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134"/>
  </p:notesMasterIdLst>
  <p:sldIdLst>
    <p:sldId id="385" r:id="rId5"/>
    <p:sldId id="737" r:id="rId6"/>
    <p:sldId id="831" r:id="rId7"/>
    <p:sldId id="704" r:id="rId8"/>
    <p:sldId id="705" r:id="rId9"/>
    <p:sldId id="706" r:id="rId10"/>
    <p:sldId id="830" r:id="rId11"/>
    <p:sldId id="829" r:id="rId12"/>
    <p:sldId id="708" r:id="rId13"/>
    <p:sldId id="709" r:id="rId14"/>
    <p:sldId id="795" r:id="rId15"/>
    <p:sldId id="814" r:id="rId16"/>
    <p:sldId id="815" r:id="rId17"/>
    <p:sldId id="816" r:id="rId18"/>
    <p:sldId id="832" r:id="rId19"/>
    <p:sldId id="804" r:id="rId20"/>
    <p:sldId id="800" r:id="rId21"/>
    <p:sldId id="801" r:id="rId22"/>
    <p:sldId id="802" r:id="rId23"/>
    <p:sldId id="803" r:id="rId24"/>
    <p:sldId id="771" r:id="rId25"/>
    <p:sldId id="713" r:id="rId26"/>
    <p:sldId id="715" r:id="rId27"/>
    <p:sldId id="839" r:id="rId28"/>
    <p:sldId id="799" r:id="rId29"/>
    <p:sldId id="716" r:id="rId30"/>
    <p:sldId id="796" r:id="rId31"/>
    <p:sldId id="769" r:id="rId32"/>
    <p:sldId id="770" r:id="rId33"/>
    <p:sldId id="797" r:id="rId34"/>
    <p:sldId id="726" r:id="rId35"/>
    <p:sldId id="727" r:id="rId36"/>
    <p:sldId id="728" r:id="rId37"/>
    <p:sldId id="731" r:id="rId38"/>
    <p:sldId id="805" r:id="rId39"/>
    <p:sldId id="825" r:id="rId40"/>
    <p:sldId id="833" r:id="rId41"/>
    <p:sldId id="732" r:id="rId42"/>
    <p:sldId id="733" r:id="rId43"/>
    <p:sldId id="734" r:id="rId44"/>
    <p:sldId id="735" r:id="rId45"/>
    <p:sldId id="736" r:id="rId46"/>
    <p:sldId id="739" r:id="rId47"/>
    <p:sldId id="740" r:id="rId48"/>
    <p:sldId id="741" r:id="rId49"/>
    <p:sldId id="745" r:id="rId50"/>
    <p:sldId id="851" r:id="rId51"/>
    <p:sldId id="743" r:id="rId52"/>
    <p:sldId id="744" r:id="rId53"/>
    <p:sldId id="817" r:id="rId54"/>
    <p:sldId id="746" r:id="rId55"/>
    <p:sldId id="806" r:id="rId56"/>
    <p:sldId id="852" r:id="rId57"/>
    <p:sldId id="837" r:id="rId58"/>
    <p:sldId id="793" r:id="rId59"/>
    <p:sldId id="775" r:id="rId60"/>
    <p:sldId id="777" r:id="rId61"/>
    <p:sldId id="778" r:id="rId62"/>
    <p:sldId id="779" r:id="rId63"/>
    <p:sldId id="780" r:id="rId64"/>
    <p:sldId id="781" r:id="rId65"/>
    <p:sldId id="782" r:id="rId66"/>
    <p:sldId id="783" r:id="rId67"/>
    <p:sldId id="784" r:id="rId68"/>
    <p:sldId id="785" r:id="rId69"/>
    <p:sldId id="786" r:id="rId70"/>
    <p:sldId id="787" r:id="rId71"/>
    <p:sldId id="788" r:id="rId72"/>
    <p:sldId id="789" r:id="rId73"/>
    <p:sldId id="790" r:id="rId74"/>
    <p:sldId id="807" r:id="rId75"/>
    <p:sldId id="840" r:id="rId76"/>
    <p:sldId id="847" r:id="rId77"/>
    <p:sldId id="808" r:id="rId78"/>
    <p:sldId id="841" r:id="rId79"/>
    <p:sldId id="842" r:id="rId80"/>
    <p:sldId id="843" r:id="rId81"/>
    <p:sldId id="810" r:id="rId82"/>
    <p:sldId id="848" r:id="rId83"/>
    <p:sldId id="809" r:id="rId84"/>
    <p:sldId id="844" r:id="rId85"/>
    <p:sldId id="845" r:id="rId86"/>
    <p:sldId id="846" r:id="rId87"/>
    <p:sldId id="811" r:id="rId88"/>
    <p:sldId id="836" r:id="rId89"/>
    <p:sldId id="835" r:id="rId90"/>
    <p:sldId id="812" r:id="rId91"/>
    <p:sldId id="828" r:id="rId92"/>
    <p:sldId id="826" r:id="rId93"/>
    <p:sldId id="850" r:id="rId94"/>
    <p:sldId id="849" r:id="rId95"/>
    <p:sldId id="813" r:id="rId96"/>
    <p:sldId id="838" r:id="rId97"/>
    <p:sldId id="792" r:id="rId98"/>
    <p:sldId id="623" r:id="rId99"/>
    <p:sldId id="773" r:id="rId100"/>
    <p:sldId id="501" r:id="rId101"/>
    <p:sldId id="662" r:id="rId102"/>
    <p:sldId id="692" r:id="rId103"/>
    <p:sldId id="679" r:id="rId104"/>
    <p:sldId id="555" r:id="rId105"/>
    <p:sldId id="567" r:id="rId106"/>
    <p:sldId id="821" r:id="rId107"/>
    <p:sldId id="693" r:id="rId108"/>
    <p:sldId id="681" r:id="rId109"/>
    <p:sldId id="663" r:id="rId110"/>
    <p:sldId id="682" r:id="rId111"/>
    <p:sldId id="683" r:id="rId112"/>
    <p:sldId id="684" r:id="rId113"/>
    <p:sldId id="685" r:id="rId114"/>
    <p:sldId id="686" r:id="rId115"/>
    <p:sldId id="687" r:id="rId116"/>
    <p:sldId id="688" r:id="rId117"/>
    <p:sldId id="689" r:id="rId118"/>
    <p:sldId id="690" r:id="rId119"/>
    <p:sldId id="822" r:id="rId120"/>
    <p:sldId id="823" r:id="rId121"/>
    <p:sldId id="664" r:id="rId122"/>
    <p:sldId id="665" r:id="rId123"/>
    <p:sldId id="818" r:id="rId124"/>
    <p:sldId id="819" r:id="rId125"/>
    <p:sldId id="666" r:id="rId126"/>
    <p:sldId id="668" r:id="rId127"/>
    <p:sldId id="599" r:id="rId128"/>
    <p:sldId id="630" r:id="rId129"/>
    <p:sldId id="824" r:id="rId130"/>
    <p:sldId id="701" r:id="rId131"/>
    <p:sldId id="834" r:id="rId132"/>
    <p:sldId id="674" r:id="rId13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10D8042D-5996-C74B-9C05-635006AE20A5}">
          <p14:sldIdLst>
            <p14:sldId id="385"/>
            <p14:sldId id="737"/>
          </p14:sldIdLst>
        </p14:section>
        <p14:section name="Introduction" id="{8B92F451-8754-0A47-A518-2B4675A80FEF}">
          <p14:sldIdLst>
            <p14:sldId id="831"/>
            <p14:sldId id="704"/>
            <p14:sldId id="705"/>
            <p14:sldId id="706"/>
          </p14:sldIdLst>
        </p14:section>
        <p14:section name="WildFly Swarm" id="{77821F84-5FB1-0F49-AC3A-8BE98F86F14F}">
          <p14:sldIdLst>
            <p14:sldId id="830"/>
            <p14:sldId id="829"/>
            <p14:sldId id="708"/>
            <p14:sldId id="709"/>
            <p14:sldId id="795"/>
            <p14:sldId id="814"/>
            <p14:sldId id="815"/>
            <p14:sldId id="816"/>
          </p14:sldIdLst>
        </p14:section>
        <p14:section name="Containers and Microservices" id="{6FE29FE8-4177-EA43-88BD-66A9FE5000B6}">
          <p14:sldIdLst>
            <p14:sldId id="832"/>
            <p14:sldId id="804"/>
            <p14:sldId id="800"/>
            <p14:sldId id="801"/>
            <p14:sldId id="802"/>
            <p14:sldId id="803"/>
          </p14:sldIdLst>
        </p14:section>
        <p14:section name="ECS Intro" id="{64441F07-7053-2043-9879-7BB960C2AEA6}">
          <p14:sldIdLst>
            <p14:sldId id="771"/>
            <p14:sldId id="713"/>
            <p14:sldId id="715"/>
            <p14:sldId id="839"/>
            <p14:sldId id="799"/>
            <p14:sldId id="716"/>
            <p14:sldId id="796"/>
          </p14:sldIdLst>
        </p14:section>
        <p14:section name="ECS Task" id="{BE89CB88-C877-1D4E-B486-4302AF46C673}">
          <p14:sldIdLst>
            <p14:sldId id="769"/>
            <p14:sldId id="770"/>
            <p14:sldId id="797"/>
          </p14:sldIdLst>
        </p14:section>
        <p14:section name="ECS Fargate" id="{8FF4FCDA-BE23-2B42-8EC7-8F6BE2DEF191}">
          <p14:sldIdLst>
            <p14:sldId id="726"/>
            <p14:sldId id="727"/>
            <p14:sldId id="728"/>
            <p14:sldId id="731"/>
            <p14:sldId id="805"/>
            <p14:sldId id="825"/>
          </p14:sldIdLst>
        </p14:section>
        <p14:section name="ECS Fargate Usecases" id="{58368394-40A8-4B47-9156-A2B4ADC07972}">
          <p14:sldIdLst>
            <p14:sldId id="833"/>
            <p14:sldId id="732"/>
            <p14:sldId id="733"/>
            <p14:sldId id="734"/>
            <p14:sldId id="735"/>
            <p14:sldId id="736"/>
          </p14:sldIdLst>
        </p14:section>
        <p14:section name="CodePipeline Intro" id="{79B0E47D-FB46-1549-B4C1-46ECF4088B27}">
          <p14:sldIdLst>
            <p14:sldId id="739"/>
            <p14:sldId id="740"/>
            <p14:sldId id="741"/>
            <p14:sldId id="745"/>
          </p14:sldIdLst>
        </p14:section>
        <p14:section name="ECS Deployment Pipeline" id="{F912FB3A-371F-A34E-BE50-543095FBCC8C}">
          <p14:sldIdLst>
            <p14:sldId id="851"/>
            <p14:sldId id="743"/>
          </p14:sldIdLst>
        </p14:section>
        <p14:section name="Monitoring &amp; AWS X-Ray" id="{94BFE68B-137F-8A4F-A508-00B3479C9864}">
          <p14:sldIdLst>
            <p14:sldId id="744"/>
            <p14:sldId id="817"/>
            <p14:sldId id="746"/>
          </p14:sldIdLst>
        </p14:section>
        <p14:section name="ECS Monitoring with X-Ray" id="{89BC6801-BDE3-0A4E-BD11-9587FF231D53}">
          <p14:sldIdLst>
            <p14:sldId id="806"/>
          </p14:sldIdLst>
        </p14:section>
        <p14:section name="ECS Monitoring with Prometheus/Grafana" id="{9062FAF8-888E-2745-B695-514E16CDFFCD}">
          <p14:sldIdLst>
            <p14:sldId id="852"/>
            <p14:sldId id="837"/>
          </p14:sldIdLst>
        </p14:section>
        <p14:section name="Kubernetes Intro" id="{4DE35E9A-13B2-CC48-B5E1-1242BBB3CA6E}">
          <p14:sldIdLst>
            <p14:sldId id="793"/>
            <p14:sldId id="775"/>
            <p14:sldId id="777"/>
            <p14:sldId id="778"/>
            <p14:sldId id="779"/>
            <p14:sldId id="780"/>
            <p14:sldId id="781"/>
          </p14:sldIdLst>
        </p14:section>
        <p14:section name="Kubernetes EKS Intro" id="{DCE5BFF3-A254-FA48-94B2-C8573E181538}">
          <p14:sldIdLst>
            <p14:sldId id="782"/>
            <p14:sldId id="783"/>
            <p14:sldId id="784"/>
            <p14:sldId id="785"/>
            <p14:sldId id="786"/>
            <p14:sldId id="787"/>
            <p14:sldId id="788"/>
            <p14:sldId id="789"/>
            <p14:sldId id="790"/>
            <p14:sldId id="807"/>
            <p14:sldId id="840"/>
          </p14:sldIdLst>
        </p14:section>
        <p14:section name="Kubernetes Helm" id="{176111BD-EAC0-ED4D-8490-30DE0AC762EB}">
          <p14:sldIdLst>
            <p14:sldId id="847"/>
            <p14:sldId id="808"/>
            <p14:sldId id="841"/>
            <p14:sldId id="842"/>
            <p14:sldId id="843"/>
            <p14:sldId id="810"/>
          </p14:sldIdLst>
        </p14:section>
        <p14:section name="Kubernetes Ksonnet" id="{7083FD43-2237-1242-B31A-D10917A10D97}">
          <p14:sldIdLst>
            <p14:sldId id="848"/>
            <p14:sldId id="809"/>
            <p14:sldId id="844"/>
            <p14:sldId id="845"/>
            <p14:sldId id="846"/>
            <p14:sldId id="811"/>
          </p14:sldIdLst>
        </p14:section>
        <p14:section name="Kubernetes Deployment Pipeline" id="{FB54DBF8-0ACE-4C46-83E1-501CF84B3766}">
          <p14:sldIdLst>
            <p14:sldId id="836"/>
            <p14:sldId id="835"/>
            <p14:sldId id="812"/>
          </p14:sldIdLst>
        </p14:section>
        <p14:section name="Kubernetes Logging" id="{3C8D024A-79D0-1543-A5EA-6D1F5D96B70A}">
          <p14:sldIdLst>
            <p14:sldId id="828"/>
            <p14:sldId id="826"/>
            <p14:sldId id="850"/>
            <p14:sldId id="849"/>
          </p14:sldIdLst>
        </p14:section>
        <p14:section name="Kubernetes Monitoring with X-Ray" id="{1E5364E7-3055-8E49-A60E-F563E92338C9}">
          <p14:sldIdLst>
            <p14:sldId id="813"/>
          </p14:sldIdLst>
        </p14:section>
        <p14:section name="Kubernetes Monitoring with Prometheus/Grafana" id="{D4D89561-58DE-5649-AE24-AD36E739D2D2}">
          <p14:sldIdLst>
            <p14:sldId id="838"/>
          </p14:sldIdLst>
        </p14:section>
        <p14:section name="Kubernetes Wrapup" id="{B4FFC3A4-657B-1F46-8F45-2370AFA31A89}">
          <p14:sldIdLst>
            <p14:sldId id="792"/>
          </p14:sldIdLst>
        </p14:section>
        <p14:section name="Lambda Serverless Key Concepts" id="{2810EC2E-71D5-F54E-9057-03E72AF14A27}">
          <p14:sldIdLst>
            <p14:sldId id="623"/>
            <p14:sldId id="773"/>
            <p14:sldId id="501"/>
            <p14:sldId id="662"/>
          </p14:sldIdLst>
        </p14:section>
        <p14:section name="Lambda Basics" id="{66249425-AA97-E648-B328-A812FF3223F8}">
          <p14:sldIdLst>
            <p14:sldId id="692"/>
            <p14:sldId id="679"/>
            <p14:sldId id="555"/>
            <p14:sldId id="567"/>
            <p14:sldId id="821"/>
          </p14:sldIdLst>
        </p14:section>
        <p14:section name="Lambda Best Practices" id="{FD14D70E-4513-F348-A8D3-3CAA25E5EEC3}">
          <p14:sldIdLst>
            <p14:sldId id="693"/>
            <p14:sldId id="681"/>
            <p14:sldId id="663"/>
            <p14:sldId id="682"/>
            <p14:sldId id="683"/>
            <p14:sldId id="684"/>
            <p14:sldId id="685"/>
          </p14:sldIdLst>
        </p14:section>
        <p14:section name="Lambda SAM" id="{A13F26B9-21AD-654B-A535-F7310603CD53}">
          <p14:sldIdLst>
            <p14:sldId id="686"/>
            <p14:sldId id="687"/>
            <p14:sldId id="688"/>
            <p14:sldId id="689"/>
            <p14:sldId id="690"/>
            <p14:sldId id="822"/>
            <p14:sldId id="823"/>
          </p14:sldIdLst>
        </p14:section>
        <p14:section name="Lambda Monitoring" id="{70330A56-DD2D-8849-8586-8234D19B20E1}">
          <p14:sldIdLst>
            <p14:sldId id="664"/>
            <p14:sldId id="665"/>
            <p14:sldId id="818"/>
          </p14:sldIdLst>
        </p14:section>
        <p14:section name="Lambda Step Functions" id="{67D38D99-309D-CE44-AA85-C9F98B45B64F}">
          <p14:sldIdLst>
            <p14:sldId id="819"/>
            <p14:sldId id="666"/>
            <p14:sldId id="668"/>
            <p14:sldId id="599"/>
            <p14:sldId id="630"/>
            <p14:sldId id="824"/>
          </p14:sldIdLst>
        </p14:section>
        <p14:section name="Lambda SAR" id="{0E363CFE-B37F-0A43-B757-60F064547836}">
          <p14:sldIdLst>
            <p14:sldId id="701"/>
            <p14:sldId id="834"/>
          </p14:sldIdLst>
        </p14:section>
        <p14:section name="References" id="{080C1990-4B8D-DA46-8E77-5BAFCCEC6A14}">
          <p14:sldIdLst>
            <p14:sldId id="674"/>
          </p14:sldIdLst>
        </p14:section>
      </p14:sectionLst>
    </p:ex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Microsoft Office User" initials="Office" lastIdx="9" clrIdx="2"/>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FCB64C"/>
    <a:srgbClr val="000000"/>
    <a:srgbClr val="0E2835"/>
    <a:srgbClr val="0D2735"/>
    <a:srgbClr val="414042"/>
    <a:srgbClr val="595A5D"/>
    <a:srgbClr val="DCDCDC"/>
    <a:srgbClr val="4F81BD"/>
    <a:srgbClr val="0C9B2E"/>
    <a:srgbClr val="FFFAD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823" autoAdjust="0"/>
    <p:restoredTop sz="93209" autoAdjust="0"/>
  </p:normalViewPr>
  <p:slideViewPr>
    <p:cSldViewPr snapToGrid="0" showGuides="1">
      <p:cViewPr varScale="1">
        <p:scale>
          <a:sx n="154" d="100"/>
          <a:sy n="154" d="100"/>
        </p:scale>
        <p:origin x="200" y="528"/>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theme" Target="theme/theme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notesMaster" Target="notesMasters/notesMaster1.xml"/><Relationship Id="rId139" Type="http://schemas.openxmlformats.org/officeDocument/2006/relationships/tableStyles" Target="tableStyle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commentAuthors" Target="commentAuthor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3/13/18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github.com/aws/aws-lambda-java-libs"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docs.aws.amazon.com/AmazonCloudWatch/latest/monitoring/WhatIsCloudWatchLogs.html" TargetMode="External"/><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t>
            </a:r>
            <a:r>
              <a:rPr lang="en-US" dirty="0" err="1"/>
              <a:t>Serverless</a:t>
            </a:r>
            <a:r>
              <a:rPr lang="en-US" dirty="0"/>
              <a:t>, there are as many architecture patterns and best</a:t>
            </a:r>
            <a:r>
              <a:rPr lang="en-US" baseline="0" dirty="0"/>
              <a:t> practices as there are customer. What we’ll show today is what our customers are using.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347151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a:t>
            </a:r>
            <a:r>
              <a:rPr lang="en-US" baseline="0" dirty="0"/>
              <a:t> couple of years </a:t>
            </a:r>
            <a:r>
              <a:rPr lang="en-US" sz="1200" kern="1200" dirty="0">
                <a:solidFill>
                  <a:schemeClr val="tx1"/>
                </a:solidFill>
                <a:effectLst/>
                <a:latin typeface="+mn-lt"/>
                <a:ea typeface="+mn-ea"/>
                <a:cs typeface="+mn-cs"/>
              </a:rPr>
              <a:t>we have seen great adoption of production use cases on Amazon ECS.</a:t>
            </a:r>
            <a:r>
              <a:rPr lang="en-US" sz="1200" kern="1200" baseline="0" dirty="0">
                <a:solidFill>
                  <a:schemeClr val="tx1"/>
                </a:solidFill>
                <a:effectLst/>
                <a:latin typeface="+mn-lt"/>
                <a:ea typeface="+mn-ea"/>
                <a:cs typeface="+mn-cs"/>
              </a:rPr>
              <a:t> Our active users are up by more than 450% since 2016 and we are managing containers across millions of instances each  month.</a:t>
            </a:r>
            <a:endParaRPr lang="en-US"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fact,</a:t>
            </a:r>
            <a:r>
              <a:rPr lang="en-US" baseline="0" dirty="0"/>
              <a:t> </a:t>
            </a:r>
            <a:r>
              <a:rPr lang="en-US" dirty="0"/>
              <a:t>we are witnessing</a:t>
            </a:r>
            <a:r>
              <a:rPr lang="en-US" baseline="0" dirty="0"/>
              <a:t> an incredible transition to containers and customers of ECS, whether its Expedia running its travel platform or Mapbox powering mapping data for some of the most popular websites, Amazon ECS enables these customers to be able to run containers at scale. And indeed, we see hundreds of millions of containers launched every week.</a:t>
            </a:r>
          </a:p>
        </p:txBody>
      </p:sp>
      <p:sp>
        <p:nvSpPr>
          <p:cNvPr id="4" name="Slide Number Placeholder 3"/>
          <p:cNvSpPr>
            <a:spLocks noGrp="1"/>
          </p:cNvSpPr>
          <p:nvPr>
            <p:ph type="sldNum" sz="quarter" idx="10"/>
          </p:nvPr>
        </p:nvSpPr>
        <p:spPr/>
        <p:txBody>
          <a:bodyPr/>
          <a:lstStyle/>
          <a:p>
            <a:fld id="{BAFC19F9-0583-4F75-8340-179CC39A694D}" type="slidenum">
              <a:rPr lang="en-US" smtClean="0"/>
              <a:t>23</a:t>
            </a:fld>
            <a:endParaRPr lang="en-US" dirty="0"/>
          </a:p>
        </p:txBody>
      </p:sp>
    </p:spTree>
    <p:extLst>
      <p:ext uri="{BB962C8B-B14F-4D97-AF65-F5344CB8AC3E}">
        <p14:creationId xmlns:p14="http://schemas.microsoft.com/office/powerpoint/2010/main" val="3359446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 Fargate:</a:t>
            </a:r>
          </a:p>
          <a:p>
            <a:endParaRPr lang="en-US" sz="1200" kern="1200" dirty="0">
              <a:solidFill>
                <a:schemeClr val="tx1"/>
              </a:solidFill>
              <a:effectLst/>
              <a:latin typeface="+mn-lt"/>
              <a:ea typeface="+mn-ea"/>
              <a:cs typeface="+mn-cs"/>
            </a:endParaRPr>
          </a:p>
          <a:p>
            <a:pPr marL="228600" indent="-228600">
              <a:buAutoNum type="arabicPeriod"/>
            </a:pPr>
            <a:r>
              <a:rPr lang="en-US" sz="1200" kern="1200" dirty="0">
                <a:solidFill>
                  <a:schemeClr val="tx1"/>
                </a:solidFill>
                <a:effectLst/>
                <a:latin typeface="+mn-lt"/>
                <a:ea typeface="+mn-ea"/>
                <a:cs typeface="+mn-cs"/>
              </a:rPr>
              <a:t>You have</a:t>
            </a:r>
            <a:r>
              <a:rPr lang="en-US" sz="1200" kern="1200" baseline="0" dirty="0">
                <a:solidFill>
                  <a:schemeClr val="tx1"/>
                </a:solidFill>
                <a:effectLst/>
                <a:latin typeface="+mn-lt"/>
                <a:ea typeface="+mn-ea"/>
                <a:cs typeface="+mn-cs"/>
              </a:rPr>
              <a:t> no instances to </a:t>
            </a:r>
            <a:r>
              <a:rPr lang="en-US" sz="1200" kern="1200" dirty="0">
                <a:solidFill>
                  <a:schemeClr val="tx1"/>
                </a:solidFill>
                <a:effectLst/>
                <a:latin typeface="+mn-lt"/>
                <a:ea typeface="+mn-ea"/>
                <a:cs typeface="+mn-cs"/>
              </a:rPr>
              <a:t>manage: no more patching OS or runtimes</a:t>
            </a:r>
          </a:p>
          <a:p>
            <a:pPr marL="228600" indent="-228600">
              <a:buAutoNum type="arabicPeriod"/>
            </a:pPr>
            <a:r>
              <a:rPr lang="en-US" sz="1200" kern="1200" dirty="0">
                <a:solidFill>
                  <a:schemeClr val="tx1"/>
                </a:solidFill>
                <a:effectLst/>
                <a:latin typeface="+mn-lt"/>
                <a:ea typeface="+mn-ea"/>
                <a:cs typeface="+mn-cs"/>
              </a:rPr>
              <a:t>With the new Task Native API, you don’t need to worry about clusters</a:t>
            </a:r>
            <a:r>
              <a:rPr lang="en-US" sz="1200" kern="1200" baseline="0" dirty="0">
                <a:solidFill>
                  <a:schemeClr val="tx1"/>
                </a:solidFill>
                <a:effectLst/>
                <a:latin typeface="+mn-lt"/>
                <a:ea typeface="+mn-ea"/>
                <a:cs typeface="+mn-cs"/>
              </a:rPr>
              <a:t> (they are their as an organizational and security boundary), but you don’t need tow think about cluster utilization or Auto Scaling of compute resources within the cluster.</a:t>
            </a:r>
          </a:p>
          <a:p>
            <a:pPr marL="228600" indent="-228600">
              <a:buAutoNum type="arabicPeriod"/>
            </a:pPr>
            <a:r>
              <a:rPr lang="en-US" sz="1200" kern="1200" dirty="0">
                <a:solidFill>
                  <a:schemeClr val="tx1"/>
                </a:solidFill>
                <a:effectLst/>
                <a:latin typeface="+mn-lt"/>
                <a:ea typeface="+mn-ea"/>
                <a:cs typeface="+mn-cs"/>
              </a:rPr>
              <a:t>With the resource based pricing model you only pay for the resources you provision for each task.</a:t>
            </a:r>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think Fargate fundamentally changes how you think about consumption;</a:t>
            </a:r>
            <a:r>
              <a:rPr lang="en-US" sz="1200" kern="1200" baseline="0" dirty="0">
                <a:solidFill>
                  <a:schemeClr val="tx1"/>
                </a:solidFill>
                <a:effectLst/>
                <a:latin typeface="+mn-lt"/>
                <a:ea typeface="+mn-ea"/>
                <a:cs typeface="+mn-cs"/>
              </a:rPr>
              <a:t> how you will run and deploy your applications with containers.</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86138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ensure we can support every workload, we’ve provided containers running on Amazon ECS deep integration with the</a:t>
            </a:r>
            <a:r>
              <a:rPr lang="en-US" sz="1200" kern="1200" baseline="0" dirty="0">
                <a:solidFill>
                  <a:schemeClr val="tx1"/>
                </a:solidFill>
                <a:effectLst/>
                <a:latin typeface="+mn-lt"/>
                <a:ea typeface="+mn-ea"/>
                <a:cs typeface="+mn-cs"/>
              </a:rPr>
              <a:t> breadth of </a:t>
            </a:r>
            <a:r>
              <a:rPr lang="en-US" sz="1200" kern="1200" dirty="0">
                <a:solidFill>
                  <a:schemeClr val="tx1"/>
                </a:solidFill>
                <a:effectLst/>
                <a:latin typeface="+mn-lt"/>
                <a:ea typeface="+mn-ea"/>
                <a:cs typeface="+mn-cs"/>
              </a:rPr>
              <a:t>AWS platform features and capabilities to make it easier to run container-based applications in production. These integrations include support for AWS VPC task networking, IAM roles and Security Groups for tasks, Load Balancer support (ELB, ALB, NLB), Task Auto Scaling for clusters and Tasks, and CloudWatch Metrics and Logs.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also provide a rich set of developer</a:t>
            </a:r>
            <a:r>
              <a:rPr lang="en-US" sz="1200" kern="1200" baseline="0" dirty="0">
                <a:solidFill>
                  <a:schemeClr val="tx1"/>
                </a:solidFill>
                <a:effectLst/>
                <a:latin typeface="+mn-lt"/>
                <a:ea typeface="+mn-ea"/>
                <a:cs typeface="+mn-cs"/>
              </a:rPr>
              <a:t> tools </a:t>
            </a:r>
            <a:r>
              <a:rPr lang="en-US" sz="1200" kern="1200" dirty="0">
                <a:solidFill>
                  <a:schemeClr val="tx1"/>
                </a:solidFill>
                <a:effectLst/>
                <a:latin typeface="+mn-lt"/>
                <a:ea typeface="+mn-ea"/>
                <a:cs typeface="+mn-cs"/>
              </a:rPr>
              <a:t>to</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make it easier to build complex applications on AWS, including integration with AWS CodePipeline and the ECS CLI which offers a</a:t>
            </a:r>
            <a:r>
              <a:rPr lang="en-US" sz="1200" kern="1200" baseline="0" dirty="0">
                <a:solidFill>
                  <a:schemeClr val="tx1"/>
                </a:solidFill>
                <a:effectLst/>
                <a:latin typeface="+mn-lt"/>
                <a:ea typeface="+mn-ea"/>
                <a:cs typeface="+mn-cs"/>
              </a:rPr>
              <a:t> simplified, yet powerful, user experience for getting started with ECS</a:t>
            </a:r>
            <a:r>
              <a:rPr lang="en-US" sz="1200" kern="1200" dirty="0">
                <a:solidFill>
                  <a:schemeClr val="tx1"/>
                </a:solidFill>
                <a:effectLst/>
                <a:latin typeface="+mn-lt"/>
                <a:ea typeface="+mn-ea"/>
                <a:cs typeface="+mn-cs"/>
              </a:rPr>
              <a:t>.</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With ECS</a:t>
            </a:r>
            <a:r>
              <a:rPr lang="en-US" baseline="0" dirty="0"/>
              <a:t> and Auto Scaling, customers can run applications that can grow to support cloud-scale applications.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3697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3868481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If you double click on the instances it reveals that there is additional supporting software that you need to run, maintain and patch on ALL your virtual machines to support your containers like the Docker daemon and ECS Agent. </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31</a:t>
            </a:fld>
            <a:endParaRPr lang="en-US" dirty="0"/>
          </a:p>
        </p:txBody>
      </p:sp>
    </p:spTree>
    <p:extLst>
      <p:ext uri="{BB962C8B-B14F-4D97-AF65-F5344CB8AC3E}">
        <p14:creationId xmlns:p14="http://schemas.microsoft.com/office/powerpoint/2010/main" val="572835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 the real picture looked something like this</a:t>
            </a:r>
            <a:r>
              <a:rPr lang="en-US" sz="1800" baseline="0" dirty="0"/>
              <a:t>. There are these additional layers of management you need to be aware of </a:t>
            </a:r>
            <a:r>
              <a:rPr lang="en-US" sz="1800" b="1" baseline="0" dirty="0"/>
              <a:t>when all you wanted to do was run containers!</a:t>
            </a:r>
          </a:p>
          <a:p>
            <a:endParaRPr lang="en-US" sz="1800" baseline="0" dirty="0"/>
          </a:p>
          <a:p>
            <a:r>
              <a:rPr lang="en-US" sz="1800" baseline="0" dirty="0"/>
              <a:t>[CLICK] </a:t>
            </a:r>
          </a:p>
          <a:p>
            <a:r>
              <a:rPr lang="en-US" sz="1800" baseline="0" dirty="0"/>
              <a:t>Fargate support for ECS enables you to do just that – fully managed orchestration as well as data plane experience bringing your focus to only containers.</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32</a:t>
            </a:fld>
            <a:endParaRPr lang="en-US" dirty="0"/>
          </a:p>
        </p:txBody>
      </p:sp>
    </p:spTree>
    <p:extLst>
      <p:ext uri="{BB962C8B-B14F-4D97-AF65-F5344CB8AC3E}">
        <p14:creationId xmlns:p14="http://schemas.microsoft.com/office/powerpoint/2010/main" val="1647236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a:t>
            </a:r>
            <a:r>
              <a:rPr lang="en-US" sz="1800" baseline="0" dirty="0"/>
              <a:t> let’s talk about how to use FARGATE with ECS. You want to think about Fargate as a technology and not a different service per se when using it with ECS. I.e. no new APIs to learn. </a:t>
            </a:r>
          </a:p>
          <a:p>
            <a:endParaRPr lang="en-US" sz="1800" baseline="0" dirty="0"/>
          </a:p>
          <a:p>
            <a:r>
              <a:rPr lang="en-US" sz="1800" baseline="0" dirty="0"/>
              <a:t>[CLICK] </a:t>
            </a:r>
          </a:p>
          <a:p>
            <a:r>
              <a:rPr lang="en-US" sz="1800" baseline="0" dirty="0"/>
              <a:t>Here’s a screenshot of ECS when you define an application (called a Task Definition), you are presented with an option to select compatibilities with a launch type – Fargate is just a launch type. If you want to run your containers on the EC2 Instances registered with your ECS cluster, that is the EC2 Launchtype. </a:t>
            </a:r>
          </a:p>
          <a:p>
            <a:endParaRPr lang="en-US" baseline="0" dirty="0"/>
          </a:p>
          <a:p>
            <a:r>
              <a:rPr lang="en-US" baseline="0" dirty="0"/>
              <a:t>====================</a:t>
            </a:r>
          </a:p>
          <a:p>
            <a:endParaRPr lang="en-US" baseline="0" dirty="0"/>
          </a:p>
          <a:p>
            <a:r>
              <a:rPr lang="en-US" sz="1200" dirty="0">
                <a:solidFill>
                  <a:srgbClr val="222222"/>
                </a:solidFill>
                <a:latin typeface="Consolas" charset="0"/>
                <a:ea typeface="Consolas" charset="0"/>
                <a:cs typeface="Consolas" charset="0"/>
              </a:rPr>
              <a:t>For example a</a:t>
            </a:r>
            <a:r>
              <a:rPr lang="en-US" sz="1200" baseline="0" dirty="0">
                <a:solidFill>
                  <a:srgbClr val="222222"/>
                </a:solidFill>
                <a:latin typeface="Consolas" charset="0"/>
                <a:ea typeface="Consolas" charset="0"/>
                <a:cs typeface="Consolas" charset="0"/>
              </a:rPr>
              <a:t> runtask command has a new launchtype: </a:t>
            </a:r>
            <a:r>
              <a:rPr lang="en-US" sz="1200" b="1" dirty="0">
                <a:solidFill>
                  <a:srgbClr val="222222"/>
                </a:solidFill>
                <a:latin typeface="Consolas" charset="0"/>
                <a:ea typeface="Consolas" charset="0"/>
                <a:cs typeface="Consolas" charset="0"/>
              </a:rPr>
              <a:t>ecs run-task </a:t>
            </a:r>
            <a:r>
              <a:rPr lang="en-US" sz="1200" b="1" dirty="0">
                <a:solidFill>
                  <a:schemeClr val="accent1"/>
                </a:solidFill>
                <a:latin typeface="Consolas" charset="0"/>
                <a:ea typeface="Consolas" charset="0"/>
                <a:cs typeface="Consolas" charset="0"/>
              </a:rPr>
              <a:t>--launch-type FARGATE </a:t>
            </a:r>
            <a:r>
              <a:rPr lang="en-US" sz="1200" b="1" dirty="0">
                <a:solidFill>
                  <a:srgbClr val="222222"/>
                </a:solidFill>
                <a:latin typeface="Consolas" charset="0"/>
                <a:ea typeface="Consolas" charset="0"/>
                <a:cs typeface="Consolas" charset="0"/>
              </a:rPr>
              <a:t>--cluster fargate-test --task-definition nginx --network-configuration "awsvpcConfiguration={subnets=[subnet-b563fcd3]}" </a:t>
            </a:r>
          </a:p>
          <a:p>
            <a:endParaRPr lang="en-US" sz="1200" b="1" dirty="0">
              <a:solidFill>
                <a:srgbClr val="222222"/>
              </a:solidFill>
              <a:latin typeface="Consolas" charset="0"/>
              <a:ea typeface="Consolas" charset="0"/>
              <a:cs typeface="Consolas" charset="0"/>
            </a:endParaRPr>
          </a:p>
          <a:p>
            <a:endParaRPr lang="en-US" b="1" dirty="0"/>
          </a:p>
        </p:txBody>
      </p:sp>
      <p:sp>
        <p:nvSpPr>
          <p:cNvPr id="4" name="Slide Number Placeholder 3"/>
          <p:cNvSpPr>
            <a:spLocks noGrp="1"/>
          </p:cNvSpPr>
          <p:nvPr>
            <p:ph type="sldNum" sz="quarter" idx="10"/>
          </p:nvPr>
        </p:nvSpPr>
        <p:spPr/>
        <p:txBody>
          <a:bodyPr/>
          <a:lstStyle/>
          <a:p>
            <a:fld id="{BAFC19F9-0583-4F75-8340-179CC39A694D}" type="slidenum">
              <a:rPr lang="en-US" smtClean="0"/>
              <a:t>33</a:t>
            </a:fld>
            <a:endParaRPr lang="en-US" dirty="0"/>
          </a:p>
        </p:txBody>
      </p:sp>
    </p:spTree>
    <p:extLst>
      <p:ext uri="{BB962C8B-B14F-4D97-AF65-F5344CB8AC3E}">
        <p14:creationId xmlns:p14="http://schemas.microsoft.com/office/powerpoint/2010/main" val="2122705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222222"/>
                </a:solidFill>
                <a:latin typeface="Consolas" charset="0"/>
                <a:ea typeface="Consolas" charset="0"/>
                <a:cs typeface="Consolas" charset="0"/>
              </a:rPr>
              <a:t>So you continue to define your applications as you do for ECS today and use the SAME Apis</a:t>
            </a:r>
            <a:r>
              <a:rPr lang="en-US" sz="1800" baseline="0" dirty="0">
                <a:solidFill>
                  <a:srgbClr val="222222"/>
                </a:solidFill>
                <a:latin typeface="Consolas" charset="0"/>
                <a:ea typeface="Consolas" charset="0"/>
                <a:cs typeface="Consolas" charset="0"/>
              </a:rPr>
              <a:t>. </a:t>
            </a:r>
            <a:r>
              <a:rPr lang="en-US" sz="1800" baseline="0" dirty="0"/>
              <a:t>Running containers as Fargate or EC2 is really a launch time decision. There</a:t>
            </a:r>
            <a:r>
              <a:rPr lang="en-US" sz="1800" baseline="0" dirty="0">
                <a:solidFill>
                  <a:srgbClr val="222222"/>
                </a:solidFill>
                <a:latin typeface="Consolas" charset="0"/>
                <a:ea typeface="Consolas" charset="0"/>
                <a:cs typeface="Consolas" charset="0"/>
              </a:rPr>
              <a:t> is no additional plugin to be added to run your containers as Fargate.</a:t>
            </a:r>
          </a:p>
          <a:p>
            <a:endParaRPr lang="en-US" sz="1800" baseline="0" dirty="0">
              <a:solidFill>
                <a:srgbClr val="222222"/>
              </a:solidFill>
              <a:latin typeface="Consolas" charset="0"/>
              <a:ea typeface="Consolas" charset="0"/>
              <a:cs typeface="Consolas" charset="0"/>
            </a:endParaRPr>
          </a:p>
          <a:p>
            <a:r>
              <a:rPr lang="en-US" sz="1800" baseline="0" dirty="0">
                <a:solidFill>
                  <a:srgbClr val="222222"/>
                </a:solidFill>
                <a:latin typeface="Consolas" charset="0"/>
                <a:ea typeface="Consolas" charset="0"/>
                <a:cs typeface="Consolas" charset="0"/>
              </a:rPr>
              <a:t>And because you can continue to leverage the same constructs and APIs, not only is your migration between EC2 and Fargate easy but you can run a Fargatized service and one that runs on your EC2 instances side by side within the same cluster. So you get flexibility in picking the launch type for your purposes without breaking the model of co-location of your apps. </a:t>
            </a:r>
          </a:p>
          <a:p>
            <a:endParaRPr lang="en-US" sz="1200" dirty="0">
              <a:solidFill>
                <a:srgbClr val="222222"/>
              </a:solidFill>
              <a:latin typeface="Consolas" charset="0"/>
              <a:ea typeface="Consolas" charset="0"/>
              <a:cs typeface="Consolas"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34</a:t>
            </a:fld>
            <a:endParaRPr lang="en-US" dirty="0"/>
          </a:p>
        </p:txBody>
      </p:sp>
    </p:spTree>
    <p:extLst>
      <p:ext uri="{BB962C8B-B14F-4D97-AF65-F5344CB8AC3E}">
        <p14:creationId xmlns:p14="http://schemas.microsoft.com/office/powerpoint/2010/main" val="4053403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continue to use the notion of a cluster when using Fargate with ECS. With</a:t>
            </a:r>
            <a:r>
              <a:rPr lang="en-US" sz="1800" baseline="0" dirty="0"/>
              <a:t> Fargate, even though there are no EC2 instances to run, a cluster is an entity to provide logical isolation. </a:t>
            </a:r>
            <a:endParaRPr lang="en-US" sz="18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In ECS with EC2, your container instances are registered with a cluster and your tasks are running on shared infrastructure.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Similarly your Fargate tasks in the prod cluster MAY share the same underlying infrastructure as other tasks within the same cluster. But the Notification application in PROD will never share the infrastructure with any other tasks from the DEV, QA or BETA clusers.</a:t>
            </a:r>
          </a:p>
          <a:p>
            <a:endParaRPr lang="en-US"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01721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Running</a:t>
            </a:r>
            <a:r>
              <a:rPr lang="en-US" sz="1800" baseline="0" dirty="0"/>
              <a:t> the ECS orchestration in itself continues to be at no additional charge, you only pay for what you request at the Task Level. Here we have defined Task level CPU and Memory at 1vCPU and 3GB respectively. You get what you define at the Task level and are charged on a per second basis and only for the time your task is in use. </a:t>
            </a:r>
          </a:p>
          <a:p>
            <a:endParaRPr lang="en-US" sz="1800" baseline="0" dirty="0"/>
          </a:p>
          <a:p>
            <a:r>
              <a:rPr lang="en-US" sz="1800" baseline="0" dirty="0"/>
              <a:t>The billing is on a per second granularity and you configure and pay for the task level dimensions independently. In other words, you pay per CPU-second and per GB second for memory.</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39</a:t>
            </a:fld>
            <a:endParaRPr lang="en-US" dirty="0"/>
          </a:p>
        </p:txBody>
      </p:sp>
    </p:spTree>
    <p:extLst>
      <p:ext uri="{BB962C8B-B14F-4D97-AF65-F5344CB8AC3E}">
        <p14:creationId xmlns:p14="http://schemas.microsoft.com/office/powerpoint/2010/main" val="721015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MicroProfile</a:t>
            </a:r>
            <a:r>
              <a:rPr lang="en-US" dirty="0"/>
              <a:t> was founded in mid-2016 as a means to accelerate adoption of microservices within the Enterprise Java community. Community is at its core, with specifications being collaboratively defined and led by individuals and organizations. No single organization </a:t>
            </a:r>
          </a:p>
          <a:p>
            <a:pPr marL="0" lvl="0" indent="0">
              <a:spcBef>
                <a:spcPts val="0"/>
              </a:spcBef>
              <a:spcAft>
                <a:spcPts val="0"/>
              </a:spcAft>
              <a:buNone/>
            </a:pPr>
            <a:endParaRPr lang="en-US" dirty="0"/>
          </a:p>
          <a:p>
            <a:pPr marL="0" lvl="0" indent="0" rtl="0">
              <a:spcBef>
                <a:spcPts val="0"/>
              </a:spcBef>
              <a:spcAft>
                <a:spcPts val="0"/>
              </a:spcAft>
              <a:buNone/>
            </a:pPr>
            <a:r>
              <a:rPr lang="en-US" dirty="0" err="1"/>
              <a:t>MicroProfile</a:t>
            </a:r>
            <a:r>
              <a:rPr lang="en-US" dirty="0"/>
              <a:t> specifications can be used outside of traditional Java EE application servers, and Hammock an example. However, </a:t>
            </a:r>
            <a:r>
              <a:rPr lang="en-US" dirty="0" err="1"/>
              <a:t>MicroProfile</a:t>
            </a:r>
            <a:r>
              <a:rPr lang="en-US" dirty="0"/>
              <a:t> implementations are often used to extend the capabilities of Java EE application servers. This shows a nice alignment with Java EE while also enabling innovation outside of Java EE.</a:t>
            </a:r>
          </a:p>
          <a:p>
            <a:pPr marL="0" lvl="0" indent="0" rtl="0">
              <a:spcBef>
                <a:spcPts val="0"/>
              </a:spcBef>
              <a:spcAft>
                <a:spcPts val="0"/>
              </a:spcAft>
              <a:buNone/>
            </a:pPr>
            <a:endParaRPr lang="en-US" dirty="0"/>
          </a:p>
          <a:p>
            <a:pPr marL="0" lvl="0" indent="0">
              <a:spcBef>
                <a:spcPts val="0"/>
              </a:spcBef>
              <a:spcAft>
                <a:spcPts val="0"/>
              </a:spcAft>
              <a:buNone/>
            </a:pPr>
            <a:r>
              <a:rPr lang="en-US" dirty="0" err="1"/>
              <a:t>MicroProfile</a:t>
            </a:r>
            <a:r>
              <a:rPr lang="en-US" dirty="0"/>
              <a:t> specifications address Microservices/Cloud Native architectural patterns. CDI, JSON-P, and JAX-RS form the foundation of the programming model, so </a:t>
            </a:r>
            <a:r>
              <a:rPr lang="en-US" dirty="0" err="1"/>
              <a:t>MicroProfile</a:t>
            </a:r>
            <a:r>
              <a:rPr lang="en-US" dirty="0"/>
              <a:t> is ideal for those with a Java EE background. Red Hat is very active in the </a:t>
            </a:r>
            <a:r>
              <a:rPr lang="en-US" dirty="0" err="1"/>
              <a:t>MicroProfile</a:t>
            </a:r>
            <a:r>
              <a:rPr lang="en-US" dirty="0"/>
              <a:t> community.</a:t>
            </a:r>
            <a:br>
              <a:rPr lang="en-US" dirty="0"/>
            </a:br>
            <a:br>
              <a:rPr lang="en-US" dirty="0"/>
            </a:br>
            <a:r>
              <a:rPr lang="en-US" dirty="0" err="1"/>
              <a:t>MicroProfile</a:t>
            </a:r>
            <a:r>
              <a:rPr lang="en-US" dirty="0"/>
              <a:t> borrows a minimal set of Java EE-related specifications (CDI, JSON-P, JAX-RS, common annotations) to define a base programming model and then utilizes that foundation to define specifications around cloud native development patterns. </a:t>
            </a:r>
            <a:r>
              <a:rPr lang="en-US" dirty="0" err="1"/>
              <a:t>MicroProfile</a:t>
            </a:r>
            <a:r>
              <a:rPr lang="en-US" dirty="0"/>
              <a:t> uses a very lightweight process to introduce (incubate) new projects and move them along into the core </a:t>
            </a:r>
            <a:r>
              <a:rPr lang="en-US" dirty="0" err="1"/>
              <a:t>MicroProfile</a:t>
            </a:r>
            <a:r>
              <a:rPr lang="en-US" dirty="0"/>
              <a:t> platform. Once in the platform, the lightweight process can be utilize to quickly evolve a specification. For example, a number of </a:t>
            </a:r>
            <a:r>
              <a:rPr lang="en-US" dirty="0" err="1"/>
              <a:t>MicroProfile</a:t>
            </a:r>
            <a:r>
              <a:rPr lang="en-US" dirty="0"/>
              <a:t> </a:t>
            </a:r>
            <a:r>
              <a:rPr lang="en-US" dirty="0" err="1"/>
              <a:t>specificaitons</a:t>
            </a:r>
            <a:r>
              <a:rPr lang="en-US" dirty="0"/>
              <a:t> have already gone through multiple updates within the last year.</a:t>
            </a:r>
          </a:p>
          <a:p>
            <a:pPr marL="0" lvl="0" indent="0">
              <a:spcBef>
                <a:spcPts val="0"/>
              </a:spcBef>
              <a:spcAft>
                <a:spcPts val="0"/>
              </a:spcAft>
              <a:buNone/>
            </a:pPr>
            <a:endParaRPr lang="en-US" dirty="0"/>
          </a:p>
          <a:p>
            <a:pPr marL="0" lvl="0" indent="0" rtl="0">
              <a:spcBef>
                <a:spcPts val="0"/>
              </a:spcBef>
              <a:spcAft>
                <a:spcPts val="0"/>
              </a:spcAft>
              <a:buNone/>
            </a:pPr>
            <a:r>
              <a:rPr lang="en-US" dirty="0"/>
              <a:t>There is a constant pipeline of new capabilities being introduced. Right now working groups are being formed around supporting service meshes (like </a:t>
            </a:r>
            <a:r>
              <a:rPr lang="en-US" dirty="0" err="1"/>
              <a:t>Istio</a:t>
            </a:r>
            <a:r>
              <a:rPr lang="en-US" dirty="0"/>
              <a:t> and </a:t>
            </a:r>
            <a:r>
              <a:rPr lang="en-US" dirty="0" err="1"/>
              <a:t>LInkerd</a:t>
            </a:r>
            <a:r>
              <a:rPr lang="en-US" dirty="0"/>
              <a:t>) and distributed messaging. </a:t>
            </a:r>
            <a:r>
              <a:rPr lang="en-US" dirty="0" err="1"/>
              <a:t>MicroProfile</a:t>
            </a:r>
            <a:r>
              <a:rPr lang="en-US" dirty="0"/>
              <a:t> 2.0 is targeting a core platform update from the prior Java EE 7-related APIs to their Java EE 8 equivalents, with a plan to add JSON Binding as well.</a:t>
            </a:r>
          </a:p>
          <a:p>
            <a:pPr marL="0" lvl="0" indent="0" rtl="0">
              <a:spcBef>
                <a:spcPts val="0"/>
              </a:spcBef>
              <a:spcAft>
                <a:spcPts val="0"/>
              </a:spcAft>
              <a:buNone/>
            </a:pPr>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8</a:t>
            </a:fld>
            <a:endParaRPr lang="en-US" dirty="0"/>
          </a:p>
        </p:txBody>
      </p:sp>
    </p:spTree>
    <p:extLst>
      <p:ext uri="{BB962C8B-B14F-4D97-AF65-F5344CB8AC3E}">
        <p14:creationId xmlns:p14="http://schemas.microsoft.com/office/powerpoint/2010/main" val="2810041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Here are the various configurations supported today with Fargate. As you can see, you can have from 2GB per vCPU to generally up to 8GB per vCPU for various configurations. Match your workload requirements closely whether they are general purpose, compute or memory optimized.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can look at the Fargate website for exact pricing levels</a:t>
            </a: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40</a:t>
            </a:fld>
            <a:endParaRPr lang="en-US" dirty="0"/>
          </a:p>
        </p:txBody>
      </p:sp>
    </p:spTree>
    <p:extLst>
      <p:ext uri="{BB962C8B-B14F-4D97-AF65-F5344CB8AC3E}">
        <p14:creationId xmlns:p14="http://schemas.microsoft.com/office/powerpoint/2010/main" val="29474202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So you may ask, with</a:t>
            </a:r>
            <a:r>
              <a:rPr lang="en-US" sz="1800" baseline="0" dirty="0"/>
              <a:t> Fargate and EC2 launch types available, which one should I pick for workloads? Or if you say that I like the simplicity of Fargate but when should I when should I think</a:t>
            </a:r>
            <a:r>
              <a:rPr lang="en-US" sz="1800" dirty="0"/>
              <a:t> about using </a:t>
            </a:r>
            <a:r>
              <a:rPr lang="en-US" sz="1800" baseline="0" dirty="0"/>
              <a:t>the EC2 launch type? </a:t>
            </a:r>
            <a:endParaRPr lang="en-US" sz="1800" dirty="0"/>
          </a:p>
          <a:p>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41</a:t>
            </a:fld>
            <a:endParaRPr lang="en-US" dirty="0"/>
          </a:p>
        </p:txBody>
      </p:sp>
    </p:spTree>
    <p:extLst>
      <p:ext uri="{BB962C8B-B14F-4D97-AF65-F5344CB8AC3E}">
        <p14:creationId xmlns:p14="http://schemas.microsoft.com/office/powerpoint/2010/main" val="9751899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Fargate clusters are heterogeneous. </a:t>
            </a:r>
          </a:p>
          <a:p>
            <a:endParaRPr lang="en-US" sz="1800" dirty="0"/>
          </a:p>
          <a:p>
            <a:r>
              <a:rPr lang="en-US" sz="1800" dirty="0"/>
              <a:t>Say you hav</a:t>
            </a:r>
            <a:r>
              <a:rPr lang="en-US" sz="1800" baseline="0" dirty="0"/>
              <a:t>e different requirements where the notifications app team would like to be able to move to Fargate but has a different timeline planned to do so but are ready to use Fargate for your Shopping cart and web apps.</a:t>
            </a:r>
          </a:p>
          <a:p>
            <a:endParaRPr lang="en-US" sz="1800" dirty="0"/>
          </a:p>
          <a:p>
            <a:r>
              <a:rPr lang="en-US" sz="1800" dirty="0"/>
              <a:t>[CLICK]</a:t>
            </a:r>
          </a:p>
          <a:p>
            <a:r>
              <a:rPr lang="en-US" sz="1800" baseline="0" dirty="0"/>
              <a:t>As you notice, you can run the Web and shopping cart apps as ECS services with launch type Fargate and you only see your tasks across the various subnets and AZs. You can continue to run Shopping Cart and Notifications apps as EC2 Launch Types within the same cluster as the Fargate powered Web app and network boundaries thereby applying uniform set of policies in terms of IAM permissions as well as network access rules. </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42</a:t>
            </a:fld>
            <a:endParaRPr lang="en-US" dirty="0"/>
          </a:p>
        </p:txBody>
      </p:sp>
    </p:spTree>
    <p:extLst>
      <p:ext uri="{BB962C8B-B14F-4D97-AF65-F5344CB8AC3E}">
        <p14:creationId xmlns:p14="http://schemas.microsoft.com/office/powerpoint/2010/main" val="1569638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Amazon.com</a:t>
            </a:r>
            <a:r>
              <a:rPr lang="en-US" dirty="0"/>
              <a:t> had</a:t>
            </a:r>
            <a:r>
              <a:rPr lang="en-US" baseline="0" dirty="0"/>
              <a:t> the same problem as our customers and developers. </a:t>
            </a:r>
            <a:r>
              <a:rPr lang="en-US" baseline="0" dirty="0" err="1"/>
              <a:t>Amazon.com</a:t>
            </a:r>
            <a:r>
              <a:rPr lang="en-US" baseline="0" dirty="0"/>
              <a:t> is built as a set of 100s of microservices, we needed tools to automate the deployments. How do we do frequent deployments, like 50m changes (1.5 deployment/sec, i.e. 4k deployments during our 45 min talk) a year in 2014. Internal tools have inspired the </a:t>
            </a:r>
            <a:r>
              <a:rPr lang="en-US" baseline="0" dirty="0" err="1"/>
              <a:t>CodeStar</a:t>
            </a:r>
            <a:r>
              <a:rPr lang="en-US" baseline="0" dirty="0"/>
              <a:t> family.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43</a:t>
            </a:fld>
            <a:endParaRPr lang="en-US"/>
          </a:p>
        </p:txBody>
      </p:sp>
    </p:spTree>
    <p:extLst>
      <p:ext uri="{BB962C8B-B14F-4D97-AF65-F5344CB8AC3E}">
        <p14:creationId xmlns:p14="http://schemas.microsoft.com/office/powerpoint/2010/main" val="4902949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solidFill>
                  <a:prstClr val="black"/>
                </a:solidFill>
                <a:latin typeface="Calibri"/>
              </a:rPr>
              <a:pPr/>
              <a:t>44</a:t>
            </a:fld>
            <a:endParaRPr lang="en-US" dirty="0">
              <a:solidFill>
                <a:prstClr val="black"/>
              </a:solidFill>
              <a:latin typeface="Calibri"/>
            </a:endParaRPr>
          </a:p>
        </p:txBody>
      </p:sp>
    </p:spTree>
    <p:extLst>
      <p:ext uri="{BB962C8B-B14F-4D97-AF65-F5344CB8AC3E}">
        <p14:creationId xmlns:p14="http://schemas.microsoft.com/office/powerpoint/2010/main" val="42735063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Pipeline was created</a:t>
            </a:r>
            <a:r>
              <a:rPr lang="en-US" baseline="0" dirty="0"/>
              <a:t> because of this requirement.</a:t>
            </a:r>
            <a:endParaRPr lang="en-US" dirty="0"/>
          </a:p>
        </p:txBody>
      </p:sp>
      <p:sp>
        <p:nvSpPr>
          <p:cNvPr id="4" name="Slide Number Placeholder 3"/>
          <p:cNvSpPr>
            <a:spLocks noGrp="1"/>
          </p:cNvSpPr>
          <p:nvPr>
            <p:ph type="sldNum" sz="quarter" idx="10"/>
          </p:nvPr>
        </p:nvSpPr>
        <p:spPr/>
        <p:txBody>
          <a:bodyPr/>
          <a:lstStyle/>
          <a:p>
            <a:fld id="{3D3BFE12-F705-D041-AE12-1C887954987F}" type="slidenum">
              <a:rPr lang="de-DE" smtClean="0"/>
              <a:t>45</a:t>
            </a:fld>
            <a:endParaRPr lang="de-DE"/>
          </a:p>
        </p:txBody>
      </p:sp>
    </p:spTree>
    <p:extLst>
      <p:ext uri="{BB962C8B-B14F-4D97-AF65-F5344CB8AC3E}">
        <p14:creationId xmlns:p14="http://schemas.microsoft.com/office/powerpoint/2010/main" val="18411812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rtl="0">
              <a:spcBef>
                <a:spcPts val="0"/>
              </a:spcBef>
              <a:buNone/>
            </a:pPr>
            <a:endParaRPr lang="en-US" dirty="0"/>
          </a:p>
          <a:p>
            <a:pPr lvl="0" rtl="0">
              <a:spcBef>
                <a:spcPts val="0"/>
              </a:spcBef>
              <a:buNone/>
            </a:pPr>
            <a:r>
              <a:rPr lang="en-US" dirty="0"/>
              <a:t>Tune the Docker logs in different manner</a:t>
            </a:r>
          </a:p>
          <a:p>
            <a:pPr lvl="0" rtl="0">
              <a:spcBef>
                <a:spcPts val="0"/>
              </a:spcBef>
              <a:buNone/>
            </a:pPr>
            <a:r>
              <a:rPr lang="en-US" dirty="0"/>
              <a:t>System logs</a:t>
            </a:r>
          </a:p>
          <a:p>
            <a:pPr lvl="0" rtl="0">
              <a:spcBef>
                <a:spcPts val="0"/>
              </a:spcBef>
              <a:buNone/>
            </a:pPr>
            <a:r>
              <a:rPr lang="en-US" dirty="0"/>
              <a:t>Docker logs</a:t>
            </a:r>
          </a:p>
          <a:p>
            <a:pPr lvl="0" rtl="0">
              <a:spcBef>
                <a:spcPts val="0"/>
              </a:spcBef>
              <a:buNone/>
            </a:pPr>
            <a:endParaRPr lang="en-US" baseline="0" dirty="0"/>
          </a:p>
          <a:p>
            <a:pPr lvl="0" rtl="0">
              <a:spcBef>
                <a:spcPts val="0"/>
              </a:spcBef>
              <a:buNone/>
            </a:pPr>
            <a:r>
              <a:rPr lang="en-US" baseline="0" dirty="0"/>
              <a:t>Pod has a PID</a:t>
            </a:r>
          </a:p>
          <a:p>
            <a:pPr lvl="0" rtl="0">
              <a:spcBef>
                <a:spcPts val="0"/>
              </a:spcBef>
              <a:buNone/>
            </a:pPr>
            <a:r>
              <a:rPr lang="en-US" baseline="0" dirty="0"/>
              <a:t>PID writes to STDOUT</a:t>
            </a:r>
          </a:p>
          <a:p>
            <a:pPr lvl="0" rtl="0">
              <a:spcBef>
                <a:spcPts val="0"/>
              </a:spcBef>
              <a:buNone/>
            </a:pPr>
            <a:r>
              <a:rPr lang="en-US" baseline="0" dirty="0"/>
              <a:t>Docker picks it up and dumps to file</a:t>
            </a:r>
          </a:p>
          <a:p>
            <a:pPr lvl="0" rtl="0">
              <a:spcBef>
                <a:spcPts val="0"/>
              </a:spcBef>
              <a:buNone/>
            </a:pPr>
            <a:endParaRPr lang="en-US" baseline="0" dirty="0"/>
          </a:p>
          <a:p>
            <a:pPr lvl="0" rtl="0">
              <a:spcBef>
                <a:spcPts val="0"/>
              </a:spcBef>
              <a:buNone/>
            </a:pPr>
            <a:r>
              <a:rPr lang="en-US" baseline="0" dirty="0" err="1"/>
              <a:t>Debian</a:t>
            </a:r>
            <a:r>
              <a:rPr lang="en-US" baseline="0" dirty="0"/>
              <a:t>: </a:t>
            </a:r>
            <a:r>
              <a:rPr lang="en-US" baseline="0" dirty="0" err="1"/>
              <a:t>daemon.log</a:t>
            </a:r>
            <a:endParaRPr lang="en-US" baseline="0" dirty="0"/>
          </a:p>
          <a:p>
            <a:pPr lvl="0" rtl="0">
              <a:spcBef>
                <a:spcPts val="0"/>
              </a:spcBef>
              <a:buNone/>
            </a:pPr>
            <a:endParaRPr lang="en-US" baseline="0" dirty="0"/>
          </a:p>
          <a:p>
            <a:pPr lvl="0" rtl="0">
              <a:spcBef>
                <a:spcPts val="0"/>
              </a:spcBef>
              <a:buNone/>
            </a:pPr>
            <a:r>
              <a:rPr lang="en-US" baseline="0" dirty="0"/>
              <a:t>System log (</a:t>
            </a:r>
            <a:r>
              <a:rPr lang="en-US" baseline="0" dirty="0" err="1"/>
              <a:t>systemd</a:t>
            </a:r>
            <a:r>
              <a:rPr lang="en-US" baseline="0" dirty="0"/>
              <a:t> logs): Kernel panics, messages from Docker, </a:t>
            </a:r>
            <a:r>
              <a:rPr lang="en-US" baseline="0" dirty="0" err="1"/>
              <a:t>kubelet</a:t>
            </a:r>
            <a:r>
              <a:rPr lang="en-US" baseline="0" dirty="0"/>
              <a:t>, API server</a:t>
            </a:r>
          </a:p>
          <a:p>
            <a:pPr lvl="0" rtl="0">
              <a:spcBef>
                <a:spcPts val="0"/>
              </a:spcBef>
              <a:buNone/>
            </a:pPr>
            <a:r>
              <a:rPr lang="en-US" baseline="0" dirty="0"/>
              <a:t>Why my pod is not scheduling?  - </a:t>
            </a:r>
            <a:r>
              <a:rPr lang="en-US" baseline="0" dirty="0" err="1"/>
              <a:t>Kubectl</a:t>
            </a:r>
            <a:r>
              <a:rPr lang="en-US" baseline="0" dirty="0"/>
              <a:t> events, </a:t>
            </a:r>
            <a:r>
              <a:rPr lang="en-US" baseline="0" dirty="0" err="1"/>
              <a:t>kubectl</a:t>
            </a:r>
            <a:r>
              <a:rPr lang="en-US" baseline="0" dirty="0"/>
              <a:t> describe will help</a:t>
            </a:r>
          </a:p>
          <a:p>
            <a:pPr lvl="0" rtl="0">
              <a:spcBef>
                <a:spcPts val="0"/>
              </a:spcBef>
              <a:buNone/>
            </a:pPr>
            <a:endParaRPr lang="en-US" baseline="0" dirty="0"/>
          </a:p>
          <a:p>
            <a:pPr lvl="0" rtl="0">
              <a:spcBef>
                <a:spcPts val="0"/>
              </a:spcBef>
              <a:buNone/>
            </a:pPr>
            <a:r>
              <a:rPr lang="en-US" baseline="0" dirty="0"/>
              <a:t>Basic is throw Prometheus – aggregator for events, </a:t>
            </a:r>
            <a:r>
              <a:rPr lang="en-US" baseline="0" dirty="0">
                <a:solidFill>
                  <a:srgbClr val="FF0000"/>
                </a:solidFill>
              </a:rPr>
              <a:t>not a long term persistent store </a:t>
            </a:r>
            <a:r>
              <a:rPr lang="mr-IN" baseline="0" dirty="0">
                <a:solidFill>
                  <a:srgbClr val="FF0000"/>
                </a:solidFill>
              </a:rPr>
              <a:t>–</a:t>
            </a:r>
            <a:r>
              <a:rPr lang="en-US" baseline="0" dirty="0">
                <a:solidFill>
                  <a:srgbClr val="FF0000"/>
                </a:solidFill>
              </a:rPr>
              <a:t> Actually </a:t>
            </a:r>
            <a:r>
              <a:rPr lang="en-US" baseline="0" dirty="0" err="1">
                <a:solidFill>
                  <a:srgbClr val="FF0000"/>
                </a:solidFill>
              </a:rPr>
              <a:t>InfluxDB</a:t>
            </a:r>
            <a:r>
              <a:rPr lang="en-US" baseline="0" dirty="0">
                <a:solidFill>
                  <a:srgbClr val="FF0000"/>
                </a:solidFill>
              </a:rPr>
              <a:t> comes with scaling and clustering only in the commercial version. The open source version like Prometheus has to be manual </a:t>
            </a:r>
            <a:r>
              <a:rPr lang="en-US" baseline="0" dirty="0" err="1">
                <a:solidFill>
                  <a:srgbClr val="FF0000"/>
                </a:solidFill>
              </a:rPr>
              <a:t>sharded</a:t>
            </a:r>
            <a:r>
              <a:rPr lang="en-US" baseline="0" dirty="0">
                <a:solidFill>
                  <a:srgbClr val="FF0000"/>
                </a:solidFill>
              </a:rPr>
              <a:t> and scaling has to be figured out based on how much data is gathered.</a:t>
            </a:r>
          </a:p>
          <a:p>
            <a:pPr lvl="0" rtl="0">
              <a:spcBef>
                <a:spcPts val="0"/>
              </a:spcBef>
              <a:buNone/>
            </a:pPr>
            <a:endParaRPr lang="en-US" baseline="0" dirty="0"/>
          </a:p>
        </p:txBody>
      </p:sp>
    </p:spTree>
    <p:extLst>
      <p:ext uri="{BB962C8B-B14F-4D97-AF65-F5344CB8AC3E}">
        <p14:creationId xmlns:p14="http://schemas.microsoft.com/office/powerpoint/2010/main" val="27901498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55</a:t>
            </a:fld>
            <a:endParaRPr lang="en-US"/>
          </a:p>
        </p:txBody>
      </p:sp>
    </p:spTree>
    <p:extLst>
      <p:ext uri="{BB962C8B-B14F-4D97-AF65-F5344CB8AC3E}">
        <p14:creationId xmlns:p14="http://schemas.microsoft.com/office/powerpoint/2010/main" val="8008892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The first thing we need to do</a:t>
            </a:r>
            <a:r>
              <a:rPr lang="en-US" sz="1200" baseline="0" dirty="0">
                <a:solidFill>
                  <a:prstClr val="black"/>
                </a:solidFill>
                <a:latin typeface="Calibri" panose="020F0502020204030204"/>
              </a:rPr>
              <a:t> is introduce Kubernetes. </a:t>
            </a:r>
            <a:r>
              <a:rPr lang="en-US" sz="1200" dirty="0">
                <a:solidFill>
                  <a:prstClr val="black"/>
                </a:solidFill>
                <a:latin typeface="Calibri" panose="020F0502020204030204"/>
              </a:rPr>
              <a:t>Kubernetes has been around for a few years now,</a:t>
            </a:r>
            <a:r>
              <a:rPr lang="en-US" sz="1200" baseline="0" dirty="0">
                <a:solidFill>
                  <a:prstClr val="black"/>
                </a:solidFill>
                <a:latin typeface="Calibri" panose="020F0502020204030204"/>
              </a:rPr>
              <a:t> but it has absolutely taken the world by storm, especially over the past 12 months. It’s also </a:t>
            </a:r>
            <a:r>
              <a:rPr lang="en-US" sz="1200" dirty="0">
                <a:solidFill>
                  <a:prstClr val="black"/>
                </a:solidFill>
                <a:latin typeface="Calibri" panose="020F0502020204030204"/>
              </a:rPr>
              <a:t>rapidly gained traction amongst AWS customers. </a:t>
            </a:r>
            <a:endParaRPr lang="en-US" sz="1200" baseline="0" dirty="0">
              <a:solidFill>
                <a:prstClr val="black"/>
              </a:solidFill>
              <a:latin typeface="Calibri" panose="020F0502020204030204"/>
            </a:endParaRPr>
          </a:p>
          <a:p>
            <a:pPr defTabSz="685800"/>
            <a:endParaRPr lang="en-US" sz="1200" baseline="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So, strip</a:t>
            </a:r>
            <a:r>
              <a:rPr lang="en-US" sz="1200" baseline="0" dirty="0">
                <a:solidFill>
                  <a:prstClr val="black"/>
                </a:solidFill>
                <a:latin typeface="Calibri" panose="020F0502020204030204"/>
              </a:rPr>
              <a:t> away the hype, and at its core, </a:t>
            </a:r>
            <a:r>
              <a:rPr lang="en-US" sz="1200" dirty="0">
                <a:solidFill>
                  <a:prstClr val="black"/>
                </a:solidFill>
                <a:latin typeface="Calibri" panose="020F0502020204030204"/>
              </a:rPr>
              <a:t>Kubernetes is an open-source container management platform. It’s built to help you run your containers at scale and comes equipped with features and functions to build proper distributed applications using the 12-factor app pattern. </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56</a:t>
            </a:fld>
            <a:endParaRPr lang="en-US" dirty="0"/>
          </a:p>
        </p:txBody>
      </p:sp>
    </p:spTree>
    <p:extLst>
      <p:ext uri="{BB962C8B-B14F-4D97-AF65-F5344CB8AC3E}">
        <p14:creationId xmlns:p14="http://schemas.microsoft.com/office/powerpoint/2010/main" val="41469141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believe that there are</a:t>
            </a:r>
            <a:r>
              <a:rPr lang="en-US" sz="1200" dirty="0">
                <a:solidFill>
                  <a:prstClr val="black"/>
                </a:solidFill>
                <a:latin typeface="Calibri" panose="020F0502020204030204"/>
              </a:rPr>
              <a:t> tremendous advantages to running Kubernetes on AWS. According to a CNCF survey this year, over 60% of Kubernetes workloads run on AWS today. This is entirely organic growth fueled by strong community of developers, customers, and partners.</a:t>
            </a:r>
          </a:p>
          <a:p>
            <a:endParaRPr lang="en-US" dirty="0"/>
          </a:p>
          <a:p>
            <a:r>
              <a:rPr lang="en-US" dirty="0"/>
              <a:t>Let’s take a quick look at what</a:t>
            </a:r>
            <a:r>
              <a:rPr lang="en-US" baseline="0" dirty="0"/>
              <a:t> your typical Kubernetes on AWS deployment looks like.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57</a:t>
            </a:fld>
            <a:endParaRPr lang="en-US" dirty="0"/>
          </a:p>
        </p:txBody>
      </p:sp>
    </p:spTree>
    <p:extLst>
      <p:ext uri="{BB962C8B-B14F-4D97-AF65-F5344CB8AC3E}">
        <p14:creationId xmlns:p14="http://schemas.microsoft.com/office/powerpoint/2010/main" val="3238266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WildFly</a:t>
            </a:r>
            <a:r>
              <a:rPr lang="en-US" dirty="0"/>
              <a:t> Swarm wants to enable organizations to leverage their Java EE knowledge when moving to cloud native development. It does so by re-thinking of the execution environment - containerized applications in an orchestrated (Kubernetes) environment.  Many of the management features typically offered by application servers are now provided by containerized environments. </a:t>
            </a:r>
            <a:r>
              <a:rPr lang="en-US" dirty="0" err="1"/>
              <a:t>WildFly</a:t>
            </a:r>
            <a:r>
              <a:rPr lang="en-US" dirty="0"/>
              <a:t> Swarm replaces traditional </a:t>
            </a:r>
            <a:r>
              <a:rPr lang="en-US" dirty="0" err="1"/>
              <a:t>appserver</a:t>
            </a:r>
            <a:r>
              <a:rPr lang="en-US" dirty="0"/>
              <a:t> features and instead exposes features and capabilities that enable the container environment to more easily manage and monitor applications.</a:t>
            </a:r>
          </a:p>
          <a:p>
            <a:pPr marL="0" lvl="0" indent="0">
              <a:spcBef>
                <a:spcPts val="0"/>
              </a:spcBef>
              <a:spcAft>
                <a:spcPts val="0"/>
              </a:spcAft>
              <a:buNone/>
            </a:pPr>
            <a:endParaRPr lang="en-US" dirty="0"/>
          </a:p>
          <a:p>
            <a:pPr marL="0" lvl="0" indent="0">
              <a:spcBef>
                <a:spcPts val="0"/>
              </a:spcBef>
              <a:spcAft>
                <a:spcPts val="0"/>
              </a:spcAft>
              <a:buNone/>
            </a:pPr>
            <a:r>
              <a:rPr lang="en-US" dirty="0"/>
              <a:t>As an open source project that supports Java EE and </a:t>
            </a:r>
            <a:r>
              <a:rPr lang="en-US" dirty="0" err="1"/>
              <a:t>MicroProfile</a:t>
            </a:r>
            <a:r>
              <a:rPr lang="en-US" dirty="0"/>
              <a:t> specifications, </a:t>
            </a:r>
            <a:r>
              <a:rPr lang="en-US" dirty="0" err="1"/>
              <a:t>WildFly</a:t>
            </a:r>
            <a:r>
              <a:rPr lang="en-US" dirty="0"/>
              <a:t> Swarm </a:t>
            </a:r>
            <a:r>
              <a:rPr lang="en-US" dirty="0" err="1"/>
              <a:t>maintain's</a:t>
            </a:r>
            <a:r>
              <a:rPr lang="en-US" dirty="0"/>
              <a:t> Red Hat's core values in open source and industry standards, enabling customers to improve customer choice while simultaneously reducing risk.</a:t>
            </a:r>
          </a:p>
          <a:p>
            <a:pPr marL="0" lvl="0" indent="0">
              <a:spcBef>
                <a:spcPts val="0"/>
              </a:spcBef>
              <a:spcAft>
                <a:spcPts val="0"/>
              </a:spcAft>
              <a:buNone/>
            </a:pPr>
            <a:endParaRPr lang="en-US" dirty="0"/>
          </a:p>
          <a:p>
            <a:pPr marL="0" lvl="0" indent="0" rtl="0">
              <a:spcBef>
                <a:spcPts val="0"/>
              </a:spcBef>
              <a:spcAft>
                <a:spcPts val="0"/>
              </a:spcAft>
              <a:buNone/>
            </a:pPr>
            <a:r>
              <a:rPr lang="en-US" dirty="0" err="1"/>
              <a:t>WildFly</a:t>
            </a:r>
            <a:r>
              <a:rPr lang="en-US" dirty="0"/>
              <a:t> Swarm supports both Uber jars and traditional war file deployments. The uber-jar approach includes both application and just enough of the </a:t>
            </a:r>
            <a:r>
              <a:rPr lang="en-US" dirty="0" err="1"/>
              <a:t>appserver</a:t>
            </a:r>
            <a:r>
              <a:rPr lang="en-US" dirty="0"/>
              <a:t> to run the application. This is ideal for organizations that prefer a self-contained distributed "executable". Traditional war file deployment are for those that prefer to optimize for containerized environments.</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9</a:t>
            </a:fld>
            <a:endParaRPr lang="en-US" dirty="0"/>
          </a:p>
        </p:txBody>
      </p:sp>
    </p:spTree>
    <p:extLst>
      <p:ext uri="{BB962C8B-B14F-4D97-AF65-F5344CB8AC3E}">
        <p14:creationId xmlns:p14="http://schemas.microsoft.com/office/powerpoint/2010/main" val="2214096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Customers generally run 3 Kubernetes masters across three availability zones to provide a highly available Kubernetes control plane. Each Kubernetes master runs a copy of the same components. </a:t>
            </a:r>
            <a:endParaRPr lang="en-US" dirty="0"/>
          </a:p>
          <a:p>
            <a:endParaRPr lang="en-US" baseline="0" dirty="0"/>
          </a:p>
          <a:p>
            <a:r>
              <a:rPr lang="en-US" baseline="0" dirty="0"/>
              <a:t>There are some customers that run single-AZ control planes, as well.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0725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Kubernetes masters run several components within them- the API Server, which is fairly self explanatory, the controller manager, which runs various system processes for the cluster, and the scheduler, which assigns work to nodes, are some of the main ones. These are the components that allow you to interact with the Kubernetes system. </a:t>
            </a:r>
          </a:p>
          <a:p>
            <a:endParaRPr lang="en-US" baseline="0" dirty="0"/>
          </a:p>
          <a:p>
            <a:r>
              <a:rPr lang="en-US" baseline="0" dirty="0"/>
              <a:t>This is also where add-ons like </a:t>
            </a:r>
            <a:r>
              <a:rPr lang="en-US" baseline="0" dirty="0" err="1"/>
              <a:t>KubeDNS</a:t>
            </a:r>
            <a:r>
              <a:rPr lang="en-US" baseline="0" dirty="0"/>
              <a:t> and the dashboard can run.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4890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a:t>
            </a:r>
            <a:r>
              <a:rPr lang="en-US" baseline="0" dirty="0"/>
              <a:t> to the Kubernetes masters, you also need to run </a:t>
            </a:r>
            <a:r>
              <a:rPr lang="en-US" baseline="0" dirty="0" err="1"/>
              <a:t>etcd</a:t>
            </a:r>
            <a:r>
              <a:rPr lang="en-US" baseline="0" dirty="0"/>
              <a:t>, the core persistence layer for Kubernetes. </a:t>
            </a:r>
            <a:r>
              <a:rPr lang="en-US" baseline="0" dirty="0" err="1"/>
              <a:t>Etcd</a:t>
            </a:r>
            <a:r>
              <a:rPr lang="en-US" baseline="0" dirty="0"/>
              <a:t> is a distributed key value store- this is where the critical data for the cluster is stored. You can optionally co-locate the masters and </a:t>
            </a:r>
            <a:r>
              <a:rPr lang="en-US" baseline="0" dirty="0" err="1"/>
              <a:t>etcd</a:t>
            </a:r>
            <a:r>
              <a:rPr lang="en-US" baseline="0" dirty="0"/>
              <a:t> on the same instances, so you only need to run three instances instead of six to support the control plane. This makes tradeoffs in the operational burden when upgrading your cluster, though- you have to make sure that you don’t lose quorum on </a:t>
            </a:r>
            <a:r>
              <a:rPr lang="en-US" baseline="0" dirty="0" err="1"/>
              <a:t>etcd</a:t>
            </a:r>
            <a:r>
              <a:rPr lang="en-US" baseline="0" dirty="0"/>
              <a:t>, or have to reboot instances</a:t>
            </a:r>
            <a:r>
              <a:rPr lang="is-IS" baseline="0" dirty="0"/>
              <a:t>…</a:t>
            </a:r>
            <a:r>
              <a:rPr lang="en-US" baseline="0" dirty="0"/>
              <a:t> This is one of the many complexities you will encounter when standing up your own </a:t>
            </a:r>
            <a:r>
              <a:rPr lang="en-US" baseline="0" dirty="0" err="1"/>
              <a:t>kubernetes</a:t>
            </a:r>
            <a:r>
              <a:rPr lang="en-US" baseline="0" dirty="0"/>
              <a:t> </a:t>
            </a:r>
            <a:r>
              <a:rPr lang="en-US" baseline="0" dirty="0" err="1"/>
              <a:t>insfrastructure</a:t>
            </a:r>
            <a:r>
              <a:rPr lang="en-US" baseline="0"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56546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then need to run the actual worker nodes- this is where your applications run. Worker nodes are generally deployed in </a:t>
            </a:r>
            <a:r>
              <a:rPr lang="en-US" dirty="0" err="1"/>
              <a:t>autoscaling</a:t>
            </a:r>
            <a:r>
              <a:rPr lang="en-US" dirty="0"/>
              <a:t> groups,</a:t>
            </a:r>
            <a:r>
              <a:rPr lang="en-US" baseline="0" dirty="0"/>
              <a:t> across multiple </a:t>
            </a:r>
            <a:r>
              <a:rPr lang="en-US" baseline="0" dirty="0" err="1"/>
              <a:t>Azs</a:t>
            </a:r>
            <a:r>
              <a:rPr lang="is-IS" baseline="0" dirty="0"/>
              <a:t>….you can choose OD or RI instances, spot instances, whatever instance type makes sense for you...</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76936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told us,</a:t>
            </a:r>
            <a:r>
              <a:rPr lang="en-US" sz="1200" dirty="0">
                <a:solidFill>
                  <a:prstClr val="black"/>
                </a:solidFill>
                <a:latin typeface="Calibri" panose="020F0502020204030204"/>
              </a:rPr>
              <a:t> “Hey, running Kubernetes isn’t trivial work, and we think we can better spend our cycles focusing on our applications.” </a:t>
            </a:r>
            <a:r>
              <a:rPr lang="en-US" sz="1200" baseline="0" dirty="0">
                <a:solidFill>
                  <a:prstClr val="black"/>
                </a:solidFill>
                <a:latin typeface="Calibri" panose="020F0502020204030204"/>
              </a:rPr>
              <a:t> “if we had things our way, we wouldn’t have to think about the nuances of </a:t>
            </a:r>
            <a:r>
              <a:rPr lang="en-US" sz="1200" baseline="0" dirty="0" err="1">
                <a:solidFill>
                  <a:prstClr val="black"/>
                </a:solidFill>
                <a:latin typeface="Calibri" panose="020F0502020204030204"/>
              </a:rPr>
              <a:t>kubernetes</a:t>
            </a:r>
            <a:r>
              <a:rPr lang="en-US" sz="1200" baseline="0" dirty="0">
                <a:solidFill>
                  <a:prstClr val="black"/>
                </a:solidFill>
                <a:latin typeface="Calibri" panose="020F0502020204030204"/>
              </a:rPr>
              <a:t> deployments or configuration, we wouldn’t have to worry about managing </a:t>
            </a:r>
            <a:r>
              <a:rPr lang="en-US" sz="1200" baseline="0" dirty="0" err="1">
                <a:solidFill>
                  <a:prstClr val="black"/>
                </a:solidFill>
                <a:latin typeface="Calibri" panose="020F0502020204030204"/>
              </a:rPr>
              <a:t>etcd</a:t>
            </a:r>
            <a:r>
              <a:rPr lang="en-US" sz="1200" baseline="0" dirty="0">
                <a:solidFill>
                  <a:prstClr val="black"/>
                </a:solidFill>
                <a:latin typeface="Calibri" panose="020F0502020204030204"/>
              </a:rPr>
              <a:t> or the masters” In essence, “run Kubernetes for me”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62</a:t>
            </a:fld>
            <a:endParaRPr lang="en-US" dirty="0"/>
          </a:p>
        </p:txBody>
      </p:sp>
    </p:spTree>
    <p:extLst>
      <p:ext uri="{BB962C8B-B14F-4D97-AF65-F5344CB8AC3E}">
        <p14:creationId xmlns:p14="http://schemas.microsoft.com/office/powerpoint/2010/main" val="40722281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We listened, and that’s why we’ve built Elastic Container Service for Kubernetes- or EKS. </a:t>
            </a:r>
          </a:p>
          <a:p>
            <a:endParaRPr lang="en-US" dirty="0"/>
          </a:p>
          <a:p>
            <a:r>
              <a:rPr lang="en-US" sz="1200" dirty="0">
                <a:effectLst/>
              </a:rPr>
              <a:t>We know how important a Kubernetes service is to our customers. So we didn't build Amazon EKS haphazardly.</a:t>
            </a:r>
            <a:r>
              <a:rPr lang="en-US" sz="1200" baseline="0" dirty="0">
                <a:effectLst/>
              </a:rPr>
              <a:t> An excellent way to communicate how we took your feedback and synthesized it into a service is by </a:t>
            </a:r>
            <a:r>
              <a:rPr lang="en-US" sz="1200" dirty="0">
                <a:effectLst/>
              </a:rPr>
              <a:t>taking</a:t>
            </a:r>
            <a:r>
              <a:rPr lang="en-US" sz="1200" baseline="0" dirty="0">
                <a:effectLst/>
              </a:rPr>
              <a:t> a look at the </a:t>
            </a:r>
            <a:r>
              <a:rPr lang="en-US" sz="1200" dirty="0">
                <a:effectLst/>
              </a:rPr>
              <a:t>core tenets for</a:t>
            </a:r>
            <a:r>
              <a:rPr lang="en-US" sz="1200" baseline="0" dirty="0">
                <a:effectLst/>
              </a:rPr>
              <a:t> EKS. These tenets </a:t>
            </a:r>
            <a:r>
              <a:rPr lang="en-US" sz="1200" dirty="0">
                <a:effectLst/>
              </a:rPr>
              <a:t>anchored our decision-making for how Amazon EKS should work.</a:t>
            </a:r>
            <a:r>
              <a:rPr lang="en-US" sz="1200" dirty="0">
                <a:solidFill>
                  <a:prstClr val="black"/>
                </a:solidFill>
                <a:latin typeface="Calibri" panose="020F0502020204030204"/>
              </a:rPr>
              <a:t> </a:t>
            </a:r>
            <a:br>
              <a:rPr lang="en-US" sz="1200" dirty="0">
                <a:effectLst/>
              </a:rPr>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63</a:t>
            </a:fld>
            <a:endParaRPr lang="en-US" dirty="0"/>
          </a:p>
        </p:txBody>
      </p:sp>
    </p:spTree>
    <p:extLst>
      <p:ext uri="{BB962C8B-B14F-4D97-AF65-F5344CB8AC3E}">
        <p14:creationId xmlns:p14="http://schemas.microsoft.com/office/powerpoint/2010/main" val="14889497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1: EKS is a platform for enterprises to run production-grade workloads. Some</a:t>
            </a:r>
            <a:r>
              <a:rPr lang="en-US" sz="1200" baseline="0" dirty="0">
                <a:solidFill>
                  <a:prstClr val="black"/>
                </a:solidFill>
                <a:latin typeface="Calibri" panose="020F0502020204030204"/>
              </a:rPr>
              <a:t> of the largest and most innovative companies in the world are AWS customers that have given us feedback on what they need EKS to do for them. </a:t>
            </a:r>
          </a:p>
          <a:p>
            <a:pPr defTabSz="685800"/>
            <a:endParaRPr lang="en-US" sz="1200" baseline="0" dirty="0">
              <a:solidFill>
                <a:prstClr val="black"/>
              </a:solidFill>
              <a:latin typeface="Calibri" panose="020F0502020204030204"/>
            </a:endParaRPr>
          </a:p>
          <a:p>
            <a:pPr defTabSz="685800"/>
            <a:r>
              <a:rPr lang="en-US" sz="1200" baseline="0" dirty="0">
                <a:solidFill>
                  <a:prstClr val="black"/>
                </a:solidFill>
                <a:latin typeface="Calibri" panose="020F0502020204030204"/>
              </a:rPr>
              <a:t>As a result,</a:t>
            </a:r>
            <a:r>
              <a:rPr lang="en-US" sz="1200" dirty="0">
                <a:solidFill>
                  <a:prstClr val="black"/>
                </a:solidFill>
                <a:latin typeface="Calibri" panose="020F0502020204030204"/>
              </a:rPr>
              <a:t> EKS aims to provide features and management capabilities to allow enterprises to run real workloads at real scale. Reliability, visibility, scalability, and ease of management are our priorities.</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64</a:t>
            </a:fld>
            <a:endParaRPr lang="en-US" dirty="0"/>
          </a:p>
        </p:txBody>
      </p:sp>
    </p:spTree>
    <p:extLst>
      <p:ext uri="{BB962C8B-B14F-4D97-AF65-F5344CB8AC3E}">
        <p14:creationId xmlns:p14="http://schemas.microsoft.com/office/powerpoint/2010/main" val="18138719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2: EKS provides a native and upstream Kubernetes experience. Any modifications or improvements that we make in our service must be transparent to the  Kubernetes end user.</a:t>
            </a: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This means that your existing Kubernetes experience and know how applies directly to EKS. Your existing applications and investments in Kubernetes work right out of the box with EKS. </a:t>
            </a: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65</a:t>
            </a:fld>
            <a:endParaRPr lang="en-US" dirty="0"/>
          </a:p>
        </p:txBody>
      </p:sp>
    </p:spTree>
    <p:extLst>
      <p:ext uri="{BB962C8B-B14F-4D97-AF65-F5344CB8AC3E}">
        <p14:creationId xmlns:p14="http://schemas.microsoft.com/office/powerpoint/2010/main" val="29315053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3: EKS customers are not forced to use additional AWS services, but if they want to, the integrations are seamless and eliminate undifferentiated heavy lifting.</a:t>
            </a: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We are focused on making contributions to projects that allow customers to use the AWS components they currently know and love with their applications in Kubernetes,</a:t>
            </a:r>
            <a:r>
              <a:rPr lang="en-US" sz="1200" baseline="0" dirty="0">
                <a:solidFill>
                  <a:prstClr val="black"/>
                </a:solidFill>
                <a:latin typeface="Calibri" panose="020F0502020204030204"/>
              </a:rPr>
              <a:t> but at the same time, they have the freedom to choose off the shelf open source options as well. </a:t>
            </a:r>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66</a:t>
            </a:fld>
            <a:endParaRPr lang="en-US" dirty="0"/>
          </a:p>
        </p:txBody>
      </p:sp>
    </p:spTree>
    <p:extLst>
      <p:ext uri="{BB962C8B-B14F-4D97-AF65-F5344CB8AC3E}">
        <p14:creationId xmlns:p14="http://schemas.microsoft.com/office/powerpoint/2010/main" val="787799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4: The EKS team actively contributes to the Kubernetes project to improve the Kubernetes experience for all AWS customers.</a:t>
            </a: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67</a:t>
            </a:fld>
            <a:endParaRPr lang="en-US" dirty="0"/>
          </a:p>
        </p:txBody>
      </p:sp>
    </p:spTree>
    <p:extLst>
      <p:ext uri="{BB962C8B-B14F-4D97-AF65-F5344CB8AC3E}">
        <p14:creationId xmlns:p14="http://schemas.microsoft.com/office/powerpoint/2010/main" val="2036532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Swarm applications can be delivered as uber-jars. However, developers can create their own custom application server by only including the parts of the </a:t>
            </a:r>
            <a:r>
              <a:rPr lang="en-US" dirty="0" err="1"/>
              <a:t>appserver</a:t>
            </a:r>
            <a:r>
              <a:rPr lang="en-US" dirty="0"/>
              <a:t> that are required following corporate standards, and packaging that into an </a:t>
            </a:r>
            <a:r>
              <a:rPr lang="en-US" dirty="0" err="1"/>
              <a:t>uber</a:t>
            </a:r>
            <a:r>
              <a:rPr lang="en-US" dirty="0"/>
              <a:t> jar. This is done easily by defining the desired maven dependencies and then defining the "</a:t>
            </a:r>
            <a:r>
              <a:rPr lang="en-US" dirty="0" err="1"/>
              <a:t>swarm.hollow</a:t>
            </a:r>
            <a:r>
              <a:rPr lang="en-US" dirty="0"/>
              <a:t>=true" maven plugin property. That </a:t>
            </a:r>
            <a:r>
              <a:rPr lang="en-US" dirty="0" err="1"/>
              <a:t>uber</a:t>
            </a:r>
            <a:r>
              <a:rPr lang="en-US" dirty="0"/>
              <a:t> jar can then be added to a container layer and shipped to each </a:t>
            </a:r>
            <a:r>
              <a:rPr lang="en-US" dirty="0" err="1"/>
              <a:t>docker</a:t>
            </a:r>
            <a:r>
              <a:rPr lang="en-US" dirty="0"/>
              <a:t> host only once, enabling reuse. The application is then layered on top of the custom </a:t>
            </a:r>
            <a:r>
              <a:rPr lang="en-US" dirty="0" err="1"/>
              <a:t>appserver</a:t>
            </a:r>
            <a:r>
              <a:rPr lang="en-US" dirty="0"/>
              <a:t> hollow jar, making deployments smaller and much quicker build, ship, and deploy.</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10</a:t>
            </a:fld>
            <a:endParaRPr lang="en-US" dirty="0"/>
          </a:p>
        </p:txBody>
      </p:sp>
    </p:spTree>
    <p:extLst>
      <p:ext uri="{BB962C8B-B14F-4D97-AF65-F5344CB8AC3E}">
        <p14:creationId xmlns:p14="http://schemas.microsoft.com/office/powerpoint/2010/main" val="717129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3824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60172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with EKS, the</a:t>
            </a:r>
            <a:r>
              <a:rPr lang="en-US" baseline="0" dirty="0"/>
              <a:t> complexity of standing up your own Kubernetes control plane is simplified. Instead of running the Kubernetes control plane in your account, you connect to a managed Kubernetes endpoint in the AWS cloud. This endpoint abstracts the complexity of the Kubernetes control plane- your worker nodes can check into a cluster, and you can interact with your Kubernetes cluster through the tooling you already know and love.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22633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 </a:t>
            </a:r>
            <a:r>
              <a:rPr lang="en-US" sz="1200" b="0" i="1" kern="1200" dirty="0">
                <a:solidFill>
                  <a:schemeClr val="tx1"/>
                </a:solidFill>
                <a:effectLst/>
                <a:latin typeface="Amazon Ember Regular" charset="0"/>
                <a:ea typeface="+mn-ea"/>
                <a:cs typeface="+mn-cs"/>
              </a:rPr>
              <a:t>chart repository</a:t>
            </a:r>
            <a:r>
              <a:rPr lang="en-US" sz="1200" b="0" i="0" kern="1200" dirty="0">
                <a:solidFill>
                  <a:schemeClr val="tx1"/>
                </a:solidFill>
                <a:effectLst/>
                <a:latin typeface="Amazon Ember Regular" charset="0"/>
                <a:ea typeface="+mn-ea"/>
                <a:cs typeface="+mn-cs"/>
              </a:rPr>
              <a:t> is an HTTP server that houses an </a:t>
            </a:r>
            <a:r>
              <a:rPr lang="en-US" dirty="0" err="1"/>
              <a:t>index.yaml</a:t>
            </a:r>
            <a:r>
              <a:rPr lang="en-US" sz="1200" b="0" i="0" kern="1200" dirty="0">
                <a:solidFill>
                  <a:schemeClr val="tx1"/>
                </a:solidFill>
                <a:effectLst/>
                <a:latin typeface="Amazon Ember Regular" charset="0"/>
                <a:ea typeface="+mn-ea"/>
                <a:cs typeface="+mn-cs"/>
              </a:rPr>
              <a:t> file and optionally some packaged charts. When you're ready to share your charts, the preferred way to do so is by uploading them to a chart repository.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is an index of all of the charts in the repository. It is not required that a chart package be located on the same server as the </a:t>
            </a:r>
            <a:r>
              <a:rPr lang="en-US" dirty="0" err="1"/>
              <a:t>index.yaml</a:t>
            </a:r>
            <a:r>
              <a:rPr lang="en-US" sz="1200" b="0" i="0" kern="1200" dirty="0">
                <a:solidFill>
                  <a:schemeClr val="tx1"/>
                </a:solidFill>
                <a:effectLst/>
                <a:latin typeface="Amazon Ember Regular" charset="0"/>
                <a:ea typeface="+mn-ea"/>
                <a:cs typeface="+mn-cs"/>
              </a:rPr>
              <a:t> file. However, doing so is often the easiest. Make sure the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file can be accessed with no authentication requirement</a:t>
            </a:r>
          </a:p>
          <a:p>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Because a chart repository can be any HTTP server that can serve YAML and tar files and can answer GET requests, you have a plethora of options when it comes down to hosting your own chart repository. For example, you can use a Amazon S3 bucket, </a:t>
            </a:r>
            <a:r>
              <a:rPr lang="en-US" sz="1200" b="0" i="0" kern="1200" dirty="0" err="1">
                <a:solidFill>
                  <a:schemeClr val="tx1"/>
                </a:solidFill>
                <a:effectLst/>
                <a:latin typeface="Amazon Ember Regular" charset="0"/>
                <a:ea typeface="+mn-ea"/>
                <a:cs typeface="+mn-cs"/>
              </a:rPr>
              <a:t>Github</a:t>
            </a:r>
            <a:r>
              <a:rPr lang="en-US" sz="1200" b="0" i="0" kern="1200" dirty="0">
                <a:solidFill>
                  <a:schemeClr val="tx1"/>
                </a:solidFill>
                <a:effectLst/>
                <a:latin typeface="Amazon Ember Regular" charset="0"/>
                <a:ea typeface="+mn-ea"/>
                <a:cs typeface="+mn-cs"/>
              </a:rPr>
              <a:t> Pages, or even create your own web server.</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75</a:t>
            </a:fld>
            <a:endParaRPr lang="en-US" dirty="0"/>
          </a:p>
        </p:txBody>
      </p:sp>
    </p:spTree>
    <p:extLst>
      <p:ext uri="{BB962C8B-B14F-4D97-AF65-F5344CB8AC3E}">
        <p14:creationId xmlns:p14="http://schemas.microsoft.com/office/powerpoint/2010/main" val="22656239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Yaml</a:t>
            </a:r>
            <a:r>
              <a:rPr lang="en-US" dirty="0"/>
              <a:t> file primitive definitions</a:t>
            </a:r>
          </a:p>
          <a:p>
            <a:r>
              <a:rPr lang="en-US" dirty="0"/>
              <a:t>Use mustache templating for easy injection of variables</a:t>
            </a:r>
          </a:p>
          <a:p>
            <a:r>
              <a:rPr lang="en-US" dirty="0"/>
              <a:t>Custom functions useful for mutating the variables included like </a:t>
            </a:r>
            <a:r>
              <a:rPr lang="en-US" sz="1050" b="1" dirty="0">
                <a:solidFill>
                  <a:schemeClr val="accent2"/>
                </a:solidFill>
                <a:latin typeface="Lucida Console" panose="020B0609040504020204" pitchFamily="49" charset="0"/>
              </a:rPr>
              <a:t>replace "+" "_"</a:t>
            </a:r>
            <a:r>
              <a:rPr lang="en-US" dirty="0"/>
              <a:t> </a:t>
            </a:r>
          </a:p>
          <a:p>
            <a:r>
              <a:rPr lang="en-US" dirty="0"/>
              <a:t>Shared </a:t>
            </a:r>
            <a:r>
              <a:rPr lang="en-US" dirty="0" err="1"/>
              <a:t>yaml</a:t>
            </a:r>
            <a:r>
              <a:rPr lang="en-US" dirty="0"/>
              <a:t> can be stored in a separate file and merged at deploy </a:t>
            </a:r>
            <a:r>
              <a:rPr lang="en-US" sz="1050" b="1" dirty="0">
                <a:solidFill>
                  <a:schemeClr val="accent2"/>
                </a:solidFill>
                <a:latin typeface="Lucida Console" panose="020B0609040504020204" pitchFamily="49" charset="0"/>
              </a:rPr>
              <a:t>template "</a:t>
            </a:r>
            <a:r>
              <a:rPr lang="en-US" sz="1050" b="1" dirty="0" err="1">
                <a:solidFill>
                  <a:schemeClr val="accent2"/>
                </a:solidFill>
                <a:latin typeface="Lucida Console" panose="020B0609040504020204" pitchFamily="49" charset="0"/>
              </a:rPr>
              <a:t>fullname</a:t>
            </a:r>
            <a:r>
              <a:rPr lang="en-US" sz="1050" b="1" dirty="0">
                <a:solidFill>
                  <a:schemeClr val="accent2"/>
                </a:solidFill>
                <a:latin typeface="Lucida Console" panose="020B0609040504020204" pitchFamily="49" charset="0"/>
              </a:rPr>
              <a:t>" .</a:t>
            </a:r>
            <a:r>
              <a:rPr lang="en-US" b="1" dirty="0">
                <a:solidFill>
                  <a:schemeClr val="accent2"/>
                </a:solidFill>
                <a:latin typeface="Lucida Console" panose="020B0609040504020204" pitchFamily="49" charset="0"/>
              </a:rPr>
              <a:t> </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77</a:t>
            </a:fld>
            <a:endParaRPr lang="en-US" dirty="0"/>
          </a:p>
        </p:txBody>
      </p:sp>
    </p:spTree>
    <p:extLst>
      <p:ext uri="{BB962C8B-B14F-4D97-AF65-F5344CB8AC3E}">
        <p14:creationId xmlns:p14="http://schemas.microsoft.com/office/powerpoint/2010/main" val="6125622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936178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We’ll provide access to our EKS API logs through </a:t>
            </a:r>
            <a:r>
              <a:rPr lang="en-US" dirty="0" err="1"/>
              <a:t>cloudtrail</a:t>
            </a:r>
            <a:r>
              <a:rPr lang="en-US" dirty="0"/>
              <a:t>, Kubernetes control plane logs through </a:t>
            </a:r>
            <a:r>
              <a:rPr lang="en-US" dirty="0" err="1"/>
              <a:t>cloudwatch</a:t>
            </a:r>
            <a:r>
              <a:rPr lang="en-US" dirty="0"/>
              <a:t> like </a:t>
            </a:r>
          </a:p>
          <a:p>
            <a:r>
              <a:rPr lang="en-US" dirty="0"/>
              <a:t>/</a:t>
            </a:r>
            <a:r>
              <a:rPr lang="en-US" dirty="0" err="1"/>
              <a:t>var</a:t>
            </a:r>
            <a:r>
              <a:rPr lang="en-US" dirty="0"/>
              <a:t>/log/</a:t>
            </a:r>
            <a:r>
              <a:rPr lang="en-US" dirty="0" err="1"/>
              <a:t>kube-apiserver.log</a:t>
            </a:r>
            <a:r>
              <a:rPr lang="en-US" dirty="0"/>
              <a:t> - API Server, responsible for serving the API</a:t>
            </a:r>
          </a:p>
          <a:p>
            <a:r>
              <a:rPr lang="en-US" dirty="0"/>
              <a:t>/</a:t>
            </a:r>
            <a:r>
              <a:rPr lang="en-US" dirty="0" err="1"/>
              <a:t>var</a:t>
            </a:r>
            <a:r>
              <a:rPr lang="en-US" dirty="0"/>
              <a:t>/log/</a:t>
            </a:r>
            <a:r>
              <a:rPr lang="en-US" dirty="0" err="1"/>
              <a:t>kube-scheduler.log</a:t>
            </a:r>
            <a:r>
              <a:rPr lang="en-US" dirty="0"/>
              <a:t> - Scheduler, responsible for making scheduling decisions</a:t>
            </a:r>
          </a:p>
          <a:p>
            <a:r>
              <a:rPr lang="en-US" dirty="0"/>
              <a:t>/</a:t>
            </a:r>
            <a:r>
              <a:rPr lang="en-US" dirty="0" err="1"/>
              <a:t>var</a:t>
            </a:r>
            <a:r>
              <a:rPr lang="en-US" dirty="0"/>
              <a:t>/log/</a:t>
            </a:r>
            <a:r>
              <a:rPr lang="en-US" dirty="0" err="1"/>
              <a:t>kube</a:t>
            </a:r>
            <a:r>
              <a:rPr lang="en-US" dirty="0"/>
              <a:t>-controller-</a:t>
            </a:r>
            <a:r>
              <a:rPr lang="en-US" dirty="0" err="1"/>
              <a:t>manager.log</a:t>
            </a:r>
            <a:r>
              <a:rPr lang="en-US" dirty="0"/>
              <a:t> - Controller that manages replication controllers</a:t>
            </a:r>
          </a:p>
          <a:p>
            <a:br>
              <a:rPr lang="en-US" dirty="0"/>
            </a:br>
            <a:r>
              <a:rPr lang="en-US" dirty="0"/>
              <a:t> and, finally,  we’ll provide access to the metrics server, which aggregates cluster wide metrics, for consumption via your favorite mechanism. </a:t>
            </a:r>
          </a:p>
          <a:p>
            <a:endParaRPr lang="en-US" dirty="0"/>
          </a:p>
        </p:txBody>
      </p:sp>
      <p:sp>
        <p:nvSpPr>
          <p:cNvPr id="4" name="Slide Number Placeholder 3"/>
          <p:cNvSpPr>
            <a:spLocks noGrp="1"/>
          </p:cNvSpPr>
          <p:nvPr>
            <p:ph type="sldNum" sz="quarter" idx="10"/>
          </p:nvPr>
        </p:nvSpPr>
        <p:spPr/>
        <p:txBody>
          <a:bodyPr/>
          <a:lstStyle/>
          <a:p>
            <a:fld id="{04709AFD-9E62-234C-B462-A85BDAA57157}" type="slidenum">
              <a:rPr lang="en-US" smtClean="0"/>
              <a:t>88</a:t>
            </a:fld>
            <a:endParaRPr lang="en-US"/>
          </a:p>
        </p:txBody>
      </p:sp>
    </p:spTree>
    <p:extLst>
      <p:ext uri="{BB962C8B-B14F-4D97-AF65-F5344CB8AC3E}">
        <p14:creationId xmlns:p14="http://schemas.microsoft.com/office/powerpoint/2010/main" val="8842005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plan to extend</a:t>
            </a:r>
            <a:r>
              <a:rPr lang="en-US" baseline="0" dirty="0"/>
              <a:t> AWS Fargate to support </a:t>
            </a:r>
            <a:r>
              <a:rPr lang="en-US" dirty="0"/>
              <a:t>EKS,</a:t>
            </a:r>
            <a:r>
              <a:rPr lang="en-US" baseline="0" dirty="0"/>
              <a:t> our fully managed Kubernetes offering, in </a:t>
            </a:r>
            <a:r>
              <a:rPr lang="en-US" dirty="0"/>
              <a:t>2018.</a:t>
            </a:r>
          </a:p>
        </p:txBody>
      </p:sp>
      <p:sp>
        <p:nvSpPr>
          <p:cNvPr id="4" name="Slide Number Placeholder 3"/>
          <p:cNvSpPr>
            <a:spLocks noGrp="1"/>
          </p:cNvSpPr>
          <p:nvPr>
            <p:ph type="sldNum" sz="quarter" idx="10"/>
          </p:nvPr>
        </p:nvSpPr>
        <p:spPr/>
        <p:txBody>
          <a:bodyPr/>
          <a:lstStyle/>
          <a:p>
            <a:fld id="{BAFC19F9-0583-4F75-8340-179CC39A694D}" type="slidenum">
              <a:rPr lang="en-US" smtClean="0"/>
              <a:t>94</a:t>
            </a:fld>
            <a:endParaRPr lang="en-US" dirty="0"/>
          </a:p>
        </p:txBody>
      </p:sp>
    </p:spTree>
    <p:extLst>
      <p:ext uri="{BB962C8B-B14F-4D97-AF65-F5344CB8AC3E}">
        <p14:creationId xmlns:p14="http://schemas.microsoft.com/office/powerpoint/2010/main" val="530014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95</a:t>
            </a:fld>
            <a:endParaRPr lang="en-US"/>
          </a:p>
        </p:txBody>
      </p:sp>
    </p:spTree>
    <p:extLst>
      <p:ext uri="{BB962C8B-B14F-4D97-AF65-F5344CB8AC3E}">
        <p14:creationId xmlns:p14="http://schemas.microsoft.com/office/powerpoint/2010/main" val="14891939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96</a:t>
            </a:fld>
            <a:endParaRPr lang="en-US"/>
          </a:p>
        </p:txBody>
      </p:sp>
    </p:spTree>
    <p:extLst>
      <p:ext uri="{BB962C8B-B14F-4D97-AF65-F5344CB8AC3E}">
        <p14:creationId xmlns:p14="http://schemas.microsoft.com/office/powerpoint/2010/main" val="397982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584200">
              <a:lnSpc>
                <a:spcPct val="90000"/>
              </a:lnSpc>
              <a:defRPr sz="2400">
                <a:solidFill>
                  <a:srgbClr val="000000"/>
                </a:solidFill>
                <a:latin typeface="Open Sans Light"/>
                <a:ea typeface="Open Sans Light"/>
                <a:cs typeface="Open Sans Light"/>
                <a:sym typeface="Open Sans Light"/>
              </a:defRPr>
            </a:pPr>
            <a:r>
              <a:rPr lang="en-US" baseline="0" dirty="0"/>
              <a:t>For example, by definition Microservices are </a:t>
            </a:r>
            <a:r>
              <a:rPr lang="en-US" b="1" i="1" dirty="0">
                <a:latin typeface="Open Sans"/>
                <a:ea typeface="Open Sans"/>
                <a:cs typeface="Open Sans"/>
                <a:sym typeface="Open Sans"/>
              </a:rPr>
              <a:t>Independently deployable</a:t>
            </a:r>
            <a:r>
              <a:rPr lang="en-US" dirty="0"/>
              <a:t> services that </a:t>
            </a:r>
            <a:r>
              <a:rPr lang="en-US" b="1" i="1" dirty="0">
                <a:latin typeface="Open Sans"/>
                <a:ea typeface="Open Sans"/>
                <a:cs typeface="Open Sans"/>
                <a:sym typeface="Open Sans"/>
              </a:rPr>
              <a:t>work together</a:t>
            </a:r>
            <a:r>
              <a:rPr lang="en-US" dirty="0"/>
              <a:t>, modelled around a </a:t>
            </a:r>
            <a:r>
              <a:rPr lang="en-US" b="1" i="1" dirty="0">
                <a:latin typeface="Open Sans"/>
                <a:ea typeface="Open Sans"/>
                <a:cs typeface="Open Sans"/>
                <a:sym typeface="Open Sans"/>
              </a:rPr>
              <a:t>business domain. </a:t>
            </a:r>
            <a:r>
              <a:rPr lang="en-US" b="0" i="0" dirty="0">
                <a:latin typeface="Open Sans"/>
                <a:ea typeface="Open Sans"/>
                <a:cs typeface="Open Sans"/>
                <a:sym typeface="Open Sans"/>
              </a:rPr>
              <a:t>What</a:t>
            </a:r>
            <a:r>
              <a:rPr lang="en-US" b="0" i="0" baseline="0" dirty="0">
                <a:latin typeface="Open Sans"/>
                <a:ea typeface="Open Sans"/>
                <a:cs typeface="Open Sans"/>
                <a:sym typeface="Open Sans"/>
              </a:rPr>
              <a:t> a platform like ECS does and Fargate enables you even further to do is to let the developers working on these independent services be able to choose their deployment cadence and scaling requirements without additional infrastructure considerations. </a:t>
            </a:r>
          </a:p>
        </p:txBody>
      </p:sp>
      <p:sp>
        <p:nvSpPr>
          <p:cNvPr id="4" name="Slide Number Placeholder 3"/>
          <p:cNvSpPr>
            <a:spLocks noGrp="1"/>
          </p:cNvSpPr>
          <p:nvPr>
            <p:ph type="sldNum" sz="quarter" idx="10"/>
          </p:nvPr>
        </p:nvSpPr>
        <p:spPr/>
        <p:txBody>
          <a:bodyPr/>
          <a:lstStyle/>
          <a:p>
            <a:fld id="{BAFC19F9-0583-4F75-8340-179CC39A694D}" type="slidenum">
              <a:rPr lang="en-US" smtClean="0"/>
              <a:t>16</a:t>
            </a:fld>
            <a:endParaRPr lang="en-US" dirty="0"/>
          </a:p>
        </p:txBody>
      </p:sp>
    </p:spTree>
    <p:extLst>
      <p:ext uri="{BB962C8B-B14F-4D97-AF65-F5344CB8AC3E}">
        <p14:creationId xmlns:p14="http://schemas.microsoft.com/office/powerpoint/2010/main" val="29332187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AWS builds its data centers in multiple geographic regions as well as across multiple Availability Zones within each region to offer maximum resiliency against system disruptions.</a:t>
            </a:r>
            <a:r>
              <a:rPr lang="en-US" dirty="0">
                <a:effectLst/>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Start with Availability</a:t>
            </a:r>
            <a:r>
              <a:rPr lang="en-US" baseline="0" dirty="0"/>
              <a:t> (spread across 3 AZs in a region) by default.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Scale with usage. Today a sample application and becomes popular, then it’ll scale with the usage. If the application needs to be launched across the world, then you can add regions.</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9C3F2ED-74C5-7D4F-8560-0CC253E9A436}" type="slidenum">
              <a:rPr lang="en-US" smtClean="0"/>
              <a:pPr/>
              <a:t>97</a:t>
            </a:fld>
            <a:endParaRPr lang="en-US" dirty="0"/>
          </a:p>
        </p:txBody>
      </p:sp>
    </p:spTree>
    <p:extLst>
      <p:ext uri="{BB962C8B-B14F-4D97-AF65-F5344CB8AC3E}">
        <p14:creationId xmlns:p14="http://schemas.microsoft.com/office/powerpoint/2010/main" val="120653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context</a:t>
            </a:r>
            <a:r>
              <a:rPr lang="en-US" baseline="0" dirty="0"/>
              <a:t> on Region &amp; AZ </a:t>
            </a:r>
            <a:r>
              <a:rPr lang="mr-IN" baseline="0" dirty="0"/>
              <a:t>–</a:t>
            </a:r>
            <a:r>
              <a:rPr lang="en-US" baseline="0" dirty="0"/>
              <a:t> 18 regions &amp; 53 AZ</a:t>
            </a:r>
          </a:p>
          <a:p>
            <a:endParaRPr lang="en-US" dirty="0"/>
          </a:p>
          <a:p>
            <a:r>
              <a:rPr lang="en-US" dirty="0"/>
              <a:t>To make HA, On EC2, you need to deploy across different AZ. On Managed, there is an</a:t>
            </a:r>
            <a:r>
              <a:rPr lang="en-US" baseline="0" dirty="0"/>
              <a:t> option for multi-AZ. In </a:t>
            </a:r>
            <a:r>
              <a:rPr lang="en-US" baseline="0" dirty="0" err="1"/>
              <a:t>Serverless</a:t>
            </a:r>
            <a:r>
              <a:rPr lang="en-US" baseline="0" dirty="0"/>
              <a:t>, everything (HA &amp; Fault tolerance) is taken care of for you.</a:t>
            </a:r>
          </a:p>
          <a:p>
            <a:endParaRPr lang="en-US" baseline="0" dirty="0"/>
          </a:p>
          <a:p>
            <a:r>
              <a:rPr lang="en-US" baseline="0" dirty="0"/>
              <a:t>First service was S3 and SQS </a:t>
            </a:r>
            <a:r>
              <a:rPr lang="mr-IN" baseline="0" dirty="0"/>
              <a:t>–</a:t>
            </a:r>
            <a:r>
              <a:rPr lang="en-US" baseline="0" dirty="0"/>
              <a:t> </a:t>
            </a:r>
            <a:r>
              <a:rPr lang="en-US" baseline="0" dirty="0" err="1"/>
              <a:t>Serverless</a:t>
            </a:r>
            <a:r>
              <a:rPr lang="en-US" baseline="0" dirty="0"/>
              <a:t> services. Lambda was added as Compute to S3 because of customer feedback. And then we added other sources to Lambda.</a:t>
            </a:r>
          </a:p>
          <a:p>
            <a:endParaRPr lang="en-US" baseline="0" dirty="0"/>
          </a:p>
          <a:p>
            <a:r>
              <a:rPr lang="en-US" baseline="0" dirty="0"/>
              <a:t>Provides a wide spectrum of services from </a:t>
            </a:r>
            <a:r>
              <a:rPr lang="en-US" baseline="0" dirty="0" err="1"/>
              <a:t>Chatbot</a:t>
            </a:r>
            <a:r>
              <a:rPr lang="en-US" baseline="0" dirty="0"/>
              <a:t>, IT automation, web application, Alexa and many others. We’ll look at a few of those today.</a:t>
            </a:r>
            <a:endParaRPr lang="en-US" dirty="0"/>
          </a:p>
        </p:txBody>
      </p:sp>
      <p:sp>
        <p:nvSpPr>
          <p:cNvPr id="4" name="Slide Number Placeholder 3"/>
          <p:cNvSpPr>
            <a:spLocks noGrp="1"/>
          </p:cNvSpPr>
          <p:nvPr>
            <p:ph type="sldNum" sz="quarter" idx="10"/>
          </p:nvPr>
        </p:nvSpPr>
        <p:spPr/>
        <p:txBody>
          <a:bodyPr/>
          <a:lstStyle/>
          <a:p>
            <a:fld id="{C9AECDCD-2FD5-4196-9596-C100DFB881F9}" type="slidenum">
              <a:rPr lang="en-SG" smtClean="0"/>
              <a:t>98</a:t>
            </a:fld>
            <a:endParaRPr lang="en-SG" dirty="0"/>
          </a:p>
        </p:txBody>
      </p:sp>
    </p:spTree>
    <p:extLst>
      <p:ext uri="{BB962C8B-B14F-4D97-AF65-F5344CB8AC3E}">
        <p14:creationId xmlns:p14="http://schemas.microsoft.com/office/powerpoint/2010/main" val="2132780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99</a:t>
            </a:fld>
            <a:endParaRPr lang="en-US"/>
          </a:p>
        </p:txBody>
      </p:sp>
    </p:spTree>
    <p:extLst>
      <p:ext uri="{BB962C8B-B14F-4D97-AF65-F5344CB8AC3E}">
        <p14:creationId xmlns:p14="http://schemas.microsoft.com/office/powerpoint/2010/main" val="597248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were running Go on Lambda before we added support. Likewise,</a:t>
            </a:r>
            <a:r>
              <a:rPr lang="en-US" baseline="0" dirty="0"/>
              <a:t> customers have tested Fortran on Lambda. Can bring native libraries of your language.</a:t>
            </a:r>
          </a:p>
          <a:p>
            <a:endParaRPr lang="en-US" baseline="0" dirty="0"/>
          </a:p>
          <a:p>
            <a:r>
              <a:rPr lang="en-US" baseline="0" dirty="0"/>
              <a:t>Simple resource model </a:t>
            </a:r>
            <a:r>
              <a:rPr lang="mr-IN" baseline="0" dirty="0"/>
              <a:t>–</a:t>
            </a:r>
            <a:r>
              <a:rPr lang="en-US" baseline="0" dirty="0"/>
              <a:t> like a power button. One dial to get memory, CPU and network.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100</a:t>
            </a:fld>
            <a:endParaRPr lang="en-US" dirty="0"/>
          </a:p>
        </p:txBody>
      </p:sp>
    </p:spTree>
    <p:extLst>
      <p:ext uri="{BB962C8B-B14F-4D97-AF65-F5344CB8AC3E}">
        <p14:creationId xmlns:p14="http://schemas.microsoft.com/office/powerpoint/2010/main" val="6094582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AWS Lambda polls the stream and invokes your Lambda function synchronously.</a:t>
            </a:r>
            <a:r>
              <a:rPr lang="en-US" sz="1200" b="0"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After you do the necessary event source mapping, AWS Lambda polls the streams and invokes your Lambda function (referred to as the </a:t>
            </a:r>
            <a:r>
              <a:rPr lang="en-US" sz="1200" b="0" i="1" kern="1200" dirty="0">
                <a:solidFill>
                  <a:schemeClr val="tx1"/>
                </a:solidFill>
                <a:effectLst/>
                <a:latin typeface="Amazon Ember Regular" charset="0"/>
                <a:ea typeface="+mn-ea"/>
                <a:cs typeface="+mn-cs"/>
              </a:rPr>
              <a:t>pull model</a:t>
            </a:r>
            <a:r>
              <a:rPr lang="en-US" sz="1200" b="0" i="0" kern="1200" dirty="0">
                <a:solidFill>
                  <a:schemeClr val="tx1"/>
                </a:solidFill>
                <a:effectLst/>
                <a:latin typeface="Amazon Ember Regular" charset="0"/>
                <a:ea typeface="+mn-ea"/>
                <a:cs typeface="+mn-cs"/>
              </a:rPr>
              <a: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101</a:t>
            </a:fld>
            <a:endParaRPr lang="en-US" dirty="0"/>
          </a:p>
        </p:txBody>
      </p:sp>
    </p:spTree>
    <p:extLst>
      <p:ext uri="{BB962C8B-B14F-4D97-AF65-F5344CB8AC3E}">
        <p14:creationId xmlns:p14="http://schemas.microsoft.com/office/powerpoint/2010/main" val="5252496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the difference between JSON payload and runtime context information.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102</a:t>
            </a:fld>
            <a:endParaRPr lang="en-US" dirty="0"/>
          </a:p>
        </p:txBody>
      </p:sp>
    </p:spTree>
    <p:extLst>
      <p:ext uri="{BB962C8B-B14F-4D97-AF65-F5344CB8AC3E}">
        <p14:creationId xmlns:p14="http://schemas.microsoft.com/office/powerpoint/2010/main" val="7020498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104</a:t>
            </a:fld>
            <a:endParaRPr lang="en-US"/>
          </a:p>
        </p:txBody>
      </p:sp>
    </p:spTree>
    <p:extLst>
      <p:ext uri="{BB962C8B-B14F-4D97-AF65-F5344CB8AC3E}">
        <p14:creationId xmlns:p14="http://schemas.microsoft.com/office/powerpoint/2010/main" val="14092158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allows you to make a more unit-testable function.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Talk about 1000 concurrent execution and your database may not be able to handle this.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105</a:t>
            </a:fld>
            <a:endParaRPr lang="en-US" dirty="0"/>
          </a:p>
        </p:txBody>
      </p:sp>
    </p:spTree>
    <p:extLst>
      <p:ext uri="{BB962C8B-B14F-4D97-AF65-F5344CB8AC3E}">
        <p14:creationId xmlns:p14="http://schemas.microsoft.com/office/powerpoint/2010/main" val="369289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will reduce the amount of time that it takes for your deployment package to be downloaded and unpacked ahead of invocation. For functions authored in Java or .NET Core, avoid uploading the entire AWS SDK library as part of your deployment package. Instead, selectively depend on the modules which pick up components of the SDK you need (e.g. </a:t>
            </a:r>
            <a:r>
              <a:rPr lang="en-US" sz="1200" b="0" i="0" kern="1200" dirty="0" err="1">
                <a:solidFill>
                  <a:schemeClr val="tx1"/>
                </a:solidFill>
                <a:effectLst/>
                <a:latin typeface="Amazon Ember Regular" charset="0"/>
                <a:ea typeface="+mn-ea"/>
                <a:cs typeface="+mn-cs"/>
              </a:rPr>
              <a:t>DynamoDB</a:t>
            </a:r>
            <a:r>
              <a:rPr lang="en-US" sz="1200" b="0" i="0" kern="1200" dirty="0">
                <a:solidFill>
                  <a:schemeClr val="tx1"/>
                </a:solidFill>
                <a:effectLst/>
                <a:latin typeface="Amazon Ember Regular" charset="0"/>
                <a:ea typeface="+mn-ea"/>
                <a:cs typeface="+mn-cs"/>
              </a:rPr>
              <a:t>, Amazon S3 SDK modules and </a:t>
            </a:r>
            <a:r>
              <a:rPr lang="en-US" sz="1200" b="0" i="0" u="none" strike="noStrike" kern="1200" dirty="0">
                <a:solidFill>
                  <a:schemeClr val="tx1"/>
                </a:solidFill>
                <a:effectLst/>
                <a:latin typeface="Amazon Ember Regular" charset="0"/>
                <a:ea typeface="+mn-ea"/>
                <a:cs typeface="+mn-cs"/>
                <a:hlinkClick r:id="rId3"/>
              </a:rPr>
              <a:t>Lambda core libraries</a:t>
            </a:r>
            <a:r>
              <a:rPr lang="en-US" sz="1200" b="0" i="0" kern="1200" dirty="0">
                <a:solidFill>
                  <a:schemeClr val="tx1"/>
                </a:solidFill>
                <a:effectLst/>
                <a:latin typeface="Amazon Ember Regular" charset="0"/>
                <a:ea typeface="+mn-ea"/>
                <a:cs typeface="+mn-cs"/>
              </a:rPr>
              <a: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106</a:t>
            </a:fld>
            <a:endParaRPr lang="en-US" dirty="0"/>
          </a:p>
        </p:txBody>
      </p:sp>
    </p:spTree>
    <p:extLst>
      <p:ext uri="{BB962C8B-B14F-4D97-AF65-F5344CB8AC3E}">
        <p14:creationId xmlns:p14="http://schemas.microsoft.com/office/powerpoint/2010/main" val="672621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Environment variables for Lambda functions enable you to dynamically pass settings to your function code and libraries, without making changes to your code. This allows a Lambda function to behave differently as it moves through lifecycle stages from development to deployment.</a:t>
            </a:r>
            <a:r>
              <a:rPr lang="en-US" sz="1200" b="0" i="0" kern="1200" baseline="0" dirty="0">
                <a:solidFill>
                  <a:schemeClr val="tx1"/>
                </a:solidFill>
                <a:effectLst/>
                <a:latin typeface="Amazon Ember Regular" charset="0"/>
                <a:ea typeface="+mn-ea"/>
                <a:cs typeface="+mn-cs"/>
              </a:rPr>
              <a:t> Total set cannot exceed 4kb.</a:t>
            </a: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EC2 metadata</a:t>
            </a:r>
            <a:r>
              <a:rPr lang="en-US" sz="1200" b="0" i="0" kern="1200" baseline="0" dirty="0">
                <a:solidFill>
                  <a:schemeClr val="tx1"/>
                </a:solidFill>
                <a:effectLst/>
                <a:latin typeface="Amazon Ember Regular" charset="0"/>
                <a:ea typeface="+mn-ea"/>
                <a:cs typeface="+mn-cs"/>
              </a:rPr>
              <a:t> API provides several environment variables, for example AWS_REGION.</a:t>
            </a:r>
            <a:endParaRPr lang="en-US" dirty="0"/>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For example, if you are writing to an Amazon S3 bucket, instead of hard-coding the bucket name you are writing to, configure the bucket name as an environment variable.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Environment variables are encrypted using AWS Key Management Service. Decrypted</a:t>
            </a:r>
            <a:r>
              <a:rPr lang="en-US" sz="1200" b="0" i="0" kern="1200" baseline="0" dirty="0">
                <a:solidFill>
                  <a:schemeClr val="tx1"/>
                </a:solidFill>
                <a:effectLst/>
                <a:latin typeface="Amazon Ember Regular" charset="0"/>
                <a:ea typeface="+mn-ea"/>
                <a:cs typeface="+mn-cs"/>
              </a:rPr>
              <a:t> when accessed in the application.</a:t>
            </a: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107</a:t>
            </a:fld>
            <a:endParaRPr lang="en-US" dirty="0"/>
          </a:p>
        </p:txBody>
      </p:sp>
    </p:spTree>
    <p:extLst>
      <p:ext uri="{BB962C8B-B14F-4D97-AF65-F5344CB8AC3E}">
        <p14:creationId xmlns:p14="http://schemas.microsoft.com/office/powerpoint/2010/main" val="162411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started with containers is rather easy,</a:t>
            </a:r>
            <a:r>
              <a:rPr lang="en-US" baseline="0" dirty="0"/>
              <a:t> you could even spin up one locally without much effort</a:t>
            </a:r>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18</a:t>
            </a:fld>
            <a:endParaRPr lang="en-US" dirty="0"/>
          </a:p>
        </p:txBody>
      </p:sp>
    </p:spTree>
    <p:extLst>
      <p:ext uri="{BB962C8B-B14F-4D97-AF65-F5344CB8AC3E}">
        <p14:creationId xmlns:p14="http://schemas.microsoft.com/office/powerpoint/2010/main" val="3985024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versions</a:t>
            </a:r>
            <a:r>
              <a:rPr lang="en-US" baseline="0" dirty="0"/>
              <a:t> of libraries are available but we may change and would not like customer’s applications to break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108</a:t>
            </a:fld>
            <a:endParaRPr lang="en-US" dirty="0"/>
          </a:p>
        </p:txBody>
      </p:sp>
    </p:spTree>
    <p:extLst>
      <p:ext uri="{BB962C8B-B14F-4D97-AF65-F5344CB8AC3E}">
        <p14:creationId xmlns:p14="http://schemas.microsoft.com/office/powerpoint/2010/main" val="2625986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is an example of what happens when you give more memory to a function: you also get more CPU and I/O capacity. This is a CPU-bound function (computing primes) so if you give more memory, it’ll be faster and finish earlier. Since you pay by the hundreds of milliseconds, if you give more memory and CPU you’ll get the results quicker, and pay almost the same!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Analogy of power button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Any increase in memory size triggers an equivalent increase in CPU available to your function. The memory usage for your function is determined per-invoke and can be viewed in </a:t>
            </a:r>
            <a:r>
              <a:rPr lang="en-US" sz="1200" b="0" i="0" u="none" strike="noStrike" kern="1200" dirty="0">
                <a:solidFill>
                  <a:schemeClr val="tx1"/>
                </a:solidFill>
                <a:effectLst/>
                <a:latin typeface="Amazon Ember Regular" charset="0"/>
                <a:ea typeface="+mn-ea"/>
                <a:cs typeface="+mn-cs"/>
                <a:hlinkClick r:id="rId3"/>
              </a:rPr>
              <a:t>AWS CloudWatch Logs</a:t>
            </a:r>
            <a:r>
              <a:rPr lang="en-US" sz="1200" b="0" i="0" kern="1200" dirty="0">
                <a:solidFill>
                  <a:schemeClr val="tx1"/>
                </a:solidFill>
                <a:effectLst/>
                <a:latin typeface="Amazon Ember Regular" charset="0"/>
                <a:ea typeface="+mn-ea"/>
                <a:cs typeface="+mn-cs"/>
              </a:rPr>
              <a:t>. By analyzing the </a:t>
            </a:r>
            <a:r>
              <a:rPr lang="en-US" dirty="0"/>
              <a:t>Max Memory Used:</a:t>
            </a:r>
            <a:r>
              <a:rPr lang="en-US" sz="1200" b="0" i="0" kern="1200" dirty="0">
                <a:solidFill>
                  <a:schemeClr val="tx1"/>
                </a:solidFill>
                <a:effectLst/>
                <a:latin typeface="Amazon Ember Regular" charset="0"/>
                <a:ea typeface="+mn-ea"/>
                <a:cs typeface="+mn-cs"/>
              </a:rPr>
              <a:t> field, you can determine if your function needs more memory or if you over-provisioned your function's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following table shows the average execution time and effective cost for a function executed</a:t>
            </a:r>
            <a:r>
              <a:rPr lang="en-US" sz="1200" b="0" i="0" kern="1200" baseline="0" dirty="0">
                <a:solidFill>
                  <a:schemeClr val="tx1"/>
                </a:solidFill>
                <a:effectLst/>
                <a:latin typeface="Amazon Ember Regular" charset="0"/>
                <a:ea typeface="+mn-ea"/>
                <a:cs typeface="+mn-cs"/>
              </a:rPr>
              <a:t> with different memories</a:t>
            </a:r>
            <a:r>
              <a:rPr lang="en-US" sz="1200" b="0" i="0" kern="1200" dirty="0">
                <a:solidFill>
                  <a:schemeClr val="tx1"/>
                </a:solidFill>
                <a:effectLst/>
                <a:latin typeface="Amazon Ember Regular" charset="0"/>
                <a:ea typeface="+mn-ea"/>
                <a:cs typeface="+mn-cs"/>
              </a:rPr>
              <a:t>, where each one was invoked 1,000 times. As we see, the effective cost goes down as CPU power increases, while the execution time at the highest memory size is </a:t>
            </a:r>
            <a:r>
              <a:rPr lang="en-US" sz="1200" b="0" i="0" kern="1200" dirty="0" err="1">
                <a:solidFill>
                  <a:schemeClr val="tx1"/>
                </a:solidFill>
                <a:effectLst/>
                <a:latin typeface="Amazon Ember Regular" charset="0"/>
                <a:ea typeface="+mn-ea"/>
                <a:cs typeface="+mn-cs"/>
              </a:rPr>
              <a:t>aboutone</a:t>
            </a:r>
            <a:r>
              <a:rPr lang="en-US" sz="1200" b="0" i="0" kern="1200" dirty="0">
                <a:solidFill>
                  <a:schemeClr val="tx1"/>
                </a:solidFill>
                <a:effectLst/>
                <a:latin typeface="Amazon Ember Regular" charset="0"/>
                <a:ea typeface="+mn-ea"/>
                <a:cs typeface="+mn-cs"/>
              </a:rPr>
              <a:t> tenth than at the lowest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Increasing the CPU power of a CPU-bound Lambda function reduces the duration without increasing the cost. </a:t>
            </a:r>
            <a:r>
              <a:rPr lang="en-US" sz="1200" b="1" i="0" kern="1200" dirty="0">
                <a:solidFill>
                  <a:schemeClr val="tx1"/>
                </a:solidFill>
                <a:effectLst/>
                <a:latin typeface="Amazon Ember Regular" charset="0"/>
                <a:ea typeface="+mn-ea"/>
                <a:cs typeface="+mn-cs"/>
              </a:rPr>
              <a:t>Faster is cheaper in this case.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109</a:t>
            </a:fld>
            <a:endParaRPr lang="en-US" dirty="0"/>
          </a:p>
        </p:txBody>
      </p:sp>
    </p:spTree>
    <p:extLst>
      <p:ext uri="{BB962C8B-B14F-4D97-AF65-F5344CB8AC3E}">
        <p14:creationId xmlns:p14="http://schemas.microsoft.com/office/powerpoint/2010/main" val="13835116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Concurrent execution of 1000 functions, soft limit, can be increased by</a:t>
            </a:r>
            <a:r>
              <a:rPr lang="en-US" baseline="0" dirty="0"/>
              <a:t> request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110</a:t>
            </a:fld>
            <a:endParaRPr lang="en-US" dirty="0"/>
          </a:p>
        </p:txBody>
      </p:sp>
    </p:spTree>
    <p:extLst>
      <p:ext uri="{BB962C8B-B14F-4D97-AF65-F5344CB8AC3E}">
        <p14:creationId xmlns:p14="http://schemas.microsoft.com/office/powerpoint/2010/main" val="15159424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DSL</a:t>
            </a:r>
            <a:r>
              <a:rPr lang="en-US" baseline="0" dirty="0"/>
              <a:t> on top of CFN</a:t>
            </a:r>
          </a:p>
          <a:p>
            <a:r>
              <a:rPr lang="en-US" baseline="0" dirty="0"/>
              <a:t>Done to simplify deployment of </a:t>
            </a:r>
            <a:r>
              <a:rPr lang="en-US" baseline="0" dirty="0" err="1"/>
              <a:t>Serverless</a:t>
            </a:r>
            <a:r>
              <a:rPr lang="en-US" baseline="0" dirty="0"/>
              <a:t> application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112</a:t>
            </a:fld>
            <a:endParaRPr lang="en-US" dirty="0"/>
          </a:p>
        </p:txBody>
      </p:sp>
    </p:spTree>
    <p:extLst>
      <p:ext uri="{BB962C8B-B14F-4D97-AF65-F5344CB8AC3E}">
        <p14:creationId xmlns:p14="http://schemas.microsoft.com/office/powerpoint/2010/main" val="19235743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a:t>
            </a:r>
            <a:r>
              <a:rPr lang="en-US" dirty="0" err="1"/>
              <a:t>opensource</a:t>
            </a:r>
            <a:r>
              <a:rPr lang="en-US" dirty="0"/>
              <a:t> </a:t>
            </a:r>
            <a:r>
              <a:rPr lang="en-US" dirty="0" err="1"/>
              <a:t>docker</a:t>
            </a:r>
            <a:r>
              <a:rPr lang="en-US" dirty="0"/>
              <a:t>-lambda Docker image</a:t>
            </a:r>
            <a:r>
              <a:rPr lang="en-US" baseline="0" dirty="0"/>
              <a:t> to mimic Lambda’s runtime environment. Emulates timeout, memory limits and runtimes. Does not emulate CPU limits. Partial API Gateway emulation (proxy calls).</a:t>
            </a:r>
          </a:p>
          <a:p>
            <a:endParaRPr lang="en-US" baseline="0" dirty="0"/>
          </a:p>
          <a:p>
            <a:r>
              <a:rPr lang="en-US" baseline="0" dirty="0"/>
              <a:t>Before proxy-style, developers have to transform the input/output formats using Velocity Template Language in order to be able to invoke Lambda functions. Amazon is a customer-obsessed company, so we listened to feedback and added a simple proxy-style.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115</a:t>
            </a:fld>
            <a:endParaRPr lang="en-US" dirty="0"/>
          </a:p>
        </p:txBody>
      </p:sp>
    </p:spTree>
    <p:extLst>
      <p:ext uri="{BB962C8B-B14F-4D97-AF65-F5344CB8AC3E}">
        <p14:creationId xmlns:p14="http://schemas.microsoft.com/office/powerpoint/2010/main" val="1379093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Monitoring was </a:t>
            </a:r>
            <a:r>
              <a:rPr lang="en-US" dirty="0" err="1"/>
              <a:t>kinda</a:t>
            </a:r>
            <a:r>
              <a:rPr lang="en-US" dirty="0"/>
              <a:t> left out. Lambda got really</a:t>
            </a:r>
            <a:r>
              <a:rPr lang="en-US" baseline="0" dirty="0"/>
              <a:t> popular, Lambda started with S3, added API Gateway. Customers had a lot of trouble debugging such applications, particularly with multiple functions. X-Ray is an instrument to debug your application at scale.</a:t>
            </a:r>
          </a:p>
          <a:p>
            <a:endParaRPr lang="en-US" dirty="0"/>
          </a:p>
          <a:p>
            <a:r>
              <a:rPr lang="en-US" dirty="0"/>
              <a:t>AWS X-Ray</a:t>
            </a:r>
            <a:r>
              <a:rPr lang="en-US" baseline="0" dirty="0"/>
              <a:t> helps developers analyze and debug production, distributed applications, such as those built using microservices architecture. X-Ray provides an end-to-end view of requests as they travel through your application. and show a map of your underlying application component.</a:t>
            </a:r>
          </a:p>
          <a:p>
            <a:endParaRPr lang="en-US" baseline="0" dirty="0"/>
          </a:p>
          <a:p>
            <a:r>
              <a:rPr lang="en-US" baseline="0" dirty="0"/>
              <a:t>A request id is added to each request that is sent to the application, and is used for tracing and debugging.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118</a:t>
            </a:fld>
            <a:endParaRPr lang="en-US" dirty="0"/>
          </a:p>
        </p:txBody>
      </p:sp>
    </p:spTree>
    <p:extLst>
      <p:ext uri="{BB962C8B-B14F-4D97-AF65-F5344CB8AC3E}">
        <p14:creationId xmlns:p14="http://schemas.microsoft.com/office/powerpoint/2010/main" val="11745478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a:t>
            </a:r>
            <a:r>
              <a:rPr lang="en-US" dirty="0" err="1"/>
              <a:t>Node.js</a:t>
            </a:r>
            <a:r>
              <a:rPr lang="en-US" dirty="0"/>
              <a:t> application from X-R</a:t>
            </a:r>
          </a:p>
          <a:p>
            <a:endParaRPr lang="en-US" dirty="0"/>
          </a:p>
          <a:p>
            <a:r>
              <a:rPr lang="en-US" dirty="0"/>
              <a:t>This allows you to identify cold and warm start times for your application. For example, for Python it takes about 3</a:t>
            </a:r>
            <a:r>
              <a:rPr lang="en-US" baseline="0" dirty="0"/>
              <a:t> seconds and 10-12 seconds for a Java-based Lambda.</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119</a:t>
            </a:fld>
            <a:endParaRPr lang="en-US" dirty="0"/>
          </a:p>
        </p:txBody>
      </p:sp>
    </p:spTree>
    <p:extLst>
      <p:ext uri="{BB962C8B-B14F-4D97-AF65-F5344CB8AC3E}">
        <p14:creationId xmlns:p14="http://schemas.microsoft.com/office/powerpoint/2010/main" val="2782645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13AC82A-AA3F-BA41-8678-7733BFD89161}" type="slidenum">
              <a:rPr lang="en-US" smtClean="0"/>
              <a:t>122</a:t>
            </a:fld>
            <a:endParaRPr lang="en-US" dirty="0"/>
          </a:p>
        </p:txBody>
      </p:sp>
    </p:spTree>
    <p:extLst>
      <p:ext uri="{BB962C8B-B14F-4D97-AF65-F5344CB8AC3E}">
        <p14:creationId xmlns:p14="http://schemas.microsoft.com/office/powerpoint/2010/main" val="630650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123</a:t>
            </a:fld>
            <a:endParaRPr lang="en-US" dirty="0"/>
          </a:p>
        </p:txBody>
      </p:sp>
    </p:spTree>
    <p:extLst>
      <p:ext uri="{BB962C8B-B14F-4D97-AF65-F5344CB8AC3E}">
        <p14:creationId xmlns:p14="http://schemas.microsoft.com/office/powerpoint/2010/main" val="10142861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years ago it was quite common for media companies to use </a:t>
            </a:r>
            <a:r>
              <a:rPr lang="en-US" dirty="0" err="1"/>
              <a:t>FFMpeg</a:t>
            </a:r>
            <a:r>
              <a:rPr lang="en-US" dirty="0"/>
              <a:t> to extract metadata</a:t>
            </a:r>
            <a:r>
              <a:rPr lang="en-US" baseline="0" dirty="0"/>
              <a:t> from an image, resize, add more metadata, rename, and store it again. It was quite painful. It was one of the first </a:t>
            </a:r>
            <a:r>
              <a:rPr lang="en-US" baseline="0" dirty="0" err="1"/>
              <a:t>usecases</a:t>
            </a:r>
            <a:r>
              <a:rPr lang="en-US" baseline="0" dirty="0"/>
              <a:t> why Lambda came to life.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124</a:t>
            </a:fld>
            <a:endParaRPr lang="en-US" dirty="0"/>
          </a:p>
        </p:txBody>
      </p:sp>
    </p:spTree>
    <p:extLst>
      <p:ext uri="{BB962C8B-B14F-4D97-AF65-F5344CB8AC3E}">
        <p14:creationId xmlns:p14="http://schemas.microsoft.com/office/powerpoint/2010/main" val="2120881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if you want to run</a:t>
            </a:r>
            <a:r>
              <a:rPr lang="en-US" baseline="0" dirty="0"/>
              <a:t> containers </a:t>
            </a:r>
            <a:r>
              <a:rPr lang="en-US" dirty="0"/>
              <a:t>in the cloud, you spin</a:t>
            </a:r>
            <a:r>
              <a:rPr lang="en-US" baseline="0" dirty="0"/>
              <a:t> up some EC2 instances, launch containers on them and get going in minutes. This would work even if you are using dozens of containers. But as you think about scaling this, managing hundreds of such instances, monitoring their health, scaling them and launching your containers on them and the whole lifecycle around them</a:t>
            </a:r>
            <a:r>
              <a:rPr lang="is-IS" baseline="0" dirty="0"/>
              <a:t>…how do you scale for that?</a:t>
            </a:r>
          </a:p>
          <a:p>
            <a:endParaRPr lang="is-IS" baseline="0" dirty="0"/>
          </a:p>
          <a:p>
            <a:endParaRPr lang="is-IS" baseline="0" dirty="0"/>
          </a:p>
          <a:p>
            <a:endParaRPr lang="is-IS" baseline="0" dirty="0"/>
          </a:p>
          <a:p>
            <a:endParaRPr lang="is-I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19</a:t>
            </a:fld>
            <a:endParaRPr lang="en-US" dirty="0"/>
          </a:p>
        </p:txBody>
      </p:sp>
    </p:spTree>
    <p:extLst>
      <p:ext uri="{BB962C8B-B14F-4D97-AF65-F5344CB8AC3E}">
        <p14:creationId xmlns:p14="http://schemas.microsoft.com/office/powerpoint/2010/main" val="10821023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Once the basic</a:t>
            </a:r>
            <a:r>
              <a:rPr lang="en-US" baseline="0" dirty="0"/>
              <a:t> </a:t>
            </a:r>
            <a:r>
              <a:rPr lang="en-US" baseline="0" dirty="0" err="1"/>
              <a:t>usecase</a:t>
            </a:r>
            <a:r>
              <a:rPr lang="en-US" baseline="0" dirty="0"/>
              <a:t> was working, customers wanted to use Lambda in multiple ways. They would create different functions for different microservices, so to say. Now they needed a way to coordinate these functions together. So, if you’re triggering a Lambda function when a document is uploaded to S3 and that should trigger a series of other Lambda functions, then this requires a lot of custom wiring. So, we listen to customers and introduced Step Functions. Think of it as a state machine running in the cloud that you can control through an API.</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Rekognition</a:t>
            </a:r>
            <a:r>
              <a:rPr lang="en-US" baseline="0" dirty="0"/>
              <a:t> is very useful for customers that have very large media library and want to index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AW</a:t>
            </a:r>
            <a:r>
              <a:rPr lang="en-US" baseline="0" dirty="0"/>
              <a:t>S Step Functions makes it easy to coordinate the components of distributed applications and microservices using visual workflows. It provides a graphical console to arrange and visualize the components of your application as a series of steps. This makes it simple and easy to run multistep applications. Step Functions automatically triggers and tracks each step, and retries when there are errors, so your application executes as expected.</a:t>
            </a:r>
            <a:endParaRPr lang="en-US" dirty="0"/>
          </a:p>
          <a:p>
            <a:endParaRPr lang="en-US" dirty="0"/>
          </a:p>
          <a:p>
            <a:r>
              <a:rPr lang="en-US" dirty="0"/>
              <a:t>Demo: https://</a:t>
            </a:r>
            <a:r>
              <a:rPr lang="en-US" dirty="0" err="1"/>
              <a:t>github.com</a:t>
            </a:r>
            <a:r>
              <a:rPr lang="en-US" dirty="0"/>
              <a:t>/</a:t>
            </a:r>
            <a:r>
              <a:rPr lang="en-US" dirty="0" err="1"/>
              <a:t>awslabs</a:t>
            </a:r>
            <a:r>
              <a:rPr lang="en-US" dirty="0"/>
              <a:t>/lambda-</a:t>
            </a:r>
            <a:r>
              <a:rPr lang="en-US" dirty="0" err="1"/>
              <a:t>refarch</a:t>
            </a:r>
            <a:r>
              <a:rPr lang="en-US" dirty="0"/>
              <a:t>-</a:t>
            </a:r>
            <a:r>
              <a:rPr lang="en-US" dirty="0" err="1"/>
              <a:t>imagerecognition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125</a:t>
            </a:fld>
            <a:endParaRPr lang="en-US" dirty="0"/>
          </a:p>
        </p:txBody>
      </p:sp>
    </p:spTree>
    <p:extLst>
      <p:ext uri="{BB962C8B-B14F-4D97-AF65-F5344CB8AC3E}">
        <p14:creationId xmlns:p14="http://schemas.microsoft.com/office/powerpoint/2010/main" val="1052353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So lets say you plan to run several highly available applications across 3 different availability zones. </a:t>
            </a:r>
          </a:p>
          <a:p>
            <a:endParaRPr lang="en-US" sz="1800" baseline="0" dirty="0"/>
          </a:p>
          <a:p>
            <a:r>
              <a:rPr lang="en-US" sz="1800" baseline="0" dirty="0"/>
              <a:t>[CLICK] </a:t>
            </a:r>
          </a:p>
          <a:p>
            <a:r>
              <a:rPr lang="en-US" sz="1800" baseline="0" dirty="0"/>
              <a:t>ECS enables you to be able to operationalize your containerized workloads at very high scales. No management software to install or worry about its high availability. </a:t>
            </a:r>
          </a:p>
          <a:p>
            <a:endParaRPr lang="en-US" sz="1800" baseline="0" dirty="0"/>
          </a:p>
          <a:p>
            <a:r>
              <a:rPr lang="en-US" sz="1800" baseline="0" dirty="0"/>
              <a:t>The cluster management piece enabled you to be able to monitor the cluster, scale it using autoscaling groups and be able to manage state of the instances in the cluster. </a:t>
            </a:r>
          </a:p>
          <a:p>
            <a:endParaRPr lang="en-US" sz="1800" baseline="0" dirty="0"/>
          </a:p>
          <a:p>
            <a:r>
              <a:rPr lang="en-US" sz="1800" baseline="0" dirty="0"/>
              <a:t>The placement engine enables you to be able to set rules to target landing your containers on the right instances based on your preferences.</a:t>
            </a:r>
          </a:p>
          <a:p>
            <a:endParaRPr lang="en-US" sz="1800" baseline="0" dirty="0"/>
          </a:p>
          <a:p>
            <a:r>
              <a:rPr lang="en-US" sz="1800" baseline="0" dirty="0"/>
              <a:t>And then finally, the advanced scheduling features help maintain the desired state of the application, spawn new containers to automatically respond to scaling needs and maintain resiliency by deploying across multiple availability zones while being resource aware of the underlying compute.</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20</a:t>
            </a:fld>
            <a:endParaRPr lang="en-US" dirty="0"/>
          </a:p>
        </p:txBody>
      </p:sp>
    </p:spTree>
    <p:extLst>
      <p:ext uri="{BB962C8B-B14F-4D97-AF65-F5344CB8AC3E}">
        <p14:creationId xmlns:p14="http://schemas.microsoft.com/office/powerpoint/2010/main" val="4097180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just over 3 years ago that we announced </a:t>
            </a:r>
            <a:r>
              <a:rPr lang="en-US" baseline="0" dirty="0"/>
              <a:t>the release of Amazon Elastic Container service We launched ECS </a:t>
            </a:r>
            <a:r>
              <a:rPr lang="en-US" sz="1200" b="0" i="0" kern="1200" dirty="0">
                <a:solidFill>
                  <a:schemeClr val="tx1"/>
                </a:solidFill>
                <a:effectLst/>
                <a:latin typeface="Amazon Ember Regular" charset="0"/>
                <a:ea typeface="+mn-ea"/>
                <a:cs typeface="+mn-cs"/>
              </a:rPr>
              <a:t>because our customers needed a way to manage and scale the deployment of Docker containers on AWS. Our customers wanted a managed service where they didn’t have to operate their own cluster management software, a solution that was scalable and secure that they could trust to run their production workloads, and they wanted tight integration and support for EC2 features that they liked.</a:t>
            </a:r>
            <a:r>
              <a:rPr lang="en-US" dirty="0">
                <a:effectLst/>
              </a:rPr>
              <a:t> </a:t>
            </a:r>
            <a:endParaRPr lang="en-US" baseline="0" dirty="0"/>
          </a:p>
          <a:p>
            <a:endParaRPr lang="en-US" baseline="0" dirty="0"/>
          </a:p>
          <a:p>
            <a:r>
              <a:rPr lang="en-US" baseline="0" dirty="0"/>
              <a:t>Then in 2015, we focused on building a highly reliable, and performant docker image registry and announced this GA release near the end of 2015. Our goal with ECR was to enable developers to use the same familiar docker push/pull APIs to store their container images and we see this product highly adopted by customers both running containers on AWS and really across any environment.</a:t>
            </a:r>
          </a:p>
          <a:p>
            <a:br>
              <a:rPr lang="en-US" baseline="0" dirty="0"/>
            </a:br>
            <a:r>
              <a:rPr lang="en-US" baseline="0" dirty="0"/>
              <a:t>What have we learned since then?</a:t>
            </a:r>
          </a:p>
        </p:txBody>
      </p:sp>
      <p:sp>
        <p:nvSpPr>
          <p:cNvPr id="4" name="Slide Number Placeholder 3"/>
          <p:cNvSpPr>
            <a:spLocks noGrp="1"/>
          </p:cNvSpPr>
          <p:nvPr>
            <p:ph type="sldNum" sz="quarter" idx="10"/>
          </p:nvPr>
        </p:nvSpPr>
        <p:spPr/>
        <p:txBody>
          <a:bodyPr/>
          <a:lstStyle/>
          <a:p>
            <a:fld id="{BAFC19F9-0583-4F75-8340-179CC39A694D}" type="slidenum">
              <a:rPr lang="en-US" smtClean="0"/>
              <a:t>22</a:t>
            </a:fld>
            <a:endParaRPr lang="en-US" dirty="0"/>
          </a:p>
        </p:txBody>
      </p:sp>
    </p:spTree>
    <p:extLst>
      <p:ext uri="{BB962C8B-B14F-4D97-AF65-F5344CB8AC3E}">
        <p14:creationId xmlns:p14="http://schemas.microsoft.com/office/powerpoint/2010/main" val="25253746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5"/>
            <a:ext cx="979394" cy="585529"/>
          </a:xfrm>
          <a:prstGeom prst="rect">
            <a:avLst/>
          </a:prstGeom>
        </p:spPr>
      </p:pic>
    </p:spTree>
    <p:extLst>
      <p:ext uri="{BB962C8B-B14F-4D97-AF65-F5344CB8AC3E}">
        <p14:creationId xmlns:p14="http://schemas.microsoft.com/office/powerpoint/2010/main" val="200531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C7877CB-F3DE-4A49-AD60-DAD881330813}" type="datetimeFigureOut">
              <a:rPr lang="en-US" smtClean="0"/>
              <a:t>3/13/18</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735880A1-AEF0-5D4B-9952-26933E112C6D}" type="slidenum">
              <a:rPr lang="en-US" smtClean="0"/>
              <a:t>‹#›</a:t>
            </a:fld>
            <a:endParaRPr lang="en-US"/>
          </a:p>
        </p:txBody>
      </p:sp>
    </p:spTree>
    <p:extLst>
      <p:ext uri="{BB962C8B-B14F-4D97-AF65-F5344CB8AC3E}">
        <p14:creationId xmlns:p14="http://schemas.microsoft.com/office/powerpoint/2010/main" val="1789213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accent2"/>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ow me the code">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73F9A33-B3EC-564A-A5C9-FAFB7FEB9F50}"/>
              </a:ext>
            </a:extLst>
          </p:cNvPr>
          <p:cNvSpPr>
            <a:spLocks noGrp="1"/>
          </p:cNvSpPr>
          <p:nvPr>
            <p:ph sz="quarter" idx="10"/>
          </p:nvPr>
        </p:nvSpPr>
        <p:spPr>
          <a:xfrm>
            <a:off x="308223" y="2167403"/>
            <a:ext cx="7772400" cy="914400"/>
          </a:xfrm>
        </p:spPr>
        <p:txBody>
          <a:bodyPr/>
          <a:lstStyle>
            <a:lvl1pPr>
              <a:defRPr sz="4000"/>
            </a:lvl1pPr>
          </a:lstStyle>
          <a:p>
            <a:pPr lvl="0"/>
            <a:r>
              <a:rPr lang="en-US" dirty="0"/>
              <a:t>Edit Master text style</a:t>
            </a:r>
          </a:p>
        </p:txBody>
      </p:sp>
      <p:sp>
        <p:nvSpPr>
          <p:cNvPr id="13" name="TextBox 12">
            <a:extLst>
              <a:ext uri="{FF2B5EF4-FFF2-40B4-BE49-F238E27FC236}">
                <a16:creationId xmlns:a16="http://schemas.microsoft.com/office/drawing/2014/main" id="{9FDA4E98-562A-7E45-8344-FCBAD7D8FAE0}"/>
              </a:ext>
            </a:extLst>
          </p:cNvPr>
          <p:cNvSpPr txBox="1"/>
          <p:nvPr userDrawn="1"/>
        </p:nvSpPr>
        <p:spPr>
          <a:xfrm>
            <a:off x="308223" y="1551397"/>
            <a:ext cx="3357842" cy="461665"/>
          </a:xfrm>
          <a:prstGeom prst="rect">
            <a:avLst/>
          </a:prstGeom>
          <a:noFill/>
        </p:spPr>
        <p:txBody>
          <a:bodyPr wrap="none" rtlCol="0">
            <a:spAutoFit/>
          </a:bodyPr>
          <a:lstStyle/>
          <a:p>
            <a:r>
              <a:rPr lang="en-US" sz="2400" b="0" dirty="0">
                <a:solidFill>
                  <a:schemeClr val="accent3"/>
                </a:solidFill>
              </a:rPr>
              <a:t>SHOW ME THE CODE</a:t>
            </a:r>
          </a:p>
        </p:txBody>
      </p:sp>
    </p:spTree>
    <p:extLst>
      <p:ext uri="{BB962C8B-B14F-4D97-AF65-F5344CB8AC3E}">
        <p14:creationId xmlns:p14="http://schemas.microsoft.com/office/powerpoint/2010/main" val="214010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B140D38-E0EC-0F45-815D-5CB5FB1DCECC}"/>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212827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3" name="Text Placeholder 6">
            <a:extLst>
              <a:ext uri="{FF2B5EF4-FFF2-40B4-BE49-F238E27FC236}">
                <a16:creationId xmlns:a16="http://schemas.microsoft.com/office/drawing/2014/main" id="{531A36BB-298C-DC46-8363-BE93EF42D3F8}"/>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91187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2018, Amazon Web Services, Inc. or its Affiliates. All rights reserved.</a:t>
            </a:r>
          </a:p>
        </p:txBody>
      </p:sp>
      <p:pic>
        <p:nvPicPr>
          <p:cNvPr id="7" name="Picture 6"/>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7" r:id="rId2"/>
    <p:sldLayoutId id="2147483726" r:id="rId3"/>
    <p:sldLayoutId id="2147483676" r:id="rId4"/>
    <p:sldLayoutId id="2147483729" r:id="rId5"/>
    <p:sldLayoutId id="2147483680" r:id="rId6"/>
    <p:sldLayoutId id="2147483730" r:id="rId7"/>
    <p:sldLayoutId id="2147483681" r:id="rId8"/>
    <p:sldLayoutId id="2147483678" r:id="rId9"/>
    <p:sldLayoutId id="2147483689" r:id="rId10"/>
    <p:sldLayoutId id="2147483690" r:id="rId11"/>
    <p:sldLayoutId id="2147483691" r:id="rId12"/>
    <p:sldLayoutId id="2147483693" r:id="rId13"/>
    <p:sldLayoutId id="2147483695" r:id="rId14"/>
    <p:sldLayoutId id="2147483687" r:id="rId15"/>
    <p:sldLayoutId id="2147483727"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53.xml"/><Relationship Id="rId1" Type="http://schemas.openxmlformats.org/officeDocument/2006/relationships/slideLayout" Target="../slideLayouts/slideLayout10.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5.pn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png"/></Relationships>
</file>

<file path=ppt/slides/_rels/slide101.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54.xml"/><Relationship Id="rId1" Type="http://schemas.openxmlformats.org/officeDocument/2006/relationships/slideLayout" Target="../slideLayouts/slideLayout10.xml"/><Relationship Id="rId6" Type="http://schemas.openxmlformats.org/officeDocument/2006/relationships/image" Target="../media/image105.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tiff"/><Relationship Id="rId9" Type="http://schemas.openxmlformats.org/officeDocument/2006/relationships/image" Target="../media/image108.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112.tiff"/><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113.tiff"/><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114.tiff"/></Relationships>
</file>

<file path=ppt/slides/_rels/slide11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99.png"/></Relationships>
</file>

<file path=ppt/slides/_rels/slide123.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6.emf"/><Relationship Id="rId18" Type="http://schemas.openxmlformats.org/officeDocument/2006/relationships/image" Target="../media/image130.png"/><Relationship Id="rId3" Type="http://schemas.openxmlformats.org/officeDocument/2006/relationships/image" Target="../media/image117.emf"/><Relationship Id="rId7" Type="http://schemas.openxmlformats.org/officeDocument/2006/relationships/image" Target="../media/image121.png"/><Relationship Id="rId12" Type="http://schemas.openxmlformats.org/officeDocument/2006/relationships/image" Target="../media/image104.png"/><Relationship Id="rId17" Type="http://schemas.openxmlformats.org/officeDocument/2006/relationships/image" Target="../media/image129.png"/><Relationship Id="rId2" Type="http://schemas.openxmlformats.org/officeDocument/2006/relationships/notesSlide" Target="../notesSlides/notesSlide68.xml"/><Relationship Id="rId16" Type="http://schemas.openxmlformats.org/officeDocument/2006/relationships/image" Target="../media/image99.png"/><Relationship Id="rId20" Type="http://schemas.openxmlformats.org/officeDocument/2006/relationships/image" Target="../media/image131.png"/><Relationship Id="rId1" Type="http://schemas.openxmlformats.org/officeDocument/2006/relationships/slideLayout" Target="../slideLayouts/slideLayout6.xml"/><Relationship Id="rId6" Type="http://schemas.openxmlformats.org/officeDocument/2006/relationships/image" Target="../media/image120.emf"/><Relationship Id="rId11" Type="http://schemas.openxmlformats.org/officeDocument/2006/relationships/image" Target="../media/image125.png"/><Relationship Id="rId5" Type="http://schemas.openxmlformats.org/officeDocument/2006/relationships/image" Target="../media/image119.emf"/><Relationship Id="rId15" Type="http://schemas.openxmlformats.org/officeDocument/2006/relationships/image" Target="../media/image128.png"/><Relationship Id="rId10" Type="http://schemas.openxmlformats.org/officeDocument/2006/relationships/image" Target="../media/image124.png"/><Relationship Id="rId19" Type="http://schemas.microsoft.com/office/2007/relationships/hdphoto" Target="../media/hdphoto5.wdp"/><Relationship Id="rId4" Type="http://schemas.openxmlformats.org/officeDocument/2006/relationships/image" Target="../media/image118.emf"/><Relationship Id="rId9" Type="http://schemas.openxmlformats.org/officeDocument/2006/relationships/image" Target="../media/image123.png"/><Relationship Id="rId14" Type="http://schemas.openxmlformats.org/officeDocument/2006/relationships/image" Target="../media/image127.png"/></Relationships>
</file>

<file path=ppt/slides/_rels/slide124.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74.png"/><Relationship Id="rId7" Type="http://schemas.openxmlformats.org/officeDocument/2006/relationships/image" Target="../media/image134.png"/><Relationship Id="rId2" Type="http://schemas.openxmlformats.org/officeDocument/2006/relationships/notesSlide" Target="../notesSlides/notesSlide69.xml"/><Relationship Id="rId1" Type="http://schemas.openxmlformats.org/officeDocument/2006/relationships/slideLayout" Target="../slideLayouts/slideLayout6.xml"/><Relationship Id="rId6" Type="http://schemas.openxmlformats.org/officeDocument/2006/relationships/image" Target="../media/image76.png"/><Relationship Id="rId11" Type="http://schemas.openxmlformats.org/officeDocument/2006/relationships/image" Target="../media/image138.tiff"/><Relationship Id="rId5" Type="http://schemas.openxmlformats.org/officeDocument/2006/relationships/image" Target="../media/image133.png"/><Relationship Id="rId10" Type="http://schemas.openxmlformats.org/officeDocument/2006/relationships/image" Target="../media/image137.png"/><Relationship Id="rId4" Type="http://schemas.openxmlformats.org/officeDocument/2006/relationships/image" Target="../media/image132.png"/><Relationship Id="rId9" Type="http://schemas.openxmlformats.org/officeDocument/2006/relationships/image" Target="../media/image136.png"/></Relationships>
</file>

<file path=ppt/slides/_rels/slide12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hyperlink" Target="https://aws.amazon.com/serverless/" TargetMode="External"/><Relationship Id="rId2" Type="http://schemas.openxmlformats.org/officeDocument/2006/relationships/hyperlink" Target="http://aws.amazon.com/ecs" TargetMode="External"/><Relationship Id="rId1" Type="http://schemas.openxmlformats.org/officeDocument/2006/relationships/slideLayout" Target="../slideLayouts/slideLayout4.xml"/><Relationship Id="rId4" Type="http://schemas.openxmlformats.org/officeDocument/2006/relationships/hyperlink" Target="https://aws.amazon.com/ek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5.png"/><Relationship Id="rId11" Type="http://schemas.microsoft.com/office/2007/relationships/hdphoto" Target="../media/hdphoto3.wdp"/><Relationship Id="rId5" Type="http://schemas.microsoft.com/office/2007/relationships/hdphoto" Target="../media/hdphoto1.wdp"/><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5.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5.png"/><Relationship Id="rId7" Type="http://schemas.openxmlformats.org/officeDocument/2006/relationships/image" Target="../media/image38.tiff"/><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37.tiff"/><Relationship Id="rId4" Type="http://schemas.openxmlformats.org/officeDocument/2006/relationships/image" Target="../media/image36.png"/><Relationship Id="rId9" Type="http://schemas.openxmlformats.org/officeDocument/2006/relationships/image" Target="../media/image39.e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openxmlformats.org/officeDocument/2006/relationships/image" Target="../media/image45.svg"/><Relationship Id="rId4" Type="http://schemas.openxmlformats.org/officeDocument/2006/relationships/image" Target="../media/image44.png"/></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48.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48.png"/></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66.png"/><Relationship Id="rId5" Type="http://schemas.openxmlformats.org/officeDocument/2006/relationships/image" Target="../media/image47.png"/><Relationship Id="rId4" Type="http://schemas.openxmlformats.org/officeDocument/2006/relationships/image" Target="../media/image6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67.png"/><Relationship Id="rId7" Type="http://schemas.openxmlformats.org/officeDocument/2006/relationships/image" Target="../media/image18.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17.png"/><Relationship Id="rId5" Type="http://schemas.microsoft.com/office/2007/relationships/hdphoto" Target="../media/hdphoto4.wdp"/><Relationship Id="rId4" Type="http://schemas.openxmlformats.org/officeDocument/2006/relationships/image" Target="../media/image68.png"/></Relationships>
</file>

<file path=ppt/slides/_rels/slide95.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98.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18" Type="http://schemas.openxmlformats.org/officeDocument/2006/relationships/image" Target="../media/image89.png"/><Relationship Id="rId3" Type="http://schemas.openxmlformats.org/officeDocument/2006/relationships/image" Target="../media/image74.png"/><Relationship Id="rId21" Type="http://schemas.openxmlformats.org/officeDocument/2006/relationships/image" Target="../media/image92.tiff"/><Relationship Id="rId7" Type="http://schemas.openxmlformats.org/officeDocument/2006/relationships/image" Target="../media/image78.png"/><Relationship Id="rId12" Type="http://schemas.openxmlformats.org/officeDocument/2006/relationships/image" Target="../media/image83.png"/><Relationship Id="rId17" Type="http://schemas.openxmlformats.org/officeDocument/2006/relationships/image" Target="../media/image88.png"/><Relationship Id="rId2" Type="http://schemas.openxmlformats.org/officeDocument/2006/relationships/notesSlide" Target="../notesSlides/notesSlide51.xml"/><Relationship Id="rId16" Type="http://schemas.openxmlformats.org/officeDocument/2006/relationships/image" Target="../media/image87.tiff"/><Relationship Id="rId20" Type="http://schemas.openxmlformats.org/officeDocument/2006/relationships/image" Target="../media/image91.tiff"/><Relationship Id="rId1" Type="http://schemas.openxmlformats.org/officeDocument/2006/relationships/slideLayout" Target="../slideLayouts/slideLayout6.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5" Type="http://schemas.openxmlformats.org/officeDocument/2006/relationships/image" Target="../media/image86.png"/><Relationship Id="rId10" Type="http://schemas.openxmlformats.org/officeDocument/2006/relationships/image" Target="../media/image81.png"/><Relationship Id="rId19" Type="http://schemas.openxmlformats.org/officeDocument/2006/relationships/image" Target="../media/image90.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487898" y="1465777"/>
            <a:ext cx="8122701" cy="744537"/>
          </a:xfrm>
        </p:spPr>
        <p:txBody>
          <a:bodyPr/>
          <a:lstStyle/>
          <a:p>
            <a:r>
              <a:rPr lang="en-US" sz="3600" dirty="0"/>
              <a:t>Deploying Microservices </a:t>
            </a:r>
            <a:br>
              <a:rPr lang="en-US" sz="3600" dirty="0"/>
            </a:br>
            <a:r>
              <a:rPr lang="en-US" sz="3600" dirty="0"/>
              <a:t>using AWS Compute</a:t>
            </a:r>
          </a:p>
        </p:txBody>
      </p:sp>
      <p:sp>
        <p:nvSpPr>
          <p:cNvPr id="7" name="TextBox 6"/>
          <p:cNvSpPr txBox="1"/>
          <p:nvPr/>
        </p:nvSpPr>
        <p:spPr>
          <a:xfrm>
            <a:off x="487898" y="2872111"/>
            <a:ext cx="4888831" cy="1631216"/>
          </a:xfrm>
          <a:prstGeom prst="rect">
            <a:avLst/>
          </a:prstGeom>
          <a:noFill/>
        </p:spPr>
        <p:txBody>
          <a:bodyPr wrap="square" rtlCol="0">
            <a:spAutoFit/>
          </a:bodyPr>
          <a:lstStyle/>
          <a:p>
            <a:r>
              <a:rPr lang="en-US" sz="2000" b="1" dirty="0" err="1">
                <a:solidFill>
                  <a:schemeClr val="bg1"/>
                </a:solidFill>
              </a:rPr>
              <a:t>Arun</a:t>
            </a:r>
            <a:r>
              <a:rPr lang="en-US" sz="2000" b="1" dirty="0">
                <a:solidFill>
                  <a:schemeClr val="bg1"/>
                </a:solidFill>
              </a:rPr>
              <a:t> Gupta</a:t>
            </a:r>
          </a:p>
          <a:p>
            <a:r>
              <a:rPr lang="en-US" sz="2000" b="1" dirty="0">
                <a:solidFill>
                  <a:schemeClr val="bg1"/>
                </a:solidFill>
              </a:rPr>
              <a:t>Principal Technologist</a:t>
            </a:r>
          </a:p>
          <a:p>
            <a:r>
              <a:rPr lang="en-US" sz="2000" dirty="0">
                <a:solidFill>
                  <a:schemeClr val="bg1"/>
                </a:solidFill>
              </a:rPr>
              <a:t>    </a:t>
            </a:r>
            <a:r>
              <a:rPr lang="en-US" sz="2000" dirty="0" err="1">
                <a:solidFill>
                  <a:schemeClr val="bg1"/>
                </a:solidFill>
              </a:rPr>
              <a:t>argu@amazon.com</a:t>
            </a:r>
            <a:endParaRPr lang="en-US" sz="2000" dirty="0">
              <a:solidFill>
                <a:schemeClr val="bg1"/>
              </a:solidFill>
            </a:endParaRPr>
          </a:p>
          <a:p>
            <a:r>
              <a:rPr lang="en-US" sz="2000" dirty="0">
                <a:solidFill>
                  <a:schemeClr val="bg1"/>
                </a:solidFill>
              </a:rPr>
              <a:t>    @</a:t>
            </a:r>
            <a:r>
              <a:rPr lang="en-US" sz="2000" dirty="0" err="1">
                <a:solidFill>
                  <a:schemeClr val="bg1"/>
                </a:solidFill>
              </a:rPr>
              <a:t>arungupta</a:t>
            </a:r>
            <a:endParaRPr lang="en-US" sz="2000" dirty="0">
              <a:solidFill>
                <a:schemeClr val="bg1"/>
              </a:solidFill>
            </a:endParaRPr>
          </a:p>
          <a:p>
            <a:r>
              <a:rPr lang="en-US" sz="2000" dirty="0">
                <a:solidFill>
                  <a:schemeClr val="bg1"/>
                </a:solidFill>
              </a:rPr>
              <a:t>    </a:t>
            </a:r>
            <a:r>
              <a:rPr lang="en-US" sz="2000" dirty="0" err="1">
                <a:solidFill>
                  <a:schemeClr val="bg1"/>
                </a:solidFill>
              </a:rPr>
              <a:t>arun-gupta</a:t>
            </a:r>
            <a:endParaRPr lang="en-US" sz="2000" dirty="0">
              <a:solidFill>
                <a:schemeClr val="bg1"/>
              </a:solidFill>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858" y="3593386"/>
            <a:ext cx="216000" cy="216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858" y="4206557"/>
            <a:ext cx="216000" cy="216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858" y="3899971"/>
            <a:ext cx="216000" cy="216000"/>
          </a:xfrm>
          <a:prstGeom prst="rect">
            <a:avLst/>
          </a:prstGeom>
        </p:spPr>
      </p:pic>
    </p:spTree>
    <p:extLst>
      <p:ext uri="{BB962C8B-B14F-4D97-AF65-F5344CB8AC3E}">
        <p14:creationId xmlns:p14="http://schemas.microsoft.com/office/powerpoint/2010/main" val="211837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90B9A5-5D8C-1246-9A28-8A6CCCC7D3AB}"/>
              </a:ext>
            </a:extLst>
          </p:cNvPr>
          <p:cNvSpPr>
            <a:spLocks noGrp="1"/>
          </p:cNvSpPr>
          <p:nvPr>
            <p:ph type="title"/>
          </p:nvPr>
        </p:nvSpPr>
        <p:spPr/>
        <p:txBody>
          <a:bodyPr/>
          <a:lstStyle/>
          <a:p>
            <a:r>
              <a:rPr lang="en-US" dirty="0"/>
              <a:t>Hollow Jars – Customize your app server</a:t>
            </a:r>
          </a:p>
        </p:txBody>
      </p:sp>
      <p:sp>
        <p:nvSpPr>
          <p:cNvPr id="2" name="Content Placeholder 1">
            <a:extLst>
              <a:ext uri="{FF2B5EF4-FFF2-40B4-BE49-F238E27FC236}">
                <a16:creationId xmlns:a16="http://schemas.microsoft.com/office/drawing/2014/main" id="{53FBBB2F-9698-DE46-B0D3-2D69CF99B42D}"/>
              </a:ext>
            </a:extLst>
          </p:cNvPr>
          <p:cNvSpPr>
            <a:spLocks noGrp="1"/>
          </p:cNvSpPr>
          <p:nvPr>
            <p:ph idx="1"/>
          </p:nvPr>
        </p:nvSpPr>
        <p:spPr/>
        <p:txBody>
          <a:bodyPr/>
          <a:lstStyle/>
          <a:p>
            <a:pPr marL="285750" indent="-285750">
              <a:buFont typeface="Arial" panose="020B0604020202020204" pitchFamily="34" charset="0"/>
              <a:buChar char="•"/>
            </a:pPr>
            <a:r>
              <a:rPr lang="en-US" sz="2000" dirty="0"/>
              <a:t>Define a set of Maven dependencies (</a:t>
            </a:r>
            <a:r>
              <a:rPr lang="en-US" sz="2000" dirty="0" err="1">
                <a:latin typeface="Courier" pitchFamily="2" charset="0"/>
              </a:rPr>
              <a:t>swarm.hollow</a:t>
            </a:r>
            <a:r>
              <a:rPr lang="en-US" sz="2000" dirty="0">
                <a:latin typeface="Courier" pitchFamily="2" charset="0"/>
              </a:rPr>
              <a:t>=true</a:t>
            </a:r>
            <a:r>
              <a:rPr lang="en-US" sz="2000" dirty="0"/>
              <a:t>) …</a:t>
            </a:r>
          </a:p>
          <a:p>
            <a:pPr marL="285750" indent="-285750">
              <a:buFont typeface="Arial" panose="020B0604020202020204" pitchFamily="34" charset="0"/>
              <a:buChar char="•"/>
            </a:pPr>
            <a:r>
              <a:rPr lang="en-US" sz="2000" dirty="0"/>
              <a:t>… without the application </a:t>
            </a:r>
            <a:r>
              <a:rPr lang="en-US" sz="2000" dirty="0">
                <a:latin typeface="Courier" pitchFamily="2" charset="0"/>
              </a:rPr>
              <a:t>.war</a:t>
            </a:r>
            <a:r>
              <a:rPr lang="en-US" sz="2000" dirty="0"/>
              <a:t> file</a:t>
            </a:r>
          </a:p>
          <a:p>
            <a:pPr marL="285750" indent="-285750">
              <a:buFont typeface="Arial" panose="020B0604020202020204" pitchFamily="34" charset="0"/>
              <a:buChar char="•"/>
            </a:pPr>
            <a:r>
              <a:rPr lang="en-US" sz="2000" dirty="0"/>
              <a:t>Package them into an </a:t>
            </a:r>
            <a:r>
              <a:rPr lang="en-US" sz="2000" dirty="0" err="1"/>
              <a:t>uber</a:t>
            </a:r>
            <a:r>
              <a:rPr lang="en-US" sz="2000" dirty="0"/>
              <a:t> jar</a:t>
            </a:r>
          </a:p>
          <a:p>
            <a:pPr marL="285750" indent="-285750">
              <a:buFont typeface="Arial" panose="020B0604020202020204" pitchFamily="34" charset="0"/>
              <a:buChar char="•"/>
            </a:pPr>
            <a:r>
              <a:rPr lang="en-US" sz="2000" dirty="0"/>
              <a:t>Pass in the WAR on CLI</a:t>
            </a:r>
          </a:p>
          <a:p>
            <a:pPr marL="285750" indent="-285750">
              <a:buFont typeface="Arial" panose="020B0604020202020204" pitchFamily="34" charset="0"/>
              <a:buChar char="•"/>
            </a:pPr>
            <a:r>
              <a:rPr lang="en-US" sz="2000" dirty="0"/>
              <a:t>Benefits</a:t>
            </a:r>
          </a:p>
          <a:p>
            <a:pPr marL="285750">
              <a:buFont typeface="Arial" panose="020B0604020202020204" pitchFamily="34" charset="0"/>
              <a:buChar char="•"/>
            </a:pPr>
            <a:r>
              <a:rPr lang="en-US" sz="2000" dirty="0"/>
              <a:t>Enforcing corporate standards</a:t>
            </a:r>
          </a:p>
          <a:p>
            <a:pPr marL="285750">
              <a:buFont typeface="Arial" panose="020B0604020202020204" pitchFamily="34" charset="0"/>
              <a:buChar char="•"/>
            </a:pPr>
            <a:r>
              <a:rPr lang="en-US" sz="2000" dirty="0"/>
              <a:t>Ideal for containerization</a:t>
            </a:r>
          </a:p>
        </p:txBody>
      </p:sp>
      <p:sp>
        <p:nvSpPr>
          <p:cNvPr id="5" name="Rectangle 4">
            <a:extLst>
              <a:ext uri="{FF2B5EF4-FFF2-40B4-BE49-F238E27FC236}">
                <a16:creationId xmlns:a16="http://schemas.microsoft.com/office/drawing/2014/main" id="{E64EA0BA-B688-B342-9D79-D273E05EE901}"/>
              </a:ext>
            </a:extLst>
          </p:cNvPr>
          <p:cNvSpPr/>
          <p:nvPr/>
        </p:nvSpPr>
        <p:spPr>
          <a:xfrm>
            <a:off x="5527233" y="3615470"/>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Linux Kernel</a:t>
            </a:r>
          </a:p>
        </p:txBody>
      </p:sp>
      <p:sp>
        <p:nvSpPr>
          <p:cNvPr id="6" name="Rectangle 5">
            <a:extLst>
              <a:ext uri="{FF2B5EF4-FFF2-40B4-BE49-F238E27FC236}">
                <a16:creationId xmlns:a16="http://schemas.microsoft.com/office/drawing/2014/main" id="{8CCA6B63-2FDA-C540-A69F-C79466F4963D}"/>
              </a:ext>
            </a:extLst>
          </p:cNvPr>
          <p:cNvSpPr/>
          <p:nvPr/>
        </p:nvSpPr>
        <p:spPr>
          <a:xfrm>
            <a:off x="5527233" y="3142044"/>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Base Linux Image</a:t>
            </a:r>
          </a:p>
        </p:txBody>
      </p:sp>
      <p:sp>
        <p:nvSpPr>
          <p:cNvPr id="7" name="Rectangle 6">
            <a:extLst>
              <a:ext uri="{FF2B5EF4-FFF2-40B4-BE49-F238E27FC236}">
                <a16:creationId xmlns:a16="http://schemas.microsoft.com/office/drawing/2014/main" id="{14E11D80-C612-2B48-B50D-13144B387871}"/>
              </a:ext>
            </a:extLst>
          </p:cNvPr>
          <p:cNvSpPr/>
          <p:nvPr/>
        </p:nvSpPr>
        <p:spPr>
          <a:xfrm>
            <a:off x="5527230" y="2681792"/>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Java / JDK</a:t>
            </a:r>
          </a:p>
        </p:txBody>
      </p:sp>
      <p:sp>
        <p:nvSpPr>
          <p:cNvPr id="8" name="Rectangle 7">
            <a:extLst>
              <a:ext uri="{FF2B5EF4-FFF2-40B4-BE49-F238E27FC236}">
                <a16:creationId xmlns:a16="http://schemas.microsoft.com/office/drawing/2014/main" id="{3279EE64-E7BA-394C-B7C7-F2E3117FCCD7}"/>
              </a:ext>
            </a:extLst>
          </p:cNvPr>
          <p:cNvSpPr/>
          <p:nvPr/>
        </p:nvSpPr>
        <p:spPr>
          <a:xfrm>
            <a:off x="5527230" y="2224521"/>
            <a:ext cx="2377440" cy="36576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Hollow JAR</a:t>
            </a:r>
          </a:p>
        </p:txBody>
      </p:sp>
      <p:sp>
        <p:nvSpPr>
          <p:cNvPr id="9" name="Rectangle 8">
            <a:extLst>
              <a:ext uri="{FF2B5EF4-FFF2-40B4-BE49-F238E27FC236}">
                <a16:creationId xmlns:a16="http://schemas.microsoft.com/office/drawing/2014/main" id="{67AFF348-9922-C047-947C-11804D137EA5}"/>
              </a:ext>
            </a:extLst>
          </p:cNvPr>
          <p:cNvSpPr/>
          <p:nvPr/>
        </p:nvSpPr>
        <p:spPr>
          <a:xfrm>
            <a:off x="5527230" y="1740060"/>
            <a:ext cx="2377440" cy="36576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application.war</a:t>
            </a:r>
            <a:endParaRPr lang="en-US" dirty="0">
              <a:solidFill>
                <a:srgbClr val="000000"/>
              </a:solidFill>
            </a:endParaRPr>
          </a:p>
        </p:txBody>
      </p:sp>
      <p:sp>
        <p:nvSpPr>
          <p:cNvPr id="11" name="TextBox 10">
            <a:extLst>
              <a:ext uri="{FF2B5EF4-FFF2-40B4-BE49-F238E27FC236}">
                <a16:creationId xmlns:a16="http://schemas.microsoft.com/office/drawing/2014/main" id="{A988B1D5-C15F-5A47-AFC5-2DFFD8CAA3E4}"/>
              </a:ext>
            </a:extLst>
          </p:cNvPr>
          <p:cNvSpPr txBox="1"/>
          <p:nvPr/>
        </p:nvSpPr>
        <p:spPr>
          <a:xfrm>
            <a:off x="3527767" y="4218633"/>
            <a:ext cx="5423280"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custom_runtime.jar</a:t>
            </a:r>
            <a:r>
              <a:rPr lang="en-US" dirty="0">
                <a:solidFill>
                  <a:schemeClr val="bg1"/>
                </a:solidFill>
                <a:latin typeface="Courier" pitchFamily="2" charset="0"/>
              </a:rPr>
              <a:t> </a:t>
            </a:r>
            <a:r>
              <a:rPr lang="en-US" dirty="0" err="1">
                <a:solidFill>
                  <a:schemeClr val="bg1"/>
                </a:solidFill>
                <a:latin typeface="Courier" pitchFamily="2" charset="0"/>
              </a:rPr>
              <a:t>myapp.war</a:t>
            </a:r>
            <a:endParaRPr lang="en-US" dirty="0">
              <a:solidFill>
                <a:schemeClr val="bg1"/>
              </a:solidFill>
              <a:latin typeface="Courier" pitchFamily="2" charset="0"/>
            </a:endParaRPr>
          </a:p>
        </p:txBody>
      </p:sp>
    </p:spTree>
    <p:extLst>
      <p:ext uri="{BB962C8B-B14F-4D97-AF65-F5344CB8AC3E}">
        <p14:creationId xmlns:p14="http://schemas.microsoft.com/office/powerpoint/2010/main" val="1676198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AWS Lambda</a:t>
            </a:r>
          </a:p>
        </p:txBody>
      </p:sp>
      <p:sp>
        <p:nvSpPr>
          <p:cNvPr id="6" name="Content Placeholder 2"/>
          <p:cNvSpPr>
            <a:spLocks noGrp="1"/>
          </p:cNvSpPr>
          <p:nvPr>
            <p:ph idx="4294967295"/>
          </p:nvPr>
        </p:nvSpPr>
        <p:spPr>
          <a:xfrm>
            <a:off x="1781033" y="1130300"/>
            <a:ext cx="2728913" cy="1363663"/>
          </a:xfrm>
        </p:spPr>
        <p:txBody>
          <a:bodyPr>
            <a:noAutofit/>
          </a:bodyPr>
          <a:lstStyle/>
          <a:p>
            <a:pPr marL="0" indent="0">
              <a:buNone/>
            </a:pPr>
            <a:r>
              <a:rPr lang="en-US" sz="1800" b="1" u="sng" dirty="0"/>
              <a:t>Bring your own code</a:t>
            </a:r>
          </a:p>
          <a:p>
            <a:pPr marL="285750" indent="-285750">
              <a:buFont typeface="Arial" panose="020B0604020202020204" pitchFamily="34" charset="0"/>
              <a:buChar char="•"/>
            </a:pPr>
            <a:r>
              <a:rPr lang="en-US" sz="1600" dirty="0"/>
              <a:t>Node.js, Java, Python, C#, Go</a:t>
            </a:r>
          </a:p>
          <a:p>
            <a:pPr marL="285750" indent="-285750">
              <a:buFont typeface="Arial" panose="020B0604020202020204" pitchFamily="34" charset="0"/>
              <a:buChar char="•"/>
            </a:pPr>
            <a:r>
              <a:rPr lang="en-US" sz="1600" dirty="0"/>
              <a:t>Bring your own libraries (even native ones)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457" y="1129663"/>
            <a:ext cx="914400" cy="9144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38" y="1129663"/>
            <a:ext cx="914400" cy="914400"/>
          </a:xfrm>
          <a:prstGeom prst="rect">
            <a:avLst/>
          </a:prstGeom>
        </p:spPr>
      </p:pic>
      <p:grpSp>
        <p:nvGrpSpPr>
          <p:cNvPr id="9" name="Group 8"/>
          <p:cNvGrpSpPr/>
          <p:nvPr/>
        </p:nvGrpSpPr>
        <p:grpSpPr>
          <a:xfrm>
            <a:off x="4809392" y="3138362"/>
            <a:ext cx="914400" cy="955650"/>
            <a:chOff x="4394185" y="1972271"/>
            <a:chExt cx="914400" cy="95565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4185" y="1972271"/>
              <a:ext cx="914400" cy="9144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6425" y="2535606"/>
              <a:ext cx="392315" cy="392315"/>
            </a:xfrm>
            <a:prstGeom prst="rect">
              <a:avLst/>
            </a:prstGeom>
          </p:spPr>
        </p:pic>
      </p:grpSp>
      <p:grpSp>
        <p:nvGrpSpPr>
          <p:cNvPr id="12" name="Group 11"/>
          <p:cNvGrpSpPr>
            <a:grpSpLocks noChangeAspect="1"/>
          </p:cNvGrpSpPr>
          <p:nvPr/>
        </p:nvGrpSpPr>
        <p:grpSpPr>
          <a:xfrm>
            <a:off x="627738" y="3265362"/>
            <a:ext cx="914400" cy="643694"/>
            <a:chOff x="328925" y="2084621"/>
            <a:chExt cx="1298952" cy="738932"/>
          </a:xfrm>
        </p:grpSpPr>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619" y="2088231"/>
              <a:ext cx="388258" cy="388258"/>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735" y="2148875"/>
              <a:ext cx="327613" cy="327613"/>
            </a:xfrm>
            <a:prstGeom prst="rect">
              <a:avLst/>
            </a:prstGeom>
          </p:spPr>
        </p:pic>
        <p:grpSp>
          <p:nvGrpSpPr>
            <p:cNvPr id="15" name="Group 2822"/>
            <p:cNvGrpSpPr/>
            <p:nvPr/>
          </p:nvGrpSpPr>
          <p:grpSpPr>
            <a:xfrm>
              <a:off x="1077481" y="2535678"/>
              <a:ext cx="260585" cy="287875"/>
              <a:chOff x="0" y="0"/>
              <a:chExt cx="1394170" cy="1394170"/>
            </a:xfrm>
          </p:grpSpPr>
          <p:sp>
            <p:nvSpPr>
              <p:cNvPr id="23"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4"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grpSp>
          <p:nvGrpSpPr>
            <p:cNvPr id="16" name="Group 2822"/>
            <p:cNvGrpSpPr/>
            <p:nvPr/>
          </p:nvGrpSpPr>
          <p:grpSpPr>
            <a:xfrm>
              <a:off x="618412" y="2528866"/>
              <a:ext cx="260585" cy="287875"/>
              <a:chOff x="0" y="0"/>
              <a:chExt cx="1394170" cy="1394170"/>
            </a:xfrm>
            <a:solidFill>
              <a:schemeClr val="accent2"/>
            </a:solidFill>
          </p:grpSpPr>
          <p:sp>
            <p:nvSpPr>
              <p:cNvPr id="21"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2"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grpFill/>
              <a:ln w="3175" cap="flat">
                <a:noFill/>
                <a:miter lim="400000"/>
              </a:ln>
              <a:effectLst/>
            </p:spPr>
          </p:pic>
        </p:grpSp>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8925" y="2084621"/>
              <a:ext cx="402451" cy="402451"/>
            </a:xfrm>
            <a:prstGeom prst="rect">
              <a:avLst/>
            </a:prstGeom>
          </p:spPr>
        </p:pic>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3072" y="2398313"/>
              <a:ext cx="204851" cy="204851"/>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6751" y="2398955"/>
              <a:ext cx="204851" cy="204851"/>
            </a:xfrm>
            <a:prstGeom prst="rect">
              <a:avLst/>
            </a:prstGeom>
          </p:spPr>
        </p:pic>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06722" y="2379263"/>
              <a:ext cx="204851" cy="204851"/>
            </a:xfrm>
            <a:prstGeom prst="rect">
              <a:avLst/>
            </a:prstGeom>
          </p:spPr>
        </p:pic>
      </p:grpSp>
      <p:sp>
        <p:nvSpPr>
          <p:cNvPr id="25" name="Content Placeholder 2"/>
          <p:cNvSpPr txBox="1">
            <a:spLocks/>
          </p:cNvSpPr>
          <p:nvPr/>
        </p:nvSpPr>
        <p:spPr>
          <a:xfrm>
            <a:off x="1760649" y="3020447"/>
            <a:ext cx="2729445" cy="1732528"/>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400" dirty="0">
              <a:solidFill>
                <a:srgbClr val="474746"/>
              </a:solidFill>
            </a:endParaRPr>
          </a:p>
        </p:txBody>
      </p:sp>
      <p:sp>
        <p:nvSpPr>
          <p:cNvPr id="26" name="Content Placeholder 2"/>
          <p:cNvSpPr txBox="1">
            <a:spLocks/>
          </p:cNvSpPr>
          <p:nvPr/>
        </p:nvSpPr>
        <p:spPr>
          <a:xfrm>
            <a:off x="5881752" y="112966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Simple resource model</a:t>
            </a:r>
          </a:p>
          <a:p>
            <a:pPr marL="285750" indent="-285750">
              <a:buFont typeface="Arial" panose="020B0604020202020204" pitchFamily="34" charset="0"/>
              <a:buChar char="•"/>
            </a:pPr>
            <a:r>
              <a:rPr lang="en-US" sz="1600" dirty="0">
                <a:solidFill>
                  <a:schemeClr val="bg1"/>
                </a:solidFill>
              </a:rPr>
              <a:t>Select power rating from 128 MB to 3 GB</a:t>
            </a:r>
          </a:p>
          <a:p>
            <a:pPr marL="285750" indent="-285750">
              <a:buFont typeface="Arial" panose="020B0604020202020204" pitchFamily="34" charset="0"/>
              <a:buChar char="•"/>
            </a:pPr>
            <a:r>
              <a:rPr lang="en-US" sz="1600" dirty="0">
                <a:solidFill>
                  <a:schemeClr val="bg1"/>
                </a:solidFill>
              </a:rPr>
              <a:t>CPU and network allocated proportionately</a:t>
            </a:r>
          </a:p>
        </p:txBody>
      </p:sp>
      <p:sp>
        <p:nvSpPr>
          <p:cNvPr id="27" name="Content Placeholder 2"/>
          <p:cNvSpPr txBox="1">
            <a:spLocks/>
          </p:cNvSpPr>
          <p:nvPr/>
        </p:nvSpPr>
        <p:spPr>
          <a:xfrm>
            <a:off x="1781033" y="301928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use</a:t>
            </a:r>
          </a:p>
          <a:p>
            <a:pPr marL="285750" indent="-285750">
              <a:buFont typeface="Arial" panose="020B0604020202020204" pitchFamily="34" charset="0"/>
              <a:buChar char="•"/>
            </a:pPr>
            <a:r>
              <a:rPr lang="en-US" sz="1600" dirty="0">
                <a:solidFill>
                  <a:schemeClr val="bg1"/>
                </a:solidFill>
              </a:rPr>
              <a:t>Synchronous or asynchronous</a:t>
            </a:r>
          </a:p>
          <a:p>
            <a:pPr marL="285750" indent="-285750">
              <a:buFont typeface="Arial" panose="020B0604020202020204" pitchFamily="34" charset="0"/>
              <a:buChar char="•"/>
            </a:pPr>
            <a:r>
              <a:rPr lang="en-US" sz="1600" dirty="0">
                <a:solidFill>
                  <a:schemeClr val="bg1"/>
                </a:solidFill>
              </a:rPr>
              <a:t>Integrated with other AWS services</a:t>
            </a:r>
          </a:p>
        </p:txBody>
      </p:sp>
      <p:sp>
        <p:nvSpPr>
          <p:cNvPr id="28" name="Content Placeholder 2"/>
          <p:cNvSpPr txBox="1">
            <a:spLocks/>
          </p:cNvSpPr>
          <p:nvPr/>
        </p:nvSpPr>
        <p:spPr>
          <a:xfrm>
            <a:off x="5881752" y="3018646"/>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authorization</a:t>
            </a:r>
          </a:p>
          <a:p>
            <a:pPr marL="285750" indent="-285750">
              <a:buFont typeface="Arial" panose="020B0604020202020204" pitchFamily="34" charset="0"/>
              <a:buChar char="•"/>
            </a:pPr>
            <a:r>
              <a:rPr lang="en-US" sz="1600" dirty="0">
                <a:solidFill>
                  <a:schemeClr val="bg1"/>
                </a:solidFill>
              </a:rPr>
              <a:t>Securely grant access to resources and VPCs</a:t>
            </a:r>
          </a:p>
          <a:p>
            <a:pPr marL="285750" indent="-285750">
              <a:buFont typeface="Arial" panose="020B0604020202020204" pitchFamily="34" charset="0"/>
              <a:buChar char="•"/>
            </a:pPr>
            <a:r>
              <a:rPr lang="en-US" sz="1600" dirty="0">
                <a:solidFill>
                  <a:schemeClr val="bg1"/>
                </a:solidFill>
              </a:rPr>
              <a:t>Fine-grained control for invoking your functions</a:t>
            </a:r>
          </a:p>
        </p:txBody>
      </p:sp>
    </p:spTree>
    <p:extLst>
      <p:ext uri="{BB962C8B-B14F-4D97-AF65-F5344CB8AC3E}">
        <p14:creationId xmlns:p14="http://schemas.microsoft.com/office/powerpoint/2010/main" val="112783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execution model</a:t>
            </a:r>
          </a:p>
        </p:txBody>
      </p:sp>
      <p:sp>
        <p:nvSpPr>
          <p:cNvPr id="6" name="Content Placeholder 5"/>
          <p:cNvSpPr>
            <a:spLocks noGrp="1"/>
          </p:cNvSpPr>
          <p:nvPr>
            <p:ph sz="half" idx="1"/>
          </p:nvPr>
        </p:nvSpPr>
        <p:spPr>
          <a:xfrm>
            <a:off x="332610" y="919557"/>
            <a:ext cx="2549458" cy="3394472"/>
          </a:xfrm>
        </p:spPr>
        <p:txBody>
          <a:bodyPr/>
          <a:lstStyle/>
          <a:p>
            <a:r>
              <a:rPr lang="en-US" dirty="0">
                <a:latin typeface="Helvetica" charset="0"/>
                <a:ea typeface="Helvetica" charset="0"/>
                <a:cs typeface="Helvetica" charset="0"/>
              </a:rPr>
              <a:t>Synchronous (push)</a:t>
            </a:r>
          </a:p>
        </p:txBody>
      </p:sp>
      <p:sp>
        <p:nvSpPr>
          <p:cNvPr id="7" name="Content Placeholder 6"/>
          <p:cNvSpPr>
            <a:spLocks noGrp="1"/>
          </p:cNvSpPr>
          <p:nvPr>
            <p:ph sz="half" idx="10"/>
          </p:nvPr>
        </p:nvSpPr>
        <p:spPr>
          <a:xfrm>
            <a:off x="3300632" y="919557"/>
            <a:ext cx="3043659" cy="3394472"/>
          </a:xfrm>
        </p:spPr>
        <p:txBody>
          <a:bodyPr/>
          <a:lstStyle/>
          <a:p>
            <a:r>
              <a:rPr lang="en-US">
                <a:latin typeface="Helvetica" charset="0"/>
                <a:ea typeface="Helvetica" charset="0"/>
                <a:cs typeface="Helvetica" charset="0"/>
              </a:rPr>
              <a:t>Asynchronous (event)</a:t>
            </a:r>
            <a:endParaRPr lang="en-US" dirty="0">
              <a:latin typeface="Helvetica" charset="0"/>
              <a:ea typeface="Helvetica" charset="0"/>
              <a:cs typeface="Helvetica" charset="0"/>
            </a:endParaRPr>
          </a:p>
        </p:txBody>
      </p:sp>
      <p:sp>
        <p:nvSpPr>
          <p:cNvPr id="8" name="Content Placeholder 7"/>
          <p:cNvSpPr>
            <a:spLocks noGrp="1"/>
          </p:cNvSpPr>
          <p:nvPr>
            <p:ph sz="half" idx="11"/>
          </p:nvPr>
        </p:nvSpPr>
        <p:spPr>
          <a:xfrm>
            <a:off x="6340894" y="943600"/>
            <a:ext cx="2442633" cy="3394472"/>
          </a:xfrm>
        </p:spPr>
        <p:txBody>
          <a:bodyPr/>
          <a:lstStyle/>
          <a:p>
            <a:r>
              <a:rPr lang="en-US" dirty="0">
                <a:latin typeface="Helvetica" charset="0"/>
                <a:ea typeface="Helvetica" charset="0"/>
                <a:cs typeface="Helvetica" charset="0"/>
              </a:rPr>
              <a:t>Stream-based</a:t>
            </a:r>
          </a:p>
        </p:txBody>
      </p:sp>
      <p:grpSp>
        <p:nvGrpSpPr>
          <p:cNvPr id="11" name="Group 10"/>
          <p:cNvGrpSpPr/>
          <p:nvPr/>
        </p:nvGrpSpPr>
        <p:grpSpPr>
          <a:xfrm>
            <a:off x="612237" y="1329258"/>
            <a:ext cx="1559250" cy="670035"/>
            <a:chOff x="1197676" y="1996618"/>
            <a:chExt cx="1559250" cy="670035"/>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676" y="1996618"/>
              <a:ext cx="558361" cy="670035"/>
            </a:xfrm>
            <a:prstGeom prst="rect">
              <a:avLst/>
            </a:prstGeom>
          </p:spPr>
        </p:pic>
        <p:sp>
          <p:nvSpPr>
            <p:cNvPr id="33" name="TextBox 32"/>
            <p:cNvSpPr txBox="1"/>
            <p:nvPr/>
          </p:nvSpPr>
          <p:spPr>
            <a:xfrm>
              <a:off x="1822592" y="2185599"/>
              <a:ext cx="934334"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Amazon</a:t>
              </a:r>
              <a:br>
                <a:rPr lang="en-US" sz="1050" dirty="0">
                  <a:solidFill>
                    <a:schemeClr val="bg1"/>
                  </a:solidFill>
                </a:rPr>
              </a:br>
              <a:r>
                <a:rPr lang="en-US" sz="1050" dirty="0">
                  <a:solidFill>
                    <a:schemeClr val="bg1"/>
                  </a:solidFill>
                </a:rPr>
                <a:t>API Gateway</a:t>
              </a:r>
            </a:p>
          </p:txBody>
        </p:sp>
      </p:grpSp>
      <p:grpSp>
        <p:nvGrpSpPr>
          <p:cNvPr id="13" name="Group 12"/>
          <p:cNvGrpSpPr/>
          <p:nvPr/>
        </p:nvGrpSpPr>
        <p:grpSpPr>
          <a:xfrm>
            <a:off x="975041" y="3486226"/>
            <a:ext cx="861928" cy="991641"/>
            <a:chOff x="2745361" y="1661600"/>
            <a:chExt cx="934334" cy="1182104"/>
          </a:xfrm>
        </p:grpSpPr>
        <p:pic>
          <p:nvPicPr>
            <p:cNvPr id="28" name="Picture 27"/>
            <p:cNvPicPr>
              <a:picLocks noChangeAspect="1"/>
            </p:cNvPicPr>
            <p:nvPr/>
          </p:nvPicPr>
          <p:blipFill>
            <a:blip r:embed="rId4"/>
            <a:stretch>
              <a:fillRect/>
            </a:stretch>
          </p:blipFill>
          <p:spPr>
            <a:xfrm>
              <a:off x="2887979" y="1661600"/>
              <a:ext cx="649097" cy="670035"/>
            </a:xfrm>
            <a:prstGeom prst="rect">
              <a:avLst/>
            </a:prstGeom>
          </p:spPr>
        </p:pic>
        <p:sp>
          <p:nvSpPr>
            <p:cNvPr id="29" name="TextBox 28"/>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grpSp>
        <p:nvGrpSpPr>
          <p:cNvPr id="18" name="Group 17"/>
          <p:cNvGrpSpPr/>
          <p:nvPr/>
        </p:nvGrpSpPr>
        <p:grpSpPr>
          <a:xfrm>
            <a:off x="6724337" y="1368375"/>
            <a:ext cx="1449219" cy="589461"/>
            <a:chOff x="3106169" y="1243721"/>
            <a:chExt cx="1449219" cy="589461"/>
          </a:xfrm>
        </p:grpSpPr>
        <p:pic>
          <p:nvPicPr>
            <p:cNvPr id="24" name="Picture 23" descr="DynamoD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6169" y="1243721"/>
              <a:ext cx="589461" cy="589461"/>
            </a:xfrm>
            <a:prstGeom prst="rect">
              <a:avLst/>
            </a:prstGeom>
          </p:spPr>
        </p:pic>
        <p:sp>
          <p:nvSpPr>
            <p:cNvPr id="25" name="TextBox 24"/>
            <p:cNvSpPr txBox="1"/>
            <p:nvPr/>
          </p:nvSpPr>
          <p:spPr>
            <a:xfrm>
              <a:off x="3708312" y="1332888"/>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DynamoDB</a:t>
              </a:r>
            </a:p>
          </p:txBody>
        </p:sp>
      </p:grpSp>
      <p:pic>
        <p:nvPicPr>
          <p:cNvPr id="22" name="Picture 21" descr="SN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9620" y="1329258"/>
            <a:ext cx="640080" cy="640080"/>
          </a:xfrm>
          <a:prstGeom prst="rect">
            <a:avLst/>
          </a:prstGeom>
        </p:spPr>
      </p:pic>
      <p:sp>
        <p:nvSpPr>
          <p:cNvPr id="23" name="TextBox 22"/>
          <p:cNvSpPr txBox="1"/>
          <p:nvPr/>
        </p:nvSpPr>
        <p:spPr>
          <a:xfrm>
            <a:off x="4156547" y="1487715"/>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SNS</a:t>
            </a:r>
          </a:p>
        </p:txBody>
      </p:sp>
      <p:grpSp>
        <p:nvGrpSpPr>
          <p:cNvPr id="48" name="Group 47"/>
          <p:cNvGrpSpPr/>
          <p:nvPr/>
        </p:nvGrpSpPr>
        <p:grpSpPr>
          <a:xfrm rot="5400000">
            <a:off x="1236973" y="1886228"/>
            <a:ext cx="338065" cy="1530963"/>
            <a:chOff x="338290" y="0"/>
            <a:chExt cx="582016" cy="3063240"/>
          </a:xfrm>
        </p:grpSpPr>
        <p:sp>
          <p:nvSpPr>
            <p:cNvPr id="49" name="Rectangle 48"/>
            <p:cNvSpPr/>
            <p:nvPr/>
          </p:nvSpPr>
          <p:spPr>
            <a:xfrm rot="16200000">
              <a:off x="-902323" y="1240613"/>
              <a:ext cx="3063240" cy="582014"/>
            </a:xfrm>
            <a:prstGeom prst="rect">
              <a:avLst/>
            </a:prstGeom>
          </p:spPr>
          <p:style>
            <a:lnRef idx="2">
              <a:schemeClr val="accent3"/>
            </a:lnRef>
            <a:fillRef idx="1">
              <a:schemeClr val="lt1"/>
            </a:fillRef>
            <a:effectRef idx="0">
              <a:schemeClr val="accent3"/>
            </a:effectRef>
            <a:fontRef idx="minor">
              <a:schemeClr val="dk1"/>
            </a:fontRef>
          </p:style>
          <p:txBody>
            <a:bodyPr/>
            <a:lstStyle/>
            <a:p>
              <a:r>
                <a:rPr lang="en-US" sz="1600" dirty="0">
                  <a:solidFill>
                    <a:schemeClr val="tx2">
                      <a:lumMod val="50000"/>
                    </a:schemeClr>
                  </a:solidFill>
                </a:rPr>
                <a:t>    /</a:t>
              </a:r>
              <a:r>
                <a:rPr lang="en-US" sz="1600" dirty="0" err="1">
                  <a:solidFill>
                    <a:schemeClr val="tx2">
                      <a:lumMod val="50000"/>
                    </a:schemeClr>
                  </a:solidFill>
                </a:rPr>
                <a:t>api</a:t>
              </a:r>
              <a:r>
                <a:rPr lang="en-US" sz="1600" dirty="0">
                  <a:solidFill>
                    <a:schemeClr val="tx2">
                      <a:lumMod val="50000"/>
                    </a:schemeClr>
                  </a:solidFill>
                </a:rPr>
                <a:t>/hello</a:t>
              </a:r>
              <a:endParaRPr lang="en-US" dirty="0">
                <a:solidFill>
                  <a:schemeClr val="tx2">
                    <a:lumMod val="50000"/>
                  </a:schemeClr>
                </a:solidFill>
              </a:endParaRPr>
            </a:p>
          </p:txBody>
        </p:sp>
        <p:sp>
          <p:nvSpPr>
            <p:cNvPr id="50" name="Rectangle 49"/>
            <p:cNvSpPr/>
            <p:nvPr/>
          </p:nvSpPr>
          <p:spPr>
            <a:xfrm rot="16200000">
              <a:off x="-902321" y="1240612"/>
              <a:ext cx="3063240" cy="582015"/>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endParaRPr lang="en-US" kern="1200" dirty="0">
                <a:solidFill>
                  <a:schemeClr val="bg1"/>
                </a:solidFill>
              </a:endParaRPr>
            </a:p>
          </p:txBody>
        </p:sp>
      </p:grpSp>
      <p:cxnSp>
        <p:nvCxnSpPr>
          <p:cNvPr id="54" name="Straight Arrow Connector 53"/>
          <p:cNvCxnSpPr>
            <a:stCxn id="49" idx="2"/>
            <a:endCxn id="28" idx="0"/>
          </p:cNvCxnSpPr>
          <p:nvPr/>
        </p:nvCxnSpPr>
        <p:spPr>
          <a:xfrm flipH="1">
            <a:off x="1406005" y="2820741"/>
            <a:ext cx="1" cy="66548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endCxn id="49" idx="0"/>
          </p:cNvCxnSpPr>
          <p:nvPr/>
        </p:nvCxnSpPr>
        <p:spPr>
          <a:xfrm>
            <a:off x="1406004" y="1976135"/>
            <a:ext cx="2" cy="50654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4262727" y="2989380"/>
            <a:ext cx="0" cy="42939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p:cNvGrpSpPr/>
          <p:nvPr/>
        </p:nvGrpSpPr>
        <p:grpSpPr>
          <a:xfrm>
            <a:off x="3831764" y="3486226"/>
            <a:ext cx="861928" cy="991641"/>
            <a:chOff x="2745361" y="1661600"/>
            <a:chExt cx="934334" cy="1182104"/>
          </a:xfrm>
        </p:grpSpPr>
        <p:pic>
          <p:nvPicPr>
            <p:cNvPr id="64" name="Picture 63"/>
            <p:cNvPicPr>
              <a:picLocks noChangeAspect="1"/>
            </p:cNvPicPr>
            <p:nvPr/>
          </p:nvPicPr>
          <p:blipFill>
            <a:blip r:embed="rId4"/>
            <a:stretch>
              <a:fillRect/>
            </a:stretch>
          </p:blipFill>
          <p:spPr>
            <a:xfrm>
              <a:off x="2887979" y="1661600"/>
              <a:ext cx="649097" cy="670035"/>
            </a:xfrm>
            <a:prstGeom prst="rect">
              <a:avLst/>
            </a:prstGeom>
          </p:spPr>
        </p:pic>
        <p:sp>
          <p:nvSpPr>
            <p:cNvPr id="65" name="TextBox 64"/>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2646" y="1983726"/>
            <a:ext cx="521367" cy="625640"/>
          </a:xfrm>
          <a:prstGeom prst="rect">
            <a:avLst/>
          </a:prstGeom>
        </p:spPr>
      </p:pic>
      <p:sp>
        <p:nvSpPr>
          <p:cNvPr id="69" name="TextBox 68"/>
          <p:cNvSpPr txBox="1"/>
          <p:nvPr/>
        </p:nvSpPr>
        <p:spPr>
          <a:xfrm>
            <a:off x="4156547" y="2137899"/>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S3</a:t>
            </a:r>
          </a:p>
        </p:txBody>
      </p:sp>
      <p:cxnSp>
        <p:nvCxnSpPr>
          <p:cNvPr id="72" name="Straight Arrow Connector 71"/>
          <p:cNvCxnSpPr/>
          <p:nvPr/>
        </p:nvCxnSpPr>
        <p:spPr>
          <a:xfrm flipH="1">
            <a:off x="3650644" y="2820741"/>
            <a:ext cx="1253826" cy="0"/>
          </a:xfrm>
          <a:prstGeom prst="straightConnector1">
            <a:avLst/>
          </a:prstGeom>
          <a:ln>
            <a:solidFill>
              <a:srgbClr val="C0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H="1">
            <a:off x="3650644" y="2904315"/>
            <a:ext cx="1253826" cy="0"/>
          </a:xfrm>
          <a:prstGeom prst="straightConnector1">
            <a:avLst/>
          </a:prstGeom>
          <a:ln>
            <a:solidFill>
              <a:srgbClr val="00B05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a:off x="3650644" y="2989380"/>
            <a:ext cx="1253826" cy="0"/>
          </a:xfrm>
          <a:prstGeom prst="straightConnector1">
            <a:avLst/>
          </a:prstGeom>
          <a:ln>
            <a:solidFill>
              <a:srgbClr val="7030A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05" name="Rectangle 104"/>
          <p:cNvSpPr/>
          <p:nvPr/>
        </p:nvSpPr>
        <p:spPr>
          <a:xfrm>
            <a:off x="4947834" y="2719649"/>
            <a:ext cx="633507" cy="369332"/>
          </a:xfrm>
          <a:prstGeom prst="rect">
            <a:avLst/>
          </a:prstGeom>
        </p:spPr>
        <p:txBody>
          <a:bodyPr wrap="none">
            <a:spAutoFit/>
          </a:bodyPr>
          <a:lstStyle/>
          <a:p>
            <a:r>
              <a:rPr lang="en-US" dirty="0">
                <a:solidFill>
                  <a:schemeClr val="bg1"/>
                </a:solidFill>
              </a:rPr>
              <a:t>reqs</a:t>
            </a:r>
          </a:p>
        </p:txBody>
      </p:sp>
      <p:pic>
        <p:nvPicPr>
          <p:cNvPr id="106" name="Picture 10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0254" y="2055905"/>
            <a:ext cx="492360" cy="590832"/>
          </a:xfrm>
          <a:prstGeom prst="rect">
            <a:avLst/>
          </a:prstGeom>
        </p:spPr>
      </p:pic>
      <p:sp>
        <p:nvSpPr>
          <p:cNvPr id="107" name="TextBox 106"/>
          <p:cNvSpPr txBox="1"/>
          <p:nvPr/>
        </p:nvSpPr>
        <p:spPr>
          <a:xfrm>
            <a:off x="7347863" y="2152199"/>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Kinesis</a:t>
            </a:r>
          </a:p>
        </p:txBody>
      </p:sp>
      <p:sp>
        <p:nvSpPr>
          <p:cNvPr id="114" name="Rectangle 113"/>
          <p:cNvSpPr/>
          <p:nvPr/>
        </p:nvSpPr>
        <p:spPr>
          <a:xfrm>
            <a:off x="7354123" y="2769409"/>
            <a:ext cx="958917" cy="338554"/>
          </a:xfrm>
          <a:prstGeom prst="rect">
            <a:avLst/>
          </a:prstGeom>
        </p:spPr>
        <p:txBody>
          <a:bodyPr wrap="none">
            <a:spAutoFit/>
          </a:bodyPr>
          <a:lstStyle/>
          <a:p>
            <a:r>
              <a:rPr lang="en-US" sz="1600" dirty="0">
                <a:solidFill>
                  <a:schemeClr val="bg1"/>
                </a:solidFill>
              </a:rPr>
              <a:t>changes</a:t>
            </a:r>
          </a:p>
        </p:txBody>
      </p:sp>
      <p:sp>
        <p:nvSpPr>
          <p:cNvPr id="115" name="Rectangle 114"/>
          <p:cNvSpPr/>
          <p:nvPr/>
        </p:nvSpPr>
        <p:spPr>
          <a:xfrm>
            <a:off x="6715434" y="2731252"/>
            <a:ext cx="1748003" cy="399597"/>
          </a:xfrm>
          <a:prstGeom prst="rect">
            <a:avLst/>
          </a:prstGeom>
          <a:no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nvGrpSpPr>
          <p:cNvPr id="121" name="Group 120"/>
          <p:cNvGrpSpPr/>
          <p:nvPr/>
        </p:nvGrpSpPr>
        <p:grpSpPr>
          <a:xfrm>
            <a:off x="6901840" y="2834211"/>
            <a:ext cx="325582" cy="225274"/>
            <a:chOff x="6980496" y="3207836"/>
            <a:chExt cx="325582" cy="225274"/>
          </a:xfrm>
        </p:grpSpPr>
        <p:pic>
          <p:nvPicPr>
            <p:cNvPr id="111" name="Picture 1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0496" y="3207836"/>
              <a:ext cx="190232" cy="225274"/>
            </a:xfrm>
            <a:prstGeom prst="rect">
              <a:avLst/>
            </a:prstGeom>
          </p:spPr>
        </p:pic>
        <p:pic>
          <p:nvPicPr>
            <p:cNvPr id="117" name="Picture 1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851" y="3207836"/>
              <a:ext cx="190232" cy="225274"/>
            </a:xfrm>
            <a:prstGeom prst="rect">
              <a:avLst/>
            </a:prstGeom>
          </p:spPr>
        </p:pic>
        <p:pic>
          <p:nvPicPr>
            <p:cNvPr id="119" name="Picture 1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5846" y="3207836"/>
              <a:ext cx="190232" cy="225274"/>
            </a:xfrm>
            <a:prstGeom prst="rect">
              <a:avLst/>
            </a:prstGeom>
          </p:spPr>
        </p:pic>
      </p:grpSp>
      <p:pic>
        <p:nvPicPr>
          <p:cNvPr id="122" name="Picture 1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2525" y="3511204"/>
            <a:ext cx="442417" cy="530900"/>
          </a:xfrm>
          <a:prstGeom prst="rect">
            <a:avLst/>
          </a:prstGeom>
        </p:spPr>
      </p:pic>
      <p:sp>
        <p:nvSpPr>
          <p:cNvPr id="123" name="TextBox 122"/>
          <p:cNvSpPr txBox="1"/>
          <p:nvPr/>
        </p:nvSpPr>
        <p:spPr>
          <a:xfrm>
            <a:off x="7377198" y="3666635"/>
            <a:ext cx="861928"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service</a:t>
            </a:r>
          </a:p>
        </p:txBody>
      </p:sp>
      <p:cxnSp>
        <p:nvCxnSpPr>
          <p:cNvPr id="124" name="Straight Arrow Connector 123"/>
          <p:cNvCxnSpPr/>
          <p:nvPr/>
        </p:nvCxnSpPr>
        <p:spPr>
          <a:xfrm>
            <a:off x="7808162" y="3188087"/>
            <a:ext cx="0" cy="429390"/>
          </a:xfrm>
          <a:prstGeom prst="straightConnector1">
            <a:avLst/>
          </a:prstGeom>
          <a:ln>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29" name="Picture 128"/>
          <p:cNvPicPr>
            <a:picLocks noChangeAspect="1"/>
          </p:cNvPicPr>
          <p:nvPr/>
        </p:nvPicPr>
        <p:blipFill>
          <a:blip r:embed="rId4"/>
          <a:stretch>
            <a:fillRect/>
          </a:stretch>
        </p:blipFill>
        <p:spPr>
          <a:xfrm>
            <a:off x="7589435" y="4159600"/>
            <a:ext cx="417595" cy="391989"/>
          </a:xfrm>
          <a:prstGeom prst="rect">
            <a:avLst/>
          </a:prstGeom>
        </p:spPr>
      </p:pic>
      <p:sp>
        <p:nvSpPr>
          <p:cNvPr id="131" name="Rectangle 130"/>
          <p:cNvSpPr/>
          <p:nvPr/>
        </p:nvSpPr>
        <p:spPr>
          <a:xfrm>
            <a:off x="7984264" y="4219031"/>
            <a:ext cx="657552" cy="253916"/>
          </a:xfrm>
          <a:prstGeom prst="rect">
            <a:avLst/>
          </a:prstGeom>
        </p:spPr>
        <p:txBody>
          <a:bodyPr wrap="none">
            <a:spAutoFit/>
          </a:bodyPr>
          <a:lstStyle/>
          <a:p>
            <a:r>
              <a:rPr lang="en-US" sz="1050" dirty="0">
                <a:solidFill>
                  <a:schemeClr val="bg1"/>
                </a:solidFill>
                <a:latin typeface="Helvetica" charset="0"/>
                <a:ea typeface="Helvetica" charset="0"/>
                <a:cs typeface="Helvetica" charset="0"/>
              </a:rPr>
              <a:t>function</a:t>
            </a:r>
          </a:p>
        </p:txBody>
      </p:sp>
      <p:cxnSp>
        <p:nvCxnSpPr>
          <p:cNvPr id="135" name="Elbow Connector 134"/>
          <p:cNvCxnSpPr>
            <a:endCxn id="129" idx="1"/>
          </p:cNvCxnSpPr>
          <p:nvPr/>
        </p:nvCxnSpPr>
        <p:spPr>
          <a:xfrm>
            <a:off x="7037190" y="4042104"/>
            <a:ext cx="552245" cy="313491"/>
          </a:xfrm>
          <a:prstGeom prst="bentConnector3">
            <a:avLst>
              <a:gd name="adj1" fmla="val 1929"/>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823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Anatomy of a Lambda function</a:t>
            </a:r>
          </a:p>
        </p:txBody>
      </p:sp>
      <p:sp>
        <p:nvSpPr>
          <p:cNvPr id="4" name="Content Placeholder 3"/>
          <p:cNvSpPr>
            <a:spLocks noGrp="1"/>
          </p:cNvSpPr>
          <p:nvPr>
            <p:ph sz="half" idx="1"/>
          </p:nvPr>
        </p:nvSpPr>
        <p:spPr/>
        <p:txBody>
          <a:bodyPr/>
          <a:lstStyle/>
          <a:p>
            <a:r>
              <a:rPr lang="en-US" sz="1800" b="1" u="sng" dirty="0"/>
              <a:t>Handler() function</a:t>
            </a:r>
          </a:p>
          <a:p>
            <a:r>
              <a:rPr lang="en-US" sz="1600" dirty="0"/>
              <a:t>Function to be executed upon invocation</a:t>
            </a:r>
          </a:p>
        </p:txBody>
      </p:sp>
      <p:sp>
        <p:nvSpPr>
          <p:cNvPr id="2" name="Content Placeholder 1"/>
          <p:cNvSpPr>
            <a:spLocks noGrp="1"/>
          </p:cNvSpPr>
          <p:nvPr>
            <p:ph sz="half" idx="10"/>
          </p:nvPr>
        </p:nvSpPr>
        <p:spPr>
          <a:xfrm>
            <a:off x="3556771" y="1011542"/>
            <a:ext cx="2442633" cy="3394472"/>
          </a:xfrm>
        </p:spPr>
        <p:txBody>
          <a:bodyPr>
            <a:normAutofit/>
          </a:bodyPr>
          <a:lstStyle/>
          <a:p>
            <a:r>
              <a:rPr lang="en-US" sz="1800" b="1" u="sng" dirty="0"/>
              <a:t>Event object</a:t>
            </a:r>
            <a:endParaRPr lang="en-US" sz="1600" b="1" u="sng" dirty="0"/>
          </a:p>
          <a:p>
            <a:r>
              <a:rPr lang="en-US" sz="1600" dirty="0"/>
              <a:t>Data sent during Lambda Function Invocation</a:t>
            </a:r>
          </a:p>
        </p:txBody>
      </p:sp>
      <p:sp>
        <p:nvSpPr>
          <p:cNvPr id="31" name="Content Placeholder 30"/>
          <p:cNvSpPr>
            <a:spLocks noGrp="1"/>
          </p:cNvSpPr>
          <p:nvPr>
            <p:ph sz="half" idx="11"/>
          </p:nvPr>
        </p:nvSpPr>
        <p:spPr>
          <a:xfrm>
            <a:off x="6472828" y="989770"/>
            <a:ext cx="2442633" cy="504733"/>
          </a:xfrm>
        </p:spPr>
        <p:txBody>
          <a:bodyPr>
            <a:noAutofit/>
          </a:bodyPr>
          <a:lstStyle/>
          <a:p>
            <a:r>
              <a:rPr lang="en-US" sz="1800" b="1" u="sng" dirty="0"/>
              <a:t>Context object</a:t>
            </a:r>
            <a:endParaRPr lang="en-US" sz="1600" b="1" u="sng" dirty="0"/>
          </a:p>
          <a:p>
            <a:r>
              <a:rPr lang="en-US" sz="1600" dirty="0"/>
              <a:t>Methods available to interact with runtime information (request ID, log group, etc.)</a:t>
            </a:r>
          </a:p>
        </p:txBody>
      </p:sp>
      <p:sp>
        <p:nvSpPr>
          <p:cNvPr id="10" name="Rectangle 9"/>
          <p:cNvSpPr/>
          <p:nvPr/>
        </p:nvSpPr>
        <p:spPr>
          <a:xfrm>
            <a:off x="567137" y="2708778"/>
            <a:ext cx="7974956"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dirty="0">
                <a:latin typeface="Courier" charset="0"/>
                <a:ea typeface="Courier" charset="0"/>
                <a:cs typeface="Courier" charset="0"/>
              </a:rPr>
              <a:t>public String </a:t>
            </a:r>
            <a:r>
              <a:rPr lang="en-US" sz="1600" b="1" dirty="0" err="1">
                <a:latin typeface="Courier" charset="0"/>
                <a:ea typeface="Courier" charset="0"/>
                <a:cs typeface="Courier" charset="0"/>
              </a:rPr>
              <a:t>handleRequest</a:t>
            </a:r>
            <a:r>
              <a:rPr lang="en-US" sz="1600" dirty="0">
                <a:latin typeface="Courier" charset="0"/>
                <a:ea typeface="Courier" charset="0"/>
                <a:cs typeface="Courier" charset="0"/>
              </a:rPr>
              <a:t>(Book book, Context context) {</a:t>
            </a:r>
            <a:br>
              <a:rPr lang="en-US" sz="1600" dirty="0">
                <a:latin typeface="Courier" charset="0"/>
                <a:ea typeface="Courier" charset="0"/>
                <a:cs typeface="Courier" charset="0"/>
              </a:rPr>
            </a:br>
            <a:r>
              <a:rPr lang="en-US" sz="1600" dirty="0">
                <a:latin typeface="Courier" charset="0"/>
                <a:ea typeface="Courier" charset="0"/>
                <a:cs typeface="Courier" charset="0"/>
              </a:rPr>
              <a:t>    </a:t>
            </a:r>
            <a:r>
              <a:rPr lang="en-US" sz="1600" dirty="0" err="1">
                <a:latin typeface="Courier" charset="0"/>
                <a:ea typeface="Courier" charset="0"/>
                <a:cs typeface="Courier" charset="0"/>
              </a:rPr>
              <a:t>saveBook</a:t>
            </a:r>
            <a:r>
              <a:rPr lang="en-US" sz="1600" dirty="0">
                <a:latin typeface="Courier" charset="0"/>
                <a:ea typeface="Courier" charset="0"/>
                <a:cs typeface="Courier" charset="0"/>
              </a:rPr>
              <a:t>(book);</a:t>
            </a:r>
            <a:br>
              <a:rPr lang="en-US" sz="1600" dirty="0">
                <a:latin typeface="Courier" charset="0"/>
                <a:ea typeface="Courier" charset="0"/>
                <a:cs typeface="Courier" charset="0"/>
              </a:rPr>
            </a:br>
            <a:br>
              <a:rPr lang="en-US" sz="1600" dirty="0">
                <a:latin typeface="Courier" charset="0"/>
                <a:ea typeface="Courier" charset="0"/>
                <a:cs typeface="Courier" charset="0"/>
              </a:rPr>
            </a:br>
            <a:r>
              <a:rPr lang="en-US" sz="1600" dirty="0">
                <a:latin typeface="Courier" charset="0"/>
                <a:ea typeface="Courier" charset="0"/>
                <a:cs typeface="Courier" charset="0"/>
              </a:rPr>
              <a:t>    return </a:t>
            </a:r>
            <a:r>
              <a:rPr lang="en-US" sz="1600" dirty="0" err="1">
                <a:latin typeface="Courier" charset="0"/>
                <a:ea typeface="Courier" charset="0"/>
                <a:cs typeface="Courier" charset="0"/>
              </a:rPr>
              <a:t>book.getName</a:t>
            </a:r>
            <a:r>
              <a:rPr lang="en-US" sz="1600" dirty="0">
                <a:latin typeface="Courier" charset="0"/>
                <a:ea typeface="Courier" charset="0"/>
                <a:cs typeface="Courier" charset="0"/>
              </a:rPr>
              <a:t>() + " saved!";</a:t>
            </a:r>
            <a:br>
              <a:rPr lang="en-US" sz="1600" dirty="0">
                <a:latin typeface="Courier" charset="0"/>
                <a:ea typeface="Courier" charset="0"/>
                <a:cs typeface="Courier" charset="0"/>
              </a:rPr>
            </a:br>
            <a:r>
              <a:rPr lang="en-US" sz="1600" dirty="0">
                <a:latin typeface="Courier" charset="0"/>
                <a:ea typeface="Courier" charset="0"/>
                <a:cs typeface="Courier" charset="0"/>
              </a:rPr>
              <a:t>}</a:t>
            </a:r>
          </a:p>
        </p:txBody>
      </p:sp>
    </p:spTree>
    <p:extLst>
      <p:ext uri="{BB962C8B-B14F-4D97-AF65-F5344CB8AC3E}">
        <p14:creationId xmlns:p14="http://schemas.microsoft.com/office/powerpoint/2010/main" val="22163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7B1C9CF-B7B9-B44D-A6B2-0F7B1E20EFB5}"/>
              </a:ext>
            </a:extLst>
          </p:cNvPr>
          <p:cNvSpPr>
            <a:spLocks noGrp="1"/>
          </p:cNvSpPr>
          <p:nvPr>
            <p:ph sz="quarter" idx="10"/>
          </p:nvPr>
        </p:nvSpPr>
        <p:spPr/>
        <p:txBody>
          <a:bodyPr/>
          <a:lstStyle/>
          <a:p>
            <a:r>
              <a:rPr lang="en-US" dirty="0"/>
              <a:t>Lambda Functions Packaging</a:t>
            </a:r>
          </a:p>
        </p:txBody>
      </p:sp>
    </p:spTree>
    <p:extLst>
      <p:ext uri="{BB962C8B-B14F-4D97-AF65-F5344CB8AC3E}">
        <p14:creationId xmlns:p14="http://schemas.microsoft.com/office/powerpoint/2010/main" val="412623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Best Practices</a:t>
            </a:r>
          </a:p>
        </p:txBody>
      </p:sp>
    </p:spTree>
    <p:extLst>
      <p:ext uri="{BB962C8B-B14F-4D97-AF65-F5344CB8AC3E}">
        <p14:creationId xmlns:p14="http://schemas.microsoft.com/office/powerpoint/2010/main" val="32117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Separate the </a:t>
            </a:r>
            <a:r>
              <a:rPr lang="en-US" sz="2400" dirty="0">
                <a:solidFill>
                  <a:schemeClr val="accent1"/>
                </a:solidFill>
                <a:latin typeface="Amazon Ember" charset="0"/>
                <a:ea typeface="Amazon Ember" charset="0"/>
                <a:cs typeface="Amazon Ember" charset="0"/>
              </a:rPr>
              <a:t>Lambda handler </a:t>
            </a:r>
            <a:r>
              <a:rPr lang="en-US" sz="2400" dirty="0">
                <a:latin typeface="Amazon Ember" charset="0"/>
                <a:ea typeface="Amazon Ember" charset="0"/>
                <a:cs typeface="Amazon Ember" charset="0"/>
              </a:rPr>
              <a:t>from core logic</a:t>
            </a:r>
          </a:p>
        </p:txBody>
      </p:sp>
      <p:sp>
        <p:nvSpPr>
          <p:cNvPr id="4" name="Rectangle 3"/>
          <p:cNvSpPr/>
          <p:nvPr/>
        </p:nvSpPr>
        <p:spPr>
          <a:xfrm>
            <a:off x="653844" y="1724466"/>
            <a:ext cx="6949455" cy="2862322"/>
          </a:xfrm>
          <a:prstGeom prst="rect">
            <a:avLst/>
          </a:prstGeom>
        </p:spPr>
        <p:txBody>
          <a:bodyPr wrap="square">
            <a:spAutoFit/>
          </a:bodyPr>
          <a:lstStyle/>
          <a:p>
            <a:r>
              <a:rPr lang="en-US" sz="1200" b="1" dirty="0">
                <a:solidFill>
                  <a:schemeClr val="bg1"/>
                </a:solidFill>
                <a:latin typeface="Courier" charset="0"/>
                <a:ea typeface="Courier" charset="0"/>
                <a:cs typeface="Courier" charset="0"/>
              </a:rPr>
              <a:t>public class </a:t>
            </a:r>
            <a:r>
              <a:rPr lang="en-US" sz="1200" dirty="0" err="1">
                <a:solidFill>
                  <a:schemeClr val="bg1"/>
                </a:solidFill>
                <a:latin typeface="Courier" charset="0"/>
                <a:ea typeface="Courier" charset="0"/>
                <a:cs typeface="Courier" charset="0"/>
              </a:rPr>
              <a:t>BookPostHandler</a:t>
            </a: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implements </a:t>
            </a:r>
            <a:r>
              <a:rPr lang="en-US" sz="1200" dirty="0" err="1">
                <a:solidFill>
                  <a:schemeClr val="bg1"/>
                </a:solidFill>
                <a:latin typeface="Courier" charset="0"/>
                <a:ea typeface="Courier" charset="0"/>
                <a:cs typeface="Courier" charset="0"/>
              </a:rPr>
              <a:t>RequestHandler</a:t>
            </a:r>
            <a:r>
              <a:rPr lang="en-US" sz="1200" dirty="0">
                <a:solidFill>
                  <a:schemeClr val="bg1"/>
                </a:solidFill>
                <a:latin typeface="Courier" charset="0"/>
                <a:ea typeface="Courier" charset="0"/>
                <a:cs typeface="Courier" charset="0"/>
              </a:rPr>
              <a:t>&lt;Book, String&gt;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static </a:t>
            </a:r>
            <a:r>
              <a:rPr lang="en-US" sz="1200" dirty="0" err="1">
                <a:solidFill>
                  <a:schemeClr val="bg1"/>
                </a:solidFill>
                <a:latin typeface="Courier" charset="0"/>
                <a:ea typeface="Courier" charset="0"/>
                <a:cs typeface="Courier" charset="0"/>
              </a:rPr>
              <a:t>DynamoDBMapper</a:t>
            </a:r>
            <a:r>
              <a:rPr lang="en-US" sz="1200" dirty="0">
                <a:solidFill>
                  <a:schemeClr val="bg1"/>
                </a:solidFill>
                <a:latin typeface="Courier" charset="0"/>
                <a:ea typeface="Courier" charset="0"/>
                <a:cs typeface="Courier" charset="0"/>
              </a:rPr>
              <a:t> mapper = </a:t>
            </a:r>
            <a:r>
              <a:rPr lang="en-US" sz="1200" dirty="0" err="1">
                <a:solidFill>
                  <a:schemeClr val="bg1"/>
                </a:solidFill>
                <a:latin typeface="Courier" charset="0"/>
                <a:ea typeface="Courier" charset="0"/>
                <a:cs typeface="Courier" charset="0"/>
              </a:rPr>
              <a:t>DDBUtil.getMapper</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public </a:t>
            </a:r>
            <a:r>
              <a:rPr lang="en-US" sz="1200" dirty="0">
                <a:solidFill>
                  <a:schemeClr val="bg1"/>
                </a:solidFill>
                <a:latin typeface="Courier" charset="0"/>
                <a:ea typeface="Courier" charset="0"/>
                <a:cs typeface="Courier" charset="0"/>
              </a:rPr>
              <a:t>String </a:t>
            </a:r>
            <a:r>
              <a:rPr lang="en-US" sz="1200" dirty="0" err="1">
                <a:solidFill>
                  <a:schemeClr val="bg1"/>
                </a:solidFill>
                <a:latin typeface="Courier" charset="0"/>
                <a:ea typeface="Courier" charset="0"/>
                <a:cs typeface="Courier" charset="0"/>
              </a:rPr>
              <a:t>handleRequest</a:t>
            </a:r>
            <a:r>
              <a:rPr lang="en-US" sz="1200" dirty="0">
                <a:solidFill>
                  <a:schemeClr val="bg1"/>
                </a:solidFill>
                <a:latin typeface="Courier" charset="0"/>
                <a:ea typeface="Courier" charset="0"/>
                <a:cs typeface="Courier" charset="0"/>
              </a:rPr>
              <a:t>(Book book, Context context)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System.</a:t>
            </a:r>
            <a:r>
              <a:rPr lang="en-US" sz="1200" b="1" dirty="0" err="1">
                <a:solidFill>
                  <a:schemeClr val="bg1"/>
                </a:solidFill>
                <a:latin typeface="Courier" charset="0"/>
                <a:ea typeface="Courier" charset="0"/>
                <a:cs typeface="Courier" charset="0"/>
              </a:rPr>
              <a:t>out</a:t>
            </a:r>
            <a:r>
              <a:rPr lang="en-US" sz="1200" dirty="0" err="1">
                <a:solidFill>
                  <a:schemeClr val="bg1"/>
                </a:solidFill>
                <a:latin typeface="Courier" charset="0"/>
                <a:ea typeface="Courier" charset="0"/>
                <a:cs typeface="Courier" charset="0"/>
              </a:rPr>
              <a:t>.println</a:t>
            </a:r>
            <a:r>
              <a:rPr lang="en-US" sz="1200" dirty="0">
                <a:solidFill>
                  <a:schemeClr val="bg1"/>
                </a:solidFill>
                <a:latin typeface="Courier" charset="0"/>
                <a:ea typeface="Courier" charset="0"/>
                <a:cs typeface="Courier" charset="0"/>
              </a:rPr>
              <a:t>(</a:t>
            </a:r>
            <a:r>
              <a:rPr lang="en-US" sz="1200" b="1" dirty="0">
                <a:solidFill>
                  <a:schemeClr val="bg1"/>
                </a:solidFill>
                <a:latin typeface="Courier" charset="0"/>
                <a:ea typeface="Courier" charset="0"/>
                <a:cs typeface="Courier" charset="0"/>
              </a:rPr>
              <a:t>"Adding book: " </a:t>
            </a:r>
            <a:r>
              <a:rPr lang="en-US" sz="1200" dirty="0">
                <a:solidFill>
                  <a:schemeClr val="bg1"/>
                </a:solidFill>
                <a:latin typeface="Courier" charset="0"/>
                <a:ea typeface="Courier" charset="0"/>
                <a:cs typeface="Courier" charset="0"/>
              </a:rPr>
              <a:t>+ 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return </a:t>
            </a:r>
            <a:r>
              <a:rPr lang="en-US" sz="1200" dirty="0" err="1">
                <a:solidFill>
                  <a:schemeClr val="bg1"/>
                </a:solidFill>
                <a:latin typeface="Courier" charset="0"/>
                <a:ea typeface="Courier" charset="0"/>
                <a:cs typeface="Courier" charset="0"/>
              </a:rPr>
              <a:t>book.getName</a:t>
            </a:r>
            <a:r>
              <a:rPr lang="en-US" sz="1200" dirty="0">
                <a:solidFill>
                  <a:schemeClr val="bg1"/>
                </a:solidFill>
                <a:latin typeface="Courier" charset="0"/>
                <a:ea typeface="Courier" charset="0"/>
                <a:cs typeface="Courier" charset="0"/>
              </a:rPr>
              <a:t>() + </a:t>
            </a:r>
            <a:r>
              <a:rPr lang="en-US" sz="1200" b="1" dirty="0">
                <a:solidFill>
                  <a:schemeClr val="bg1"/>
                </a:solidFill>
                <a:latin typeface="Courier" charset="0"/>
                <a:ea typeface="Courier" charset="0"/>
                <a:cs typeface="Courier" charset="0"/>
              </a:rPr>
              <a:t>" saved!"</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private void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 book)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mapper.save</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a:t>
            </a:r>
          </a:p>
        </p:txBody>
      </p:sp>
      <p:sp>
        <p:nvSpPr>
          <p:cNvPr id="5" name="Right Arrow 4"/>
          <p:cNvSpPr/>
          <p:nvPr/>
        </p:nvSpPr>
        <p:spPr>
          <a:xfrm rot="10800000">
            <a:off x="6020835" y="2102757"/>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7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solidFill>
                  <a:schemeClr val="accent1"/>
                </a:solidFill>
                <a:latin typeface="Amazon Ember" charset="0"/>
                <a:ea typeface="Amazon Ember" charset="0"/>
                <a:cs typeface="Amazon Ember" charset="0"/>
              </a:rPr>
              <a:t>Minimize</a:t>
            </a:r>
            <a:r>
              <a:rPr lang="en-US" sz="2400" dirty="0">
                <a:latin typeface="Amazon Ember" charset="0"/>
                <a:ea typeface="Amazon Ember" charset="0"/>
                <a:cs typeface="Amazon Ember" charset="0"/>
              </a:rPr>
              <a:t> package size to necessities</a:t>
            </a:r>
            <a:endParaRPr lang="en-US" sz="2400" dirty="0">
              <a:solidFill>
                <a:schemeClr val="accent1"/>
              </a:solidFill>
              <a:latin typeface="Amazon Ember" charset="0"/>
              <a:ea typeface="Amazon Ember" charset="0"/>
              <a:cs typeface="Amazon Ember" charset="0"/>
            </a:endParaRPr>
          </a:p>
        </p:txBody>
      </p:sp>
      <p:sp>
        <p:nvSpPr>
          <p:cNvPr id="4" name="Rectangle 3"/>
          <p:cNvSpPr/>
          <p:nvPr/>
        </p:nvSpPr>
        <p:spPr>
          <a:xfrm>
            <a:off x="641587" y="1700936"/>
            <a:ext cx="7900505" cy="2862322"/>
          </a:xfrm>
          <a:prstGeom prst="rect">
            <a:avLst/>
          </a:prstGeom>
        </p:spPr>
        <p:txBody>
          <a:bodyPr wrap="square">
            <a:spAutoFit/>
          </a:bodyPr>
          <a:lstStyle/>
          <a:p>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-lambda-java-core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-lambda-java-core&lt;/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&gt;1.1.0&lt;/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-java-</a:t>
            </a:r>
            <a:r>
              <a:rPr lang="en-US" sz="1200" dirty="0" err="1">
                <a:solidFill>
                  <a:schemeClr val="bg1">
                    <a:lumMod val="95000"/>
                  </a:schemeClr>
                </a:solidFill>
                <a:latin typeface="Courier" charset="0"/>
                <a:ea typeface="Courier" charset="0"/>
                <a:cs typeface="Courier" charset="0"/>
              </a:rPr>
              <a:t>sdk</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dynamodb</a:t>
            </a:r>
            <a:r>
              <a:rPr lang="en-US" sz="1200" dirty="0">
                <a:solidFill>
                  <a:schemeClr val="bg1">
                    <a:lumMod val="95000"/>
                  </a:schemeClr>
                </a:solidFill>
                <a:latin typeface="Courier" charset="0"/>
                <a:ea typeface="Courier" charset="0"/>
                <a:cs typeface="Courier" charset="0"/>
              </a:rPr>
              <a:t>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-java-</a:t>
            </a:r>
            <a:r>
              <a:rPr lang="en-US" sz="1200" dirty="0" err="1">
                <a:solidFill>
                  <a:schemeClr val="bg1"/>
                </a:solidFill>
                <a:latin typeface="Courier" charset="0"/>
                <a:ea typeface="Courier" charset="0"/>
                <a:cs typeface="Courier" charset="0"/>
              </a:rPr>
              <a:t>sdk</a:t>
            </a:r>
            <a:r>
              <a:rPr lang="en-US" sz="1200" dirty="0">
                <a:solidFill>
                  <a:schemeClr val="bg1"/>
                </a:solidFill>
                <a:latin typeface="Courier" charset="0"/>
                <a:ea typeface="Courier" charset="0"/>
                <a:cs typeface="Courier" charset="0"/>
              </a:rPr>
              <a:t>-</a:t>
            </a:r>
            <a:r>
              <a:rPr lang="en-US" sz="1200" dirty="0" err="1">
                <a:solidFill>
                  <a:schemeClr val="bg1"/>
                </a:solidFill>
                <a:latin typeface="Courier" charset="0"/>
                <a:ea typeface="Courier" charset="0"/>
                <a:cs typeface="Courier" charset="0"/>
              </a:rPr>
              <a:t>dynamodb</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&gt;1.11.127&lt;/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p>
        </p:txBody>
      </p:sp>
      <p:sp>
        <p:nvSpPr>
          <p:cNvPr id="5" name="Right Arrow 4"/>
          <p:cNvSpPr/>
          <p:nvPr/>
        </p:nvSpPr>
        <p:spPr>
          <a:xfrm rot="10800000">
            <a:off x="5657580" y="237833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5657580" y="36956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48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Use </a:t>
            </a:r>
            <a:r>
              <a:rPr lang="en-US" sz="2400" dirty="0">
                <a:solidFill>
                  <a:schemeClr val="accent1"/>
                </a:solidFill>
                <a:latin typeface="Amazon Ember" charset="0"/>
                <a:ea typeface="Amazon Ember" charset="0"/>
                <a:cs typeface="Amazon Ember" charset="0"/>
              </a:rPr>
              <a:t>Environment Variables</a:t>
            </a:r>
            <a:r>
              <a:rPr lang="en-US" sz="2400" dirty="0">
                <a:latin typeface="Amazon Ember" charset="0"/>
                <a:ea typeface="Amazon Ember" charset="0"/>
                <a:cs typeface="Amazon Ember" charset="0"/>
              </a:rPr>
              <a:t> to modify operational behavior</a:t>
            </a:r>
          </a:p>
        </p:txBody>
      </p:sp>
      <p:sp>
        <p:nvSpPr>
          <p:cNvPr id="4" name="Rectangle 3"/>
          <p:cNvSpPr/>
          <p:nvPr/>
        </p:nvSpPr>
        <p:spPr>
          <a:xfrm>
            <a:off x="683342" y="2219088"/>
            <a:ext cx="4572000" cy="646331"/>
          </a:xfrm>
          <a:prstGeom prst="rect">
            <a:avLst/>
          </a:prstGeom>
        </p:spPr>
        <p:txBody>
          <a:bodyPr>
            <a:spAutoFit/>
          </a:bodyPr>
          <a:lstStyle/>
          <a:p>
            <a:r>
              <a:rPr lang="en-US" sz="1200" dirty="0">
                <a:solidFill>
                  <a:schemeClr val="bg1"/>
                </a:solidFill>
                <a:latin typeface="Courier" charset="0"/>
                <a:ea typeface="Courier" charset="0"/>
                <a:cs typeface="Courier" charset="0"/>
              </a:rPr>
              <a:t>String region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("AWS_REGION");</a:t>
            </a:r>
          </a:p>
          <a:p>
            <a:r>
              <a:rPr lang="en-US" sz="1200" dirty="0">
                <a:solidFill>
                  <a:schemeClr val="bg1"/>
                </a:solidFill>
                <a:latin typeface="Courier" charset="0"/>
                <a:ea typeface="Courier" charset="0"/>
                <a:cs typeface="Courier" charset="0"/>
              </a:rPr>
              <a:t>. . .</a:t>
            </a:r>
          </a:p>
          <a:p>
            <a:r>
              <a:rPr lang="en-US" sz="1200" dirty="0">
                <a:solidFill>
                  <a:schemeClr val="bg1"/>
                </a:solidFill>
                <a:latin typeface="Courier" charset="0"/>
                <a:ea typeface="Courier" charset="0"/>
                <a:cs typeface="Courier" charset="0"/>
              </a:rPr>
              <a:t>String bucket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(“S3_BUCKET”);</a:t>
            </a:r>
          </a:p>
        </p:txBody>
      </p:sp>
    </p:spTree>
    <p:extLst>
      <p:ext uri="{BB962C8B-B14F-4D97-AF65-F5344CB8AC3E}">
        <p14:creationId xmlns:p14="http://schemas.microsoft.com/office/powerpoint/2010/main" val="46395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Self-contain </a:t>
            </a:r>
            <a:r>
              <a:rPr lang="en-US" sz="2400" dirty="0">
                <a:solidFill>
                  <a:schemeClr val="accent1"/>
                </a:solidFill>
                <a:latin typeface="Amazon Ember" charset="0"/>
                <a:ea typeface="Amazon Ember" charset="0"/>
                <a:cs typeface="Amazon Ember" charset="0"/>
              </a:rPr>
              <a:t>dependencies</a:t>
            </a:r>
            <a:r>
              <a:rPr lang="en-US" sz="2400" dirty="0">
                <a:latin typeface="Amazon Ember" charset="0"/>
                <a:ea typeface="Amazon Ember" charset="0"/>
                <a:cs typeface="Amazon Ember" charset="0"/>
              </a:rPr>
              <a:t> in your function package</a:t>
            </a:r>
          </a:p>
        </p:txBody>
      </p:sp>
      <p:sp>
        <p:nvSpPr>
          <p:cNvPr id="4" name="Rectangle 3"/>
          <p:cNvSpPr/>
          <p:nvPr/>
        </p:nvSpPr>
        <p:spPr>
          <a:xfrm>
            <a:off x="752167" y="1774600"/>
            <a:ext cx="5911679" cy="2492990"/>
          </a:xfrm>
          <a:prstGeom prst="rect">
            <a:avLst/>
          </a:prstGeom>
        </p:spPr>
        <p:txBody>
          <a:bodyPr wrap="square">
            <a:spAutoFit/>
          </a:bodyPr>
          <a:lstStyle/>
          <a:p>
            <a:r>
              <a:rPr lang="en-US" sz="1200" dirty="0">
                <a:solidFill>
                  <a:schemeClr val="bg1"/>
                </a:solidFill>
                <a:latin typeface="Courier" charset="0"/>
                <a:ea typeface="Courier" charset="0"/>
                <a:cs typeface="Courier" charset="0"/>
              </a:rPr>
              <a:t>&lt;plugin&gt;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org.apache.maven.plugins</a:t>
            </a:r>
            <a:r>
              <a:rPr lang="en-US" sz="1200" dirty="0">
                <a:solidFill>
                  <a:schemeClr val="bg1"/>
                </a:solidFill>
                <a:latin typeface="Courier" charset="0"/>
                <a:ea typeface="Courier" charset="0"/>
                <a:cs typeface="Courier" charset="0"/>
              </a:rPr>
              <a:t>&lt;/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&gt;maven-shade-plugin&lt;/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&lt;version&gt;3.1.0&lt;/version&gt;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&lt;phase&gt;package&lt;/phase&gt;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&lt;goal&gt;shade&lt;/goal&gt;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&lt;/plugin&gt;</a:t>
            </a:r>
          </a:p>
        </p:txBody>
      </p:sp>
    </p:spTree>
    <p:extLst>
      <p:ext uri="{BB962C8B-B14F-4D97-AF65-F5344CB8AC3E}">
        <p14:creationId xmlns:p14="http://schemas.microsoft.com/office/powerpoint/2010/main" val="19359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Leverage “</a:t>
            </a:r>
            <a:r>
              <a:rPr lang="en-US" sz="2400" dirty="0">
                <a:solidFill>
                  <a:schemeClr val="accent1"/>
                </a:solidFill>
                <a:latin typeface="Amazon Ember" charset="0"/>
                <a:ea typeface="Amazon Ember" charset="0"/>
                <a:cs typeface="Amazon Ember" charset="0"/>
              </a:rPr>
              <a:t>Max Memory Used</a:t>
            </a:r>
            <a:r>
              <a:rPr lang="en-US" sz="2400" dirty="0">
                <a:latin typeface="Amazon Ember" charset="0"/>
                <a:ea typeface="Amazon Ember" charset="0"/>
                <a:cs typeface="Amazon Ember" charset="0"/>
              </a:rPr>
              <a:t>” to right-size your functions</a:t>
            </a:r>
          </a:p>
          <a:p>
            <a:pPr marL="1028700" lvl="1">
              <a:buFont typeface="Arial" charset="0"/>
              <a:buChar char="•"/>
            </a:pPr>
            <a:r>
              <a:rPr lang="en-US" sz="2000" dirty="0">
                <a:latin typeface="Amazon Ember" charset="0"/>
                <a:ea typeface="Amazon Ember" charset="0"/>
                <a:cs typeface="Amazon Ember" charset="0"/>
              </a:rPr>
              <a:t>Calculate 1000x all prime numbers &lt; 1m</a:t>
            </a:r>
          </a:p>
        </p:txBody>
      </p:sp>
      <p:graphicFrame>
        <p:nvGraphicFramePr>
          <p:cNvPr id="4" name="Table 3"/>
          <p:cNvGraphicFramePr>
            <a:graphicFrameLocks noGrp="1"/>
          </p:cNvGraphicFramePr>
          <p:nvPr>
            <p:extLst>
              <p:ext uri="{D42A27DB-BD31-4B8C-83A1-F6EECF244321}">
                <p14:modId xmlns:p14="http://schemas.microsoft.com/office/powerpoint/2010/main" val="575034512"/>
              </p:ext>
            </p:extLst>
          </p:nvPr>
        </p:nvGraphicFramePr>
        <p:xfrm>
          <a:off x="1160206" y="2431829"/>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US" dirty="0"/>
                        <a:t>Memory</a:t>
                      </a:r>
                    </a:p>
                  </a:txBody>
                  <a:tcPr/>
                </a:tc>
                <a:tc>
                  <a:txBody>
                    <a:bodyPr/>
                    <a:lstStyle/>
                    <a:p>
                      <a:r>
                        <a:rPr lang="en-US" dirty="0"/>
                        <a:t>Compute time</a:t>
                      </a:r>
                    </a:p>
                  </a:txBody>
                  <a:tcPr/>
                </a:tc>
                <a:tc>
                  <a:txBody>
                    <a:bodyPr/>
                    <a:lstStyle/>
                    <a:p>
                      <a:r>
                        <a:rPr lang="en-US" dirty="0"/>
                        <a:t>Cost</a:t>
                      </a:r>
                    </a:p>
                  </a:txBody>
                  <a:tcPr/>
                </a:tc>
                <a:extLst>
                  <a:ext uri="{0D108BD9-81ED-4DB2-BD59-A6C34878D82A}">
                    <a16:rowId xmlns:a16="http://schemas.microsoft.com/office/drawing/2014/main" val="10000"/>
                  </a:ext>
                </a:extLst>
              </a:tr>
              <a:tr h="370840">
                <a:tc>
                  <a:txBody>
                    <a:bodyPr/>
                    <a:lstStyle/>
                    <a:p>
                      <a:r>
                        <a:rPr lang="en-US" dirty="0"/>
                        <a:t>128 MB</a:t>
                      </a:r>
                    </a:p>
                  </a:txBody>
                  <a:tcPr/>
                </a:tc>
                <a:tc>
                  <a:txBody>
                    <a:bodyPr/>
                    <a:lstStyle/>
                    <a:p>
                      <a:r>
                        <a:rPr lang="en-US" sz="1800" dirty="0">
                          <a:solidFill>
                            <a:srgbClr val="000000"/>
                          </a:solidFill>
                        </a:rPr>
                        <a:t>11.722965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$0.024628</a:t>
                      </a:r>
                      <a:endParaRPr lang="en-US" dirty="0">
                        <a:solidFill>
                          <a:srgbClr val="000000"/>
                        </a:solidFill>
                      </a:endParaRPr>
                    </a:p>
                  </a:txBody>
                  <a:tcPr/>
                </a:tc>
                <a:extLst>
                  <a:ext uri="{0D108BD9-81ED-4DB2-BD59-A6C34878D82A}">
                    <a16:rowId xmlns:a16="http://schemas.microsoft.com/office/drawing/2014/main" val="10001"/>
                  </a:ext>
                </a:extLst>
              </a:tr>
              <a:tr h="370840">
                <a:tc>
                  <a:txBody>
                    <a:bodyPr/>
                    <a:lstStyle/>
                    <a:p>
                      <a:r>
                        <a:rPr lang="en-US" dirty="0"/>
                        <a:t>256 MB</a:t>
                      </a:r>
                    </a:p>
                  </a:txBody>
                  <a:tcPr/>
                </a:tc>
                <a:tc>
                  <a:txBody>
                    <a:bodyPr/>
                    <a:lstStyle/>
                    <a:p>
                      <a:r>
                        <a:rPr lang="en-US" sz="1800" dirty="0">
                          <a:solidFill>
                            <a:srgbClr val="000000"/>
                          </a:solidFill>
                        </a:rPr>
                        <a:t>6.678945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$0.028035</a:t>
                      </a:r>
                      <a:endParaRPr lang="en-US" dirty="0">
                        <a:solidFill>
                          <a:srgbClr val="000000"/>
                        </a:solidFill>
                      </a:endParaRPr>
                    </a:p>
                  </a:txBody>
                  <a:tcPr/>
                </a:tc>
                <a:extLst>
                  <a:ext uri="{0D108BD9-81ED-4DB2-BD59-A6C34878D82A}">
                    <a16:rowId xmlns:a16="http://schemas.microsoft.com/office/drawing/2014/main" val="10002"/>
                  </a:ext>
                </a:extLst>
              </a:tr>
              <a:tr h="370840">
                <a:tc>
                  <a:txBody>
                    <a:bodyPr/>
                    <a:lstStyle/>
                    <a:p>
                      <a:r>
                        <a:rPr lang="en-US" dirty="0"/>
                        <a:t>512 MB</a:t>
                      </a:r>
                    </a:p>
                  </a:txBody>
                  <a:tcPr/>
                </a:tc>
                <a:tc>
                  <a:txBody>
                    <a:bodyPr/>
                    <a:lstStyle/>
                    <a:p>
                      <a:r>
                        <a:rPr lang="en-US" sz="1800" dirty="0">
                          <a:solidFill>
                            <a:srgbClr val="000000"/>
                          </a:solidFill>
                        </a:rPr>
                        <a:t>3.194954</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$0.026830</a:t>
                      </a:r>
                      <a:endParaRPr lang="en-US" dirty="0">
                        <a:solidFill>
                          <a:srgbClr val="000000"/>
                        </a:solidFill>
                      </a:endParaRPr>
                    </a:p>
                  </a:txBody>
                  <a:tcPr/>
                </a:tc>
                <a:extLst>
                  <a:ext uri="{0D108BD9-81ED-4DB2-BD59-A6C34878D82A}">
                    <a16:rowId xmlns:a16="http://schemas.microsoft.com/office/drawing/2014/main" val="10003"/>
                  </a:ext>
                </a:extLst>
              </a:tr>
              <a:tr h="370840">
                <a:tc>
                  <a:txBody>
                    <a:bodyPr/>
                    <a:lstStyle/>
                    <a:p>
                      <a:r>
                        <a:rPr lang="en-US" dirty="0"/>
                        <a:t>1024 MB</a:t>
                      </a:r>
                    </a:p>
                  </a:txBody>
                  <a:tcPr/>
                </a:tc>
                <a:tc>
                  <a:txBody>
                    <a:bodyPr/>
                    <a:lstStyle/>
                    <a:p>
                      <a:r>
                        <a:rPr lang="en-US" sz="1800" dirty="0">
                          <a:solidFill>
                            <a:srgbClr val="000000"/>
                          </a:solidFill>
                        </a:rPr>
                        <a:t>1.465984sec</a:t>
                      </a:r>
                      <a:endParaRPr lang="en-US" dirty="0">
                        <a:solidFill>
                          <a:srgbClr val="000000"/>
                        </a:solidFill>
                      </a:endParaRPr>
                    </a:p>
                  </a:txBody>
                  <a:tcPr/>
                </a:tc>
                <a:tc>
                  <a:txBody>
                    <a:bodyPr/>
                    <a:lstStyle/>
                    <a:p>
                      <a:r>
                        <a:rPr lang="en-US" sz="1800" dirty="0">
                          <a:solidFill>
                            <a:srgbClr val="000000"/>
                          </a:solidFill>
                        </a:rPr>
                        <a:t>$0.024638</a:t>
                      </a:r>
                      <a:endParaRPr lang="en-US" dirty="0">
                        <a:solidFill>
                          <a:srgbClr val="000000"/>
                        </a:solidFill>
                      </a:endParaRPr>
                    </a:p>
                  </a:txBody>
                  <a:tcPr/>
                </a:tc>
                <a:extLst>
                  <a:ext uri="{0D108BD9-81ED-4DB2-BD59-A6C34878D82A}">
                    <a16:rowId xmlns:a16="http://schemas.microsoft.com/office/drawing/2014/main" val="10004"/>
                  </a:ext>
                </a:extLst>
              </a:tr>
            </a:tbl>
          </a:graphicData>
        </a:graphic>
      </p:graphicFrame>
      <p:sp>
        <p:nvSpPr>
          <p:cNvPr id="5" name="Rectangle 4"/>
          <p:cNvSpPr/>
          <p:nvPr/>
        </p:nvSpPr>
        <p:spPr>
          <a:xfrm>
            <a:off x="1961535" y="4460356"/>
            <a:ext cx="53733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jconning</a:t>
            </a:r>
            <a:r>
              <a:rPr lang="en-US" dirty="0">
                <a:solidFill>
                  <a:schemeClr val="bg1"/>
                </a:solidFill>
              </a:rPr>
              <a:t>/lambda-</a:t>
            </a:r>
            <a:r>
              <a:rPr lang="en-US" dirty="0" err="1">
                <a:solidFill>
                  <a:schemeClr val="bg1"/>
                </a:solidFill>
              </a:rPr>
              <a:t>cpu</a:t>
            </a:r>
            <a:r>
              <a:rPr lang="en-US" dirty="0">
                <a:solidFill>
                  <a:schemeClr val="bg1"/>
                </a:solidFill>
              </a:rPr>
              <a:t>-cost</a:t>
            </a:r>
          </a:p>
        </p:txBody>
      </p:sp>
    </p:spTree>
    <p:extLst>
      <p:ext uri="{BB962C8B-B14F-4D97-AF65-F5344CB8AC3E}">
        <p14:creationId xmlns:p14="http://schemas.microsoft.com/office/powerpoint/2010/main" val="41611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Application Code</a:t>
            </a:r>
          </a:p>
        </p:txBody>
      </p:sp>
    </p:spTree>
    <p:extLst>
      <p:ext uri="{BB962C8B-B14F-4D97-AF65-F5344CB8AC3E}">
        <p14:creationId xmlns:p14="http://schemas.microsoft.com/office/powerpoint/2010/main" val="370380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Delete large </a:t>
            </a:r>
            <a:r>
              <a:rPr lang="en-US" sz="2400" dirty="0">
                <a:solidFill>
                  <a:schemeClr val="accent1"/>
                </a:solidFill>
                <a:latin typeface="Amazon Ember" charset="0"/>
                <a:ea typeface="Amazon Ember" charset="0"/>
                <a:cs typeface="Amazon Ember" charset="0"/>
              </a:rPr>
              <a:t>unused</a:t>
            </a:r>
            <a:r>
              <a:rPr lang="en-US" sz="2400" dirty="0">
                <a:latin typeface="Amazon Ember" charset="0"/>
                <a:ea typeface="Amazon Ember" charset="0"/>
                <a:cs typeface="Amazon Ember" charset="0"/>
              </a:rPr>
              <a:t> functions (75GB limit per region)</a:t>
            </a:r>
          </a:p>
          <a:p>
            <a:pPr marL="171450" indent="-171450">
              <a:buFont typeface="Arial" charset="0"/>
              <a:buChar char="•"/>
            </a:pPr>
            <a:endParaRPr lang="en-US" dirty="0">
              <a:latin typeface="Amazon Ember" charset="0"/>
              <a:ea typeface="Amazon Ember" charset="0"/>
              <a:cs typeface="Amazon Ember" charset="0"/>
            </a:endParaRPr>
          </a:p>
        </p:txBody>
      </p:sp>
      <p:pic>
        <p:nvPicPr>
          <p:cNvPr id="5" name="Picture 4"/>
          <p:cNvPicPr>
            <a:picLocks noChangeAspect="1"/>
          </p:cNvPicPr>
          <p:nvPr/>
        </p:nvPicPr>
        <p:blipFill>
          <a:blip r:embed="rId3"/>
          <a:stretch>
            <a:fillRect/>
          </a:stretch>
        </p:blipFill>
        <p:spPr>
          <a:xfrm>
            <a:off x="747252" y="1563111"/>
            <a:ext cx="7561006" cy="3148380"/>
          </a:xfrm>
          <a:prstGeom prst="rect">
            <a:avLst/>
          </a:prstGeom>
        </p:spPr>
      </p:pic>
    </p:spTree>
    <p:extLst>
      <p:ext uri="{BB962C8B-B14F-4D97-AF65-F5344CB8AC3E}">
        <p14:creationId xmlns:p14="http://schemas.microsoft.com/office/powerpoint/2010/main" val="187490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3931" t="14920" r="18634" b="12104"/>
          <a:stretch/>
        </p:blipFill>
        <p:spPr>
          <a:xfrm>
            <a:off x="941188" y="159142"/>
            <a:ext cx="3021212" cy="4576392"/>
          </a:xfrm>
          <a:prstGeom prst="rect">
            <a:avLst/>
          </a:prstGeom>
        </p:spPr>
      </p:pic>
      <p:sp>
        <p:nvSpPr>
          <p:cNvPr id="9" name="Content Placeholder 2"/>
          <p:cNvSpPr>
            <a:spLocks noGrp="1"/>
          </p:cNvSpPr>
          <p:nvPr>
            <p:ph idx="4294967295"/>
          </p:nvPr>
        </p:nvSpPr>
        <p:spPr>
          <a:xfrm>
            <a:off x="4395758" y="805863"/>
            <a:ext cx="3235325" cy="3282950"/>
          </a:xfrm>
        </p:spPr>
        <p:txBody>
          <a:bodyPr/>
          <a:lstStyle/>
          <a:p>
            <a:r>
              <a:rPr lang="en-US" sz="9600" b="1" dirty="0">
                <a:solidFill>
                  <a:schemeClr val="accent2"/>
                </a:solidFill>
                <a:effectLst>
                  <a:outerShdw blurRad="50800" dist="38100" dir="2700000" algn="tl" rotWithShape="0">
                    <a:prstClr val="black">
                      <a:alpha val="40000"/>
                    </a:prstClr>
                  </a:outerShdw>
                </a:effectLst>
              </a:rPr>
              <a:t>Meet SAM!</a:t>
            </a:r>
          </a:p>
        </p:txBody>
      </p:sp>
    </p:spTree>
    <p:extLst>
      <p:ext uri="{BB962C8B-B14F-4D97-AF65-F5344CB8AC3E}">
        <p14:creationId xmlns:p14="http://schemas.microsoft.com/office/powerpoint/2010/main" val="100605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Model</a:t>
            </a:r>
          </a:p>
        </p:txBody>
      </p:sp>
      <p:sp>
        <p:nvSpPr>
          <p:cNvPr id="3" name="Content Placeholder 2"/>
          <p:cNvSpPr>
            <a:spLocks noGrp="1"/>
          </p:cNvSpPr>
          <p:nvPr>
            <p:ph idx="1"/>
          </p:nvPr>
        </p:nvSpPr>
        <p:spPr/>
        <p:txBody>
          <a:bodyPr/>
          <a:lstStyle/>
          <a:p>
            <a:r>
              <a:rPr lang="en-US" dirty="0" err="1"/>
              <a:t>CloudFormation</a:t>
            </a:r>
            <a:r>
              <a:rPr lang="en-US" dirty="0"/>
              <a:t> extension optimized for </a:t>
            </a:r>
            <a:r>
              <a:rPr lang="en-US" dirty="0" err="1"/>
              <a:t>serverless</a:t>
            </a:r>
            <a:endParaRPr lang="en-US" dirty="0"/>
          </a:p>
          <a:p>
            <a:endParaRPr lang="en-US" dirty="0"/>
          </a:p>
          <a:p>
            <a:r>
              <a:rPr lang="en-US" dirty="0"/>
              <a:t>New </a:t>
            </a:r>
            <a:r>
              <a:rPr lang="en-US" dirty="0" err="1"/>
              <a:t>serverless</a:t>
            </a:r>
            <a:r>
              <a:rPr lang="en-US" dirty="0"/>
              <a:t> resource types: functions, APIs, and tables</a:t>
            </a:r>
          </a:p>
          <a:p>
            <a:endParaRPr lang="en-US" dirty="0"/>
          </a:p>
          <a:p>
            <a:r>
              <a:rPr lang="en-US" dirty="0"/>
              <a:t>Supports anything </a:t>
            </a:r>
            <a:r>
              <a:rPr lang="en-US" dirty="0" err="1"/>
              <a:t>CloudFormation</a:t>
            </a:r>
            <a:r>
              <a:rPr lang="en-US" dirty="0"/>
              <a:t> supports</a:t>
            </a:r>
          </a:p>
          <a:p>
            <a:endParaRPr lang="en-US" dirty="0"/>
          </a:p>
          <a:p>
            <a:r>
              <a:rPr lang="en-US" dirty="0"/>
              <a:t>Open specification (Apache 2.0)</a:t>
            </a:r>
          </a:p>
        </p:txBody>
      </p:sp>
      <p:sp>
        <p:nvSpPr>
          <p:cNvPr id="6" name="Rectangle 5"/>
          <p:cNvSpPr/>
          <p:nvPr/>
        </p:nvSpPr>
        <p:spPr>
          <a:xfrm>
            <a:off x="336789" y="4378592"/>
            <a:ext cx="59829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serverless</a:t>
            </a:r>
            <a:r>
              <a:rPr lang="en-US" dirty="0">
                <a:solidFill>
                  <a:schemeClr val="bg1"/>
                </a:solidFill>
              </a:rPr>
              <a:t>-application-model</a:t>
            </a:r>
          </a:p>
        </p:txBody>
      </p:sp>
    </p:spTree>
    <p:extLst>
      <p:ext uri="{BB962C8B-B14F-4D97-AF65-F5344CB8AC3E}">
        <p14:creationId xmlns:p14="http://schemas.microsoft.com/office/powerpoint/2010/main" val="28205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Template</a:t>
            </a:r>
          </a:p>
        </p:txBody>
      </p:sp>
      <p:sp>
        <p:nvSpPr>
          <p:cNvPr id="4" name="Rectangle 3"/>
          <p:cNvSpPr/>
          <p:nvPr/>
        </p:nvSpPr>
        <p:spPr>
          <a:xfrm>
            <a:off x="336789" y="660677"/>
            <a:ext cx="4572000" cy="3785652"/>
          </a:xfrm>
          <a:prstGeom prst="rect">
            <a:avLst/>
          </a:prstGeom>
        </p:spPr>
        <p:txBody>
          <a:bodyPr>
            <a:spAutoFit/>
          </a:bodyPr>
          <a:lstStyle/>
          <a:p>
            <a:r>
              <a:rPr lang="en-US" sz="1000" b="1" dirty="0" err="1">
                <a:solidFill>
                  <a:schemeClr val="bg1"/>
                </a:solidFill>
                <a:latin typeface="Courier" charset="0"/>
                <a:ea typeface="Courier" charset="0"/>
                <a:cs typeface="Courier" charset="0"/>
              </a:rPr>
              <a:t>AWSTemplateFormatVersion</a:t>
            </a:r>
            <a:r>
              <a:rPr lang="en-US" sz="1000" b="1" dirty="0">
                <a:solidFill>
                  <a:schemeClr val="bg1"/>
                </a:solidFill>
                <a:latin typeface="Courier" charset="0"/>
                <a:ea typeface="Courier" charset="0"/>
                <a:cs typeface="Courier" charset="0"/>
              </a:rPr>
              <a:t>: '2010-09-09'</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Transform: </a:t>
            </a:r>
            <a:r>
              <a:rPr lang="en-US" sz="1000" dirty="0">
                <a:solidFill>
                  <a:schemeClr val="bg1"/>
                </a:solidFill>
                <a:latin typeface="Courier" charset="0"/>
                <a:ea typeface="Courier" charset="0"/>
                <a:cs typeface="Courier" charset="0"/>
              </a:rPr>
              <a:t>AWS::Serverless-2016-10-31</a:t>
            </a: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Description: </a:t>
            </a:r>
            <a:r>
              <a:rPr lang="en-US" sz="1000" dirty="0">
                <a:solidFill>
                  <a:schemeClr val="bg1"/>
                </a:solidFill>
                <a:latin typeface="Courier" charset="0"/>
                <a:ea typeface="Courier" charset="0"/>
                <a:cs typeface="Courier" charset="0"/>
              </a:rPr>
              <a:t>Simple CRUD </a:t>
            </a:r>
            <a:r>
              <a:rPr lang="en-US" sz="1000" dirty="0" err="1">
                <a:solidFill>
                  <a:schemeClr val="bg1"/>
                </a:solidFill>
                <a:latin typeface="Courier" charset="0"/>
                <a:ea typeface="Courier" charset="0"/>
                <a:cs typeface="Courier" charset="0"/>
              </a:rPr>
              <a:t>webservice</a:t>
            </a:r>
            <a:r>
              <a:rPr lang="en-US" sz="1000" dirty="0">
                <a:solidFill>
                  <a:schemeClr val="bg1"/>
                </a:solidFill>
                <a:latin typeface="Courier" charset="0"/>
                <a:ea typeface="Courier" charset="0"/>
                <a:cs typeface="Courier" charset="0"/>
              </a:rPr>
              <a:t>.</a:t>
            </a: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Resources: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GetFunction</a:t>
            </a:r>
            <a:r>
              <a:rPr lang="en-US" sz="1000" b="1" dirty="0">
                <a:solidFill>
                  <a:schemeClr val="bg1"/>
                </a:solidFill>
                <a:latin typeface="Courier" charset="0"/>
                <a:ea typeface="Courier" charset="0"/>
                <a:cs typeface="Courier" charset="0"/>
              </a:rPr>
              <a: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a:solidFill>
                  <a:schemeClr val="bg1"/>
                </a:solidFill>
                <a:latin typeface="Courier" charset="0"/>
                <a:ea typeface="Courier" charset="0"/>
                <a:cs typeface="Courier" charset="0"/>
              </a:rPr>
              <a:t>AWS::</a:t>
            </a:r>
            <a:r>
              <a:rPr lang="en-US" sz="1000" dirty="0" err="1">
                <a:solidFill>
                  <a:schemeClr val="bg1"/>
                </a:solidFill>
                <a:latin typeface="Courier" charset="0"/>
                <a:ea typeface="Courier" charset="0"/>
                <a:cs typeface="Courier" charset="0"/>
              </a:rPr>
              <a:t>Serverless</a:t>
            </a:r>
            <a:r>
              <a:rPr lang="en-US" sz="1000" dirty="0">
                <a:solidFill>
                  <a:schemeClr val="bg1"/>
                </a:solidFill>
                <a:latin typeface="Courier" charset="0"/>
                <a:ea typeface="Courier" charset="0"/>
                <a:cs typeface="Courier" charset="0"/>
              </a:rPr>
              <a:t>::Function</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Properties: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Handler: </a:t>
            </a:r>
            <a:r>
              <a:rPr lang="en-US" sz="1000" dirty="0" err="1">
                <a:solidFill>
                  <a:schemeClr val="bg1"/>
                </a:solidFill>
                <a:latin typeface="Courier" charset="0"/>
                <a:ea typeface="Courier" charset="0"/>
                <a:cs typeface="Courier" charset="0"/>
              </a:rPr>
              <a:t>org.sample.aws.samlocal.BookGetHandler</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Runtime: </a:t>
            </a:r>
            <a:r>
              <a:rPr lang="en-US" sz="1000" dirty="0">
                <a:solidFill>
                  <a:schemeClr val="bg1"/>
                </a:solidFill>
                <a:latin typeface="Courier" charset="0"/>
                <a:ea typeface="Courier" charset="0"/>
                <a:cs typeface="Courier" charset="0"/>
              </a:rPr>
              <a:t>java8</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CodeUri</a:t>
            </a:r>
            <a:r>
              <a:rPr lang="en-US" sz="1000" b="1" dirty="0">
                <a:solidFill>
                  <a:schemeClr val="bg1"/>
                </a:solidFill>
                <a:latin typeface="Courier" charset="0"/>
                <a:ea typeface="Courier" charset="0"/>
                <a:cs typeface="Courier" charset="0"/>
              </a:rPr>
              <a:t>: </a:t>
            </a:r>
            <a:r>
              <a:rPr lang="en-US" sz="1000" dirty="0">
                <a:solidFill>
                  <a:schemeClr val="bg1"/>
                </a:solidFill>
                <a:latin typeface="Courier" charset="0"/>
                <a:ea typeface="Courier" charset="0"/>
                <a:cs typeface="Courier" charset="0"/>
              </a:rPr>
              <a:t>./target/sam-local-java-1.0-SNAPSHOT.jar</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Policies: </a:t>
            </a:r>
            <a:r>
              <a:rPr lang="en-US" sz="1000" dirty="0" err="1">
                <a:solidFill>
                  <a:schemeClr val="bg1"/>
                </a:solidFill>
                <a:latin typeface="Courier" charset="0"/>
                <a:ea typeface="Courier" charset="0"/>
                <a:cs typeface="Courier" charset="0"/>
              </a:rPr>
              <a:t>AmazonDynamoDBReadOnlyAccess</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Timeout: </a:t>
            </a:r>
            <a:r>
              <a:rPr lang="en-US" sz="1000" dirty="0">
                <a:solidFill>
                  <a:schemeClr val="bg1"/>
                </a:solidFill>
                <a:latin typeface="Courier" charset="0"/>
                <a:ea typeface="Courier" charset="0"/>
                <a:cs typeface="Courier" charset="0"/>
              </a:rPr>
              <a:t>30</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Environment: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Variables: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TABLE_NAME: </a:t>
            </a:r>
            <a:r>
              <a:rPr lang="en-US" sz="1000" dirty="0">
                <a:solidFill>
                  <a:schemeClr val="bg1"/>
                </a:solidFill>
                <a:latin typeface="Courier" charset="0"/>
                <a:ea typeface="Courier" charset="0"/>
                <a:cs typeface="Courier" charset="0"/>
              </a:rPr>
              <a:t>!Ref Table</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Events: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GetResource</a:t>
            </a:r>
            <a:r>
              <a:rPr lang="en-US" sz="1000" b="1" dirty="0">
                <a:solidFill>
                  <a:schemeClr val="bg1"/>
                </a:solidFill>
                <a:latin typeface="Courier" charset="0"/>
                <a:ea typeface="Courier" charset="0"/>
                <a:cs typeface="Courier" charset="0"/>
              </a:rPr>
              <a: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err="1">
                <a:solidFill>
                  <a:schemeClr val="bg1"/>
                </a:solidFill>
                <a:latin typeface="Courier" charset="0"/>
                <a:ea typeface="Courier" charset="0"/>
                <a:cs typeface="Courier" charset="0"/>
              </a:rPr>
              <a:t>Api</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Properties: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Path: </a:t>
            </a:r>
            <a:r>
              <a:rPr lang="en-US" sz="1000" dirty="0">
                <a:solidFill>
                  <a:schemeClr val="bg1"/>
                </a:solidFill>
                <a:latin typeface="Courier" charset="0"/>
                <a:ea typeface="Courier" charset="0"/>
                <a:cs typeface="Courier" charset="0"/>
              </a:rPr>
              <a:t>/books</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Method: </a:t>
            </a:r>
            <a:r>
              <a:rPr lang="en-US" sz="1000" dirty="0">
                <a:solidFill>
                  <a:schemeClr val="bg1"/>
                </a:solidFill>
                <a:latin typeface="Courier" charset="0"/>
                <a:ea typeface="Courier" charset="0"/>
                <a:cs typeface="Courier" charset="0"/>
              </a:rPr>
              <a:t>get</a:t>
            </a:r>
            <a:br>
              <a:rPr lang="en-US" sz="1000" dirty="0">
                <a:solidFill>
                  <a:schemeClr val="bg1"/>
                </a:solidFill>
                <a:latin typeface="Courier" charset="0"/>
                <a:ea typeface="Courier" charset="0"/>
                <a:cs typeface="Courier" charset="0"/>
              </a:rPr>
            </a:b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Table:</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a:solidFill>
                  <a:schemeClr val="bg1"/>
                </a:solidFill>
                <a:latin typeface="Courier" charset="0"/>
                <a:ea typeface="Courier" charset="0"/>
                <a:cs typeface="Courier" charset="0"/>
              </a:rPr>
              <a:t>AWS::</a:t>
            </a:r>
            <a:r>
              <a:rPr lang="en-US" sz="1000" dirty="0" err="1">
                <a:solidFill>
                  <a:schemeClr val="bg1"/>
                </a:solidFill>
                <a:latin typeface="Courier" charset="0"/>
                <a:ea typeface="Courier" charset="0"/>
                <a:cs typeface="Courier" charset="0"/>
              </a:rPr>
              <a:t>Serverless</a:t>
            </a:r>
            <a:r>
              <a:rPr lang="en-US" sz="1000" dirty="0">
                <a:solidFill>
                  <a:schemeClr val="bg1"/>
                </a:solidFill>
                <a:latin typeface="Courier" charset="0"/>
                <a:ea typeface="Courier" charset="0"/>
                <a:cs typeface="Courier" charset="0"/>
              </a:rPr>
              <a:t>::</a:t>
            </a:r>
            <a:r>
              <a:rPr lang="en-US" sz="1000" dirty="0" err="1">
                <a:solidFill>
                  <a:schemeClr val="bg1"/>
                </a:solidFill>
                <a:latin typeface="Courier" charset="0"/>
                <a:ea typeface="Courier" charset="0"/>
                <a:cs typeface="Courier" charset="0"/>
              </a:rPr>
              <a:t>SimpleTable</a:t>
            </a:r>
            <a:endParaRPr lang="en-US" sz="1000" dirty="0">
              <a:solidFill>
                <a:schemeClr val="bg1"/>
              </a:solidFill>
              <a:latin typeface="Courier" charset="0"/>
              <a:ea typeface="Courier" charset="0"/>
              <a:cs typeface="Courier" charset="0"/>
            </a:endParaRPr>
          </a:p>
        </p:txBody>
      </p:sp>
      <p:sp>
        <p:nvSpPr>
          <p:cNvPr id="5" name="Right Arrow 4"/>
          <p:cNvSpPr/>
          <p:nvPr/>
        </p:nvSpPr>
        <p:spPr>
          <a:xfrm rot="10800000">
            <a:off x="3399942" y="8000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3406810" y="139369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ight Arrow 6"/>
          <p:cNvSpPr/>
          <p:nvPr/>
        </p:nvSpPr>
        <p:spPr>
          <a:xfrm rot="10800000">
            <a:off x="4763998" y="200793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2281240" y="2885430"/>
            <a:ext cx="484428" cy="1169551"/>
          </a:xfrm>
          <a:prstGeom prst="rect">
            <a:avLst/>
          </a:prstGeom>
          <a:noFill/>
        </p:spPr>
        <p:txBody>
          <a:bodyPr wrap="none" rtlCol="0">
            <a:spAutoFit/>
          </a:bodyPr>
          <a:lstStyle/>
          <a:p>
            <a:r>
              <a:rPr lang="en-US" sz="7000" dirty="0">
                <a:solidFill>
                  <a:srgbClr val="FF0000"/>
                </a:solidFill>
              </a:rPr>
              <a:t>}</a:t>
            </a:r>
          </a:p>
        </p:txBody>
      </p:sp>
      <p:sp>
        <p:nvSpPr>
          <p:cNvPr id="9" name="Right Arrow 8"/>
          <p:cNvSpPr/>
          <p:nvPr/>
        </p:nvSpPr>
        <p:spPr>
          <a:xfrm rot="10800000">
            <a:off x="2765668" y="3424004"/>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3178657" y="2761219"/>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ight Arrow 10"/>
          <p:cNvSpPr/>
          <p:nvPr/>
        </p:nvSpPr>
        <p:spPr>
          <a:xfrm rot="10800000">
            <a:off x="3383712" y="415701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806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2"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P spid="9" grpId="0" animBg="1"/>
      <p:bldP spid="10" grpId="0" animBg="1"/>
      <p:bldP spid="10" grpId="1" animBg="1"/>
      <p:bldP spid="11" grpId="0" animBg="1"/>
      <p:bldP spid="11" grpId="1" animBg="1"/>
      <p:bldP spid="11" grpId="2"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Commands</a:t>
            </a:r>
          </a:p>
        </p:txBody>
      </p:sp>
      <p:sp>
        <p:nvSpPr>
          <p:cNvPr id="3" name="Content Placeholder 2"/>
          <p:cNvSpPr>
            <a:spLocks noGrp="1"/>
          </p:cNvSpPr>
          <p:nvPr>
            <p:ph idx="1"/>
          </p:nvPr>
        </p:nvSpPr>
        <p:spPr/>
        <p:txBody>
          <a:bodyPr/>
          <a:lstStyle/>
          <a:p>
            <a:r>
              <a:rPr lang="en-US" dirty="0"/>
              <a:t>Package</a:t>
            </a:r>
          </a:p>
          <a:p>
            <a:r>
              <a:rPr lang="en-US" dirty="0"/>
              <a:t>	</a:t>
            </a:r>
            <a:r>
              <a:rPr lang="en-US" sz="1800" dirty="0"/>
              <a:t>Creates a deployment package (</a:t>
            </a:r>
            <a:r>
              <a:rPr lang="en-US" sz="1800" dirty="0">
                <a:latin typeface="Courier" charset="0"/>
                <a:ea typeface="Courier" charset="0"/>
                <a:cs typeface="Courier" charset="0"/>
              </a:rPr>
              <a:t>.zip</a:t>
            </a:r>
            <a:r>
              <a:rPr lang="en-US" sz="1800" dirty="0"/>
              <a:t> file)</a:t>
            </a:r>
          </a:p>
          <a:p>
            <a:r>
              <a:rPr lang="en-US" sz="1800" dirty="0"/>
              <a:t>	Uploads deployment package to an S3 bucket</a:t>
            </a:r>
          </a:p>
          <a:p>
            <a:r>
              <a:rPr lang="en-US" sz="1800" dirty="0"/>
              <a:t>	Adds a </a:t>
            </a:r>
            <a:r>
              <a:rPr lang="en-US" sz="1800" dirty="0" err="1">
                <a:latin typeface="Courier" charset="0"/>
                <a:ea typeface="Courier" charset="0"/>
                <a:cs typeface="Courier" charset="0"/>
              </a:rPr>
              <a:t>CodeUri</a:t>
            </a:r>
            <a:r>
              <a:rPr lang="en-US" sz="1800" dirty="0"/>
              <a:t> property with S3 URI</a:t>
            </a:r>
          </a:p>
          <a:p>
            <a:r>
              <a:rPr lang="en-US" dirty="0"/>
              <a:t>Deploy</a:t>
            </a:r>
          </a:p>
          <a:p>
            <a:r>
              <a:rPr lang="en-US" sz="1800" dirty="0"/>
              <a:t>	Creates </a:t>
            </a:r>
            <a:r>
              <a:rPr lang="en-US" sz="1800" dirty="0" err="1"/>
              <a:t>CloudFormation</a:t>
            </a:r>
            <a:r>
              <a:rPr lang="en-US" sz="1800" dirty="0"/>
              <a:t> resources</a:t>
            </a:r>
          </a:p>
        </p:txBody>
      </p:sp>
    </p:spTree>
    <p:extLst>
      <p:ext uri="{BB962C8B-B14F-4D97-AF65-F5344CB8AC3E}">
        <p14:creationId xmlns:p14="http://schemas.microsoft.com/office/powerpoint/2010/main" val="110387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Local</a:t>
            </a:r>
          </a:p>
        </p:txBody>
      </p:sp>
      <p:sp>
        <p:nvSpPr>
          <p:cNvPr id="3" name="Content Placeholder 2"/>
          <p:cNvSpPr>
            <a:spLocks noGrp="1"/>
          </p:cNvSpPr>
          <p:nvPr>
            <p:ph idx="1"/>
          </p:nvPr>
        </p:nvSpPr>
        <p:spPr>
          <a:xfrm>
            <a:off x="3480621" y="824666"/>
            <a:ext cx="5486400" cy="3553926"/>
          </a:xfrm>
        </p:spPr>
        <p:txBody>
          <a:bodyPr/>
          <a:lstStyle/>
          <a:p>
            <a:pPr marL="342900" indent="-342900">
              <a:buFont typeface="Arial" charset="0"/>
              <a:buChar char="•"/>
            </a:pPr>
            <a:r>
              <a:rPr lang="en-US" dirty="0"/>
              <a:t>CLI for local testing of </a:t>
            </a:r>
            <a:r>
              <a:rPr lang="en-US" dirty="0" err="1"/>
              <a:t>Serverless</a:t>
            </a:r>
            <a:r>
              <a:rPr lang="en-US" dirty="0"/>
              <a:t> apps</a:t>
            </a:r>
          </a:p>
          <a:p>
            <a:pPr marL="342900" indent="-342900">
              <a:buFont typeface="Arial" charset="0"/>
              <a:buChar char="•"/>
            </a:pPr>
            <a:r>
              <a:rPr lang="en-US" dirty="0"/>
              <a:t>Works with Lambda functions and “proxy style” APIs</a:t>
            </a:r>
          </a:p>
          <a:p>
            <a:pPr marL="342900" indent="-342900">
              <a:buFont typeface="Arial" charset="0"/>
              <a:buChar char="•"/>
            </a:pPr>
            <a:r>
              <a:rPr lang="en-US" dirty="0"/>
              <a:t>Response object and function logs available on your local machine</a:t>
            </a:r>
          </a:p>
          <a:p>
            <a:pPr marL="342900" indent="-342900">
              <a:buFont typeface="Arial" charset="0"/>
              <a:buChar char="•"/>
            </a:pPr>
            <a:r>
              <a:rPr lang="en-US" dirty="0"/>
              <a:t>Currently supports Java, </a:t>
            </a:r>
            <a:r>
              <a:rPr lang="en-US" dirty="0" err="1"/>
              <a:t>Node.js</a:t>
            </a:r>
            <a:r>
              <a:rPr lang="en-US" dirty="0"/>
              <a:t> and Python</a:t>
            </a:r>
          </a:p>
          <a:p>
            <a:pPr marL="342900" indent="-342900">
              <a:buFont typeface="Arial" charset="0"/>
              <a:buChar char="•"/>
            </a:pPr>
            <a:r>
              <a:rPr lang="en-US" dirty="0"/>
              <a:t>Accepting PRs</a:t>
            </a:r>
          </a:p>
        </p:txBody>
      </p:sp>
      <p:pic>
        <p:nvPicPr>
          <p:cNvPr id="4" name="Picture 3"/>
          <p:cNvPicPr>
            <a:picLocks noChangeAspect="1"/>
          </p:cNvPicPr>
          <p:nvPr/>
        </p:nvPicPr>
        <p:blipFill>
          <a:blip r:embed="rId3"/>
          <a:stretch>
            <a:fillRect/>
          </a:stretch>
        </p:blipFill>
        <p:spPr>
          <a:xfrm>
            <a:off x="206682" y="1773497"/>
            <a:ext cx="2978970" cy="1976075"/>
          </a:xfrm>
          <a:prstGeom prst="rect">
            <a:avLst/>
          </a:prstGeom>
        </p:spPr>
      </p:pic>
      <p:sp>
        <p:nvSpPr>
          <p:cNvPr id="5" name="Rectangle 4"/>
          <p:cNvSpPr/>
          <p:nvPr/>
        </p:nvSpPr>
        <p:spPr>
          <a:xfrm>
            <a:off x="336789" y="4378592"/>
            <a:ext cx="4442242" cy="369332"/>
          </a:xfrm>
          <a:prstGeom prst="rect">
            <a:avLst/>
          </a:prstGeom>
        </p:spPr>
        <p:txBody>
          <a:bodyPr wrap="non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aws</a:t>
            </a:r>
            <a:r>
              <a:rPr lang="en-US" dirty="0">
                <a:solidFill>
                  <a:schemeClr val="bg1"/>
                </a:solidFill>
              </a:rPr>
              <a:t>-</a:t>
            </a:r>
            <a:r>
              <a:rPr lang="en-US" dirty="0" err="1">
                <a:solidFill>
                  <a:schemeClr val="bg1"/>
                </a:solidFill>
              </a:rPr>
              <a:t>sam</a:t>
            </a:r>
            <a:r>
              <a:rPr lang="en-US" dirty="0">
                <a:solidFill>
                  <a:schemeClr val="bg1"/>
                </a:solidFill>
              </a:rPr>
              <a:t>-local</a:t>
            </a:r>
          </a:p>
        </p:txBody>
      </p:sp>
    </p:spTree>
    <p:extLst>
      <p:ext uri="{BB962C8B-B14F-4D97-AF65-F5344CB8AC3E}">
        <p14:creationId xmlns:p14="http://schemas.microsoft.com/office/powerpoint/2010/main" val="209107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E92FF8E-C82D-C84B-9B80-E145967248B2}"/>
              </a:ext>
            </a:extLst>
          </p:cNvPr>
          <p:cNvSpPr>
            <a:spLocks noGrp="1"/>
          </p:cNvSpPr>
          <p:nvPr>
            <p:ph sz="quarter" idx="10"/>
          </p:nvPr>
        </p:nvSpPr>
        <p:spPr/>
        <p:txBody>
          <a:bodyPr/>
          <a:lstStyle/>
          <a:p>
            <a:r>
              <a:rPr lang="en-US" dirty="0"/>
              <a:t>Lambda Functions with SAM</a:t>
            </a:r>
          </a:p>
        </p:txBody>
      </p:sp>
    </p:spTree>
    <p:extLst>
      <p:ext uri="{BB962C8B-B14F-4D97-AF65-F5344CB8AC3E}">
        <p14:creationId xmlns:p14="http://schemas.microsoft.com/office/powerpoint/2010/main" val="24016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661E0D-6A0D-4848-8E75-2043CBE763EB}"/>
              </a:ext>
            </a:extLst>
          </p:cNvPr>
          <p:cNvSpPr>
            <a:spLocks noGrp="1"/>
          </p:cNvSpPr>
          <p:nvPr>
            <p:ph sz="quarter" idx="10"/>
          </p:nvPr>
        </p:nvSpPr>
        <p:spPr/>
        <p:txBody>
          <a:bodyPr/>
          <a:lstStyle/>
          <a:p>
            <a:r>
              <a:rPr lang="en-US" dirty="0"/>
              <a:t>Test and Debug Lambda</a:t>
            </a:r>
          </a:p>
          <a:p>
            <a:r>
              <a:rPr lang="en-US" dirty="0"/>
              <a:t>with Cloud9</a:t>
            </a:r>
          </a:p>
        </p:txBody>
      </p:sp>
    </p:spTree>
    <p:extLst>
      <p:ext uri="{BB962C8B-B14F-4D97-AF65-F5344CB8AC3E}">
        <p14:creationId xmlns:p14="http://schemas.microsoft.com/office/powerpoint/2010/main" val="188187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058653" y="1355051"/>
            <a:ext cx="3946451" cy="1884227"/>
          </a:xfrm>
          <a:prstGeom prst="rect">
            <a:avLst/>
          </a:prstGeom>
        </p:spPr>
      </p:pic>
      <p:sp>
        <p:nvSpPr>
          <p:cNvPr id="4" name="Title 3"/>
          <p:cNvSpPr>
            <a:spLocks noGrp="1"/>
          </p:cNvSpPr>
          <p:nvPr>
            <p:ph type="title"/>
          </p:nvPr>
        </p:nvSpPr>
        <p:spPr/>
        <p:txBody>
          <a:bodyPr/>
          <a:lstStyle/>
          <a:p>
            <a:r>
              <a:rPr lang="en-US" dirty="0"/>
              <a:t>App Monitoring with AWS X-Ray and </a:t>
            </a:r>
            <a:r>
              <a:rPr lang="en-US" dirty="0" err="1"/>
              <a:t>Serverless</a:t>
            </a:r>
            <a:endParaRPr lang="en-US" dirty="0"/>
          </a:p>
        </p:txBody>
      </p:sp>
      <p:sp>
        <p:nvSpPr>
          <p:cNvPr id="5" name="Content Placeholder 2"/>
          <p:cNvSpPr>
            <a:spLocks noGrp="1"/>
          </p:cNvSpPr>
          <p:nvPr>
            <p:ph sz="quarter" idx="4294967295"/>
          </p:nvPr>
        </p:nvSpPr>
        <p:spPr>
          <a:xfrm>
            <a:off x="0" y="1225550"/>
            <a:ext cx="5530850" cy="1604963"/>
          </a:xfrm>
        </p:spPr>
        <p:txBody>
          <a:bodyPr>
            <a:noAutofit/>
          </a:bodyPr>
          <a:lstStyle/>
          <a:p>
            <a:pPr marL="342900" indent="-342900">
              <a:spcBef>
                <a:spcPts val="0"/>
              </a:spcBef>
              <a:spcAft>
                <a:spcPts val="1200"/>
              </a:spcAft>
              <a:buFont typeface="Arial" charset="0"/>
              <a:buChar char="•"/>
            </a:pPr>
            <a:r>
              <a:rPr lang="en-US" sz="2000" dirty="0"/>
              <a:t>Lambda instruments incoming requests for all supported languages</a:t>
            </a:r>
          </a:p>
          <a:p>
            <a:pPr marL="342900" indent="-342900">
              <a:spcBef>
                <a:spcPts val="0"/>
              </a:spcBef>
              <a:spcAft>
                <a:spcPts val="1200"/>
              </a:spcAft>
              <a:buFont typeface="Arial" charset="0"/>
              <a:buChar char="•"/>
            </a:pPr>
            <a:r>
              <a:rPr lang="en-US" sz="2000" dirty="0"/>
              <a:t>Lambda runs the X-Ray daemon on all languages with an SDK</a:t>
            </a:r>
          </a:p>
        </p:txBody>
      </p:sp>
      <p:pic>
        <p:nvPicPr>
          <p:cNvPr id="7" name="Picture 6"/>
          <p:cNvPicPr>
            <a:picLocks noChangeAspect="1"/>
          </p:cNvPicPr>
          <p:nvPr/>
        </p:nvPicPr>
        <p:blipFill>
          <a:blip r:embed="rId4"/>
          <a:stretch>
            <a:fillRect/>
          </a:stretch>
        </p:blipFill>
        <p:spPr>
          <a:xfrm>
            <a:off x="6778977" y="3525877"/>
            <a:ext cx="1548945" cy="488656"/>
          </a:xfrm>
          <a:prstGeom prst="rect">
            <a:avLst/>
          </a:prstGeom>
        </p:spPr>
      </p:pic>
      <p:sp>
        <p:nvSpPr>
          <p:cNvPr id="6" name="Content Placeholder 1"/>
          <p:cNvSpPr txBox="1">
            <a:spLocks/>
          </p:cNvSpPr>
          <p:nvPr/>
        </p:nvSpPr>
        <p:spPr>
          <a:xfrm>
            <a:off x="336789" y="3239278"/>
            <a:ext cx="6280321" cy="1105571"/>
          </a:xfrm>
          <a:prstGeom prst="rect">
            <a:avLst/>
          </a:prstGeom>
          <a:ln w="12700">
            <a:solidFill>
              <a:schemeClr val="tx1"/>
            </a:solidFill>
          </a:ln>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err="1">
                <a:solidFill>
                  <a:srgbClr val="FCB64C"/>
                </a:solidFill>
                <a:latin typeface="Anonymous Pro for Powerline" charset="0"/>
                <a:ea typeface="Anonymous Pro for Powerline" charset="0"/>
                <a:cs typeface="Anonymous Pro for Powerline" charset="0"/>
              </a:rPr>
              <a:t>var</a:t>
            </a:r>
            <a:r>
              <a:rPr lang="en-US" sz="1400" dirty="0">
                <a:solidFill>
                  <a:srgbClr val="FCB64C"/>
                </a:solidFill>
                <a:latin typeface="Anonymous Pro for Powerline" charset="0"/>
                <a:ea typeface="Anonymous Pro for Powerline" charset="0"/>
                <a:cs typeface="Anonymous Pro for Powerline" charset="0"/>
              </a:rPr>
              <a:t> AWSXRay = require(‘aws-xray-sdk-core‘);</a:t>
            </a:r>
          </a:p>
          <a:p>
            <a:r>
              <a:rPr lang="en-US" sz="1400" dirty="0">
                <a:solidFill>
                  <a:srgbClr val="FCB64C"/>
                </a:solidFill>
                <a:latin typeface="Anonymous Pro for Powerline" charset="0"/>
                <a:ea typeface="Anonymous Pro for Powerline" charset="0"/>
                <a:cs typeface="Anonymous Pro for Powerline" charset="0"/>
              </a:rPr>
              <a:t>AWSXRay.middleware.setSamplingRules(‘sampling-rules.json’);</a:t>
            </a:r>
          </a:p>
          <a:p>
            <a:r>
              <a:rPr lang="en-US" sz="1400" dirty="0">
                <a:solidFill>
                  <a:srgbClr val="FCB64C"/>
                </a:solidFill>
                <a:latin typeface="Anonymous Pro for Powerline" charset="0"/>
                <a:ea typeface="Anonymous Pro for Powerline" charset="0"/>
                <a:cs typeface="Anonymous Pro for Powerline" charset="0"/>
              </a:rPr>
              <a:t>var AWS = AWSXRay.captureAWS(require(‘aws-sdk’));</a:t>
            </a:r>
          </a:p>
          <a:p>
            <a:r>
              <a:rPr lang="en-US" sz="1400" dirty="0">
                <a:solidFill>
                  <a:srgbClr val="FCB64C"/>
                </a:solidFill>
                <a:latin typeface="Anonymous Pro for Powerline" charset="0"/>
                <a:ea typeface="Anonymous Pro for Powerline" charset="0"/>
                <a:cs typeface="Anonymous Pro for Powerline" charset="0"/>
              </a:rPr>
              <a:t>S3Client = AWS.S3();</a:t>
            </a:r>
          </a:p>
          <a:p>
            <a:endParaRPr lang="en-US" sz="1400" dirty="0">
              <a:solidFill>
                <a:srgbClr val="FCB64C"/>
              </a:solidFill>
              <a:latin typeface="Anonymous Pro for Powerline" charset="0"/>
              <a:ea typeface="Anonymous Pro for Powerline" charset="0"/>
              <a:cs typeface="Anonymous Pro for Powerline" charset="0"/>
            </a:endParaRPr>
          </a:p>
        </p:txBody>
      </p:sp>
    </p:spTree>
    <p:extLst>
      <p:ext uri="{BB962C8B-B14F-4D97-AF65-F5344CB8AC3E}">
        <p14:creationId xmlns:p14="http://schemas.microsoft.com/office/powerpoint/2010/main" val="1894307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Trace Example</a:t>
            </a:r>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789" y="1280849"/>
            <a:ext cx="8454102" cy="2823538"/>
          </a:xfrm>
          <a:prstGeom prst="rect">
            <a:avLst/>
          </a:prstGeom>
        </p:spPr>
      </p:pic>
    </p:spTree>
    <p:extLst>
      <p:ext uri="{BB962C8B-B14F-4D97-AF65-F5344CB8AC3E}">
        <p14:creationId xmlns:p14="http://schemas.microsoft.com/office/powerpoint/2010/main" val="95522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Local Testing using Maven</a:t>
            </a:r>
          </a:p>
        </p:txBody>
      </p:sp>
    </p:spTree>
    <p:extLst>
      <p:ext uri="{BB962C8B-B14F-4D97-AF65-F5344CB8AC3E}">
        <p14:creationId xmlns:p14="http://schemas.microsoft.com/office/powerpoint/2010/main" val="371553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03BD79-4832-BB4C-AC4D-33B62C15255F}"/>
              </a:ext>
            </a:extLst>
          </p:cNvPr>
          <p:cNvSpPr>
            <a:spLocks noGrp="1"/>
          </p:cNvSpPr>
          <p:nvPr>
            <p:ph sz="quarter" idx="10"/>
          </p:nvPr>
        </p:nvSpPr>
        <p:spPr/>
        <p:txBody>
          <a:bodyPr/>
          <a:lstStyle/>
          <a:p>
            <a:r>
              <a:rPr lang="en-US" dirty="0"/>
              <a:t>Monitoring Lambda </a:t>
            </a:r>
            <a:br>
              <a:rPr lang="en-US" dirty="0"/>
            </a:br>
            <a:r>
              <a:rPr lang="en-US" dirty="0"/>
              <a:t>with AWS X-Ray</a:t>
            </a:r>
          </a:p>
        </p:txBody>
      </p:sp>
    </p:spTree>
    <p:extLst>
      <p:ext uri="{BB962C8B-B14F-4D97-AF65-F5344CB8AC3E}">
        <p14:creationId xmlns:p14="http://schemas.microsoft.com/office/powerpoint/2010/main" val="424910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378094-FE2C-0244-BA4A-E16775C8092C}"/>
              </a:ext>
            </a:extLst>
          </p:cNvPr>
          <p:cNvSpPr>
            <a:spLocks noGrp="1"/>
          </p:cNvSpPr>
          <p:nvPr>
            <p:ph type="title"/>
          </p:nvPr>
        </p:nvSpPr>
        <p:spPr/>
        <p:txBody>
          <a:bodyPr/>
          <a:lstStyle/>
          <a:p>
            <a:r>
              <a:rPr lang="en-US" dirty="0"/>
              <a:t>Composing Lambda Functions</a:t>
            </a:r>
          </a:p>
        </p:txBody>
      </p:sp>
    </p:spTree>
    <p:extLst>
      <p:ext uri="{BB962C8B-B14F-4D97-AF65-F5344CB8AC3E}">
        <p14:creationId xmlns:p14="http://schemas.microsoft.com/office/powerpoint/2010/main" val="108351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lumMod val="85000"/>
                  </a:schemeClr>
                </a:solidFill>
              </a:rPr>
              <a:t>Event Processing</a:t>
            </a:r>
          </a:p>
        </p:txBody>
      </p:sp>
      <p:pic>
        <p:nvPicPr>
          <p:cNvPr id="46" name="Picture 45"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47873" y="1604488"/>
            <a:ext cx="731520" cy="731520"/>
          </a:xfrm>
          <a:prstGeom prst="rect">
            <a:avLst/>
          </a:prstGeom>
        </p:spPr>
      </p:pic>
      <p:pic>
        <p:nvPicPr>
          <p:cNvPr id="77" name="Picture 76"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4000" y="1601152"/>
            <a:ext cx="731520" cy="731520"/>
          </a:xfrm>
          <a:prstGeom prst="rect">
            <a:avLst/>
          </a:prstGeom>
        </p:spPr>
      </p:pic>
      <p:sp>
        <p:nvSpPr>
          <p:cNvPr id="78" name="TextBox 77"/>
          <p:cNvSpPr txBox="1"/>
          <p:nvPr/>
        </p:nvSpPr>
        <p:spPr>
          <a:xfrm>
            <a:off x="3984003"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A</a:t>
            </a:r>
          </a:p>
        </p:txBody>
      </p:sp>
      <p:cxnSp>
        <p:nvCxnSpPr>
          <p:cNvPr id="79" name="Straight Arrow Connector 78"/>
          <p:cNvCxnSpPr>
            <a:endCxn id="46" idx="1"/>
          </p:cNvCxnSpPr>
          <p:nvPr/>
        </p:nvCxnSpPr>
        <p:spPr>
          <a:xfrm flipV="1">
            <a:off x="4615520" y="1970248"/>
            <a:ext cx="1132353" cy="3962"/>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5850287"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B</a:t>
            </a:r>
          </a:p>
        </p:txBody>
      </p:sp>
      <p:pic>
        <p:nvPicPr>
          <p:cNvPr id="38" name="Picture 37"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59250" y="1604488"/>
            <a:ext cx="731520" cy="731520"/>
          </a:xfrm>
          <a:prstGeom prst="rect">
            <a:avLst/>
          </a:prstGeom>
        </p:spPr>
      </p:pic>
      <p:sp>
        <p:nvSpPr>
          <p:cNvPr id="39" name="TextBox 38"/>
          <p:cNvSpPr txBox="1"/>
          <p:nvPr/>
        </p:nvSpPr>
        <p:spPr>
          <a:xfrm>
            <a:off x="7561664"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C</a:t>
            </a:r>
          </a:p>
        </p:txBody>
      </p:sp>
      <p:cxnSp>
        <p:nvCxnSpPr>
          <p:cNvPr id="40" name="Straight Arrow Connector 39"/>
          <p:cNvCxnSpPr>
            <a:stCxn id="46" idx="3"/>
            <a:endCxn id="38" idx="1"/>
          </p:cNvCxnSpPr>
          <p:nvPr/>
        </p:nvCxnSpPr>
        <p:spPr>
          <a:xfrm>
            <a:off x="6479393" y="1970248"/>
            <a:ext cx="979857" cy="0"/>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539859" y="1774802"/>
            <a:ext cx="2570191" cy="369332"/>
          </a:xfrm>
          <a:prstGeom prst="rect">
            <a:avLst/>
          </a:prstGeom>
          <a:noFill/>
        </p:spPr>
        <p:txBody>
          <a:bodyPr wrap="none" rtlCol="0">
            <a:spAutoFit/>
          </a:bodyPr>
          <a:lstStyle/>
          <a:p>
            <a:r>
              <a:rPr lang="en-US" dirty="0">
                <a:solidFill>
                  <a:schemeClr val="bg1">
                    <a:lumMod val="85000"/>
                  </a:schemeClr>
                </a:solidFill>
              </a:rPr>
              <a:t>Event A on B triggers C</a:t>
            </a:r>
          </a:p>
        </p:txBody>
      </p:sp>
      <p:sp>
        <p:nvSpPr>
          <p:cNvPr id="43" name="Right Arrow 42"/>
          <p:cNvSpPr/>
          <p:nvPr/>
        </p:nvSpPr>
        <p:spPr>
          <a:xfrm>
            <a:off x="2634581" y="3327893"/>
            <a:ext cx="1349422"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4" name="Right Arrow 43"/>
          <p:cNvSpPr/>
          <p:nvPr/>
        </p:nvSpPr>
        <p:spPr>
          <a:xfrm>
            <a:off x="5123472" y="3326514"/>
            <a:ext cx="1502458"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5" name="TextBox 44"/>
          <p:cNvSpPr txBox="1"/>
          <p:nvPr/>
        </p:nvSpPr>
        <p:spPr>
          <a:xfrm>
            <a:off x="1102636" y="3763564"/>
            <a:ext cx="1210588" cy="338554"/>
          </a:xfrm>
          <a:prstGeom prst="rect">
            <a:avLst/>
          </a:prstGeom>
          <a:noFill/>
        </p:spPr>
        <p:txBody>
          <a:bodyPr wrap="none" rtlCol="0">
            <a:spAutoFit/>
          </a:bodyPr>
          <a:lstStyle/>
          <a:p>
            <a:r>
              <a:rPr lang="en-US" sz="1600" b="1">
                <a:solidFill>
                  <a:schemeClr val="bg1">
                    <a:lumMod val="85000"/>
                  </a:schemeClr>
                </a:solidFill>
              </a:rPr>
              <a:t>Invocation</a:t>
            </a:r>
            <a:endParaRPr lang="en-US" sz="1600" b="1" dirty="0">
              <a:solidFill>
                <a:schemeClr val="bg1">
                  <a:lumMod val="85000"/>
                </a:schemeClr>
              </a:solidFill>
            </a:endParaRPr>
          </a:p>
        </p:txBody>
      </p:sp>
      <p:grpSp>
        <p:nvGrpSpPr>
          <p:cNvPr id="47" name="Group 2822"/>
          <p:cNvGrpSpPr/>
          <p:nvPr/>
        </p:nvGrpSpPr>
        <p:grpSpPr>
          <a:xfrm>
            <a:off x="4166588" y="3530311"/>
            <a:ext cx="738460" cy="772877"/>
            <a:chOff x="0" y="0"/>
            <a:chExt cx="1394170" cy="1394170"/>
          </a:xfrm>
        </p:grpSpPr>
        <p:sp>
          <p:nvSpPr>
            <p:cNvPr id="48"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85000"/>
                  </a:schemeClr>
                </a:solidFill>
              </a:endParaRPr>
            </a:p>
          </p:txBody>
        </p:sp>
        <p:pic>
          <p:nvPicPr>
            <p:cNvPr id="49" name="image11.pdf"/>
            <p:cNvPicPr/>
            <p:nvPr/>
          </p:nvPicPr>
          <p:blipFill>
            <a:blip r:embed="rId4"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50" name="TextBox 49"/>
          <p:cNvSpPr txBox="1"/>
          <p:nvPr/>
        </p:nvSpPr>
        <p:spPr>
          <a:xfrm>
            <a:off x="3817543" y="4437623"/>
            <a:ext cx="1563311" cy="276999"/>
          </a:xfrm>
          <a:prstGeom prst="rect">
            <a:avLst/>
          </a:prstGeom>
          <a:noFill/>
        </p:spPr>
        <p:txBody>
          <a:bodyPr wrap="square" rtlCol="0">
            <a:spAutoFit/>
          </a:bodyPr>
          <a:lstStyle/>
          <a:p>
            <a:pPr algn="ctr"/>
            <a:r>
              <a:rPr lang="en-US" sz="1200" b="1" dirty="0">
                <a:solidFill>
                  <a:schemeClr val="bg1">
                    <a:lumMod val="85000"/>
                  </a:schemeClr>
                </a:solidFill>
              </a:rPr>
              <a:t>Lambda functions</a:t>
            </a:r>
          </a:p>
        </p:txBody>
      </p:sp>
      <p:sp>
        <p:nvSpPr>
          <p:cNvPr id="51" name="TextBox 50"/>
          <p:cNvSpPr txBox="1"/>
          <p:nvPr/>
        </p:nvSpPr>
        <p:spPr>
          <a:xfrm>
            <a:off x="7034044" y="3728116"/>
            <a:ext cx="822661" cy="338554"/>
          </a:xfrm>
          <a:prstGeom prst="rect">
            <a:avLst/>
          </a:prstGeom>
          <a:noFill/>
        </p:spPr>
        <p:txBody>
          <a:bodyPr wrap="none" rtlCol="0">
            <a:spAutoFit/>
          </a:bodyPr>
          <a:lstStyle/>
          <a:p>
            <a:r>
              <a:rPr lang="en-US" sz="1600" b="1" dirty="0">
                <a:solidFill>
                  <a:schemeClr val="bg1">
                    <a:lumMod val="85000"/>
                  </a:schemeClr>
                </a:solidFill>
              </a:rPr>
              <a:t>Action</a:t>
            </a:r>
          </a:p>
        </p:txBody>
      </p:sp>
      <p:cxnSp>
        <p:nvCxnSpPr>
          <p:cNvPr id="53" name="Straight Connector 52"/>
          <p:cNvCxnSpPr/>
          <p:nvPr/>
        </p:nvCxnSpPr>
        <p:spPr>
          <a:xfrm flipV="1">
            <a:off x="749508" y="2968052"/>
            <a:ext cx="7792585" cy="7496"/>
          </a:xfrm>
          <a:prstGeom prst="line">
            <a:avLst/>
          </a:prstGeom>
          <a:ln>
            <a:solidFill>
              <a:schemeClr val="bg1">
                <a:lumMod val="20000"/>
                <a:lumOff val="80000"/>
              </a:schemeClr>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6045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35" grpId="0"/>
      <p:bldP spid="39" grpId="0"/>
      <p:bldP spid="42" grpId="0"/>
      <p:bldP spid="43" grpId="0" animBg="1"/>
      <p:bldP spid="44" grpId="0" animBg="1"/>
      <p:bldP spid="45" grpId="0"/>
      <p:bldP spid="50" grpId="0"/>
      <p:bldP spid="51"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platform</a:t>
            </a:r>
          </a:p>
        </p:txBody>
      </p:sp>
      <p:sp>
        <p:nvSpPr>
          <p:cNvPr id="4" name="Rectangle 3"/>
          <p:cNvSpPr/>
          <p:nvPr/>
        </p:nvSpPr>
        <p:spPr>
          <a:xfrm>
            <a:off x="398751" y="2165639"/>
            <a:ext cx="868010"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S3 event notifications</a:t>
            </a:r>
          </a:p>
        </p:txBody>
      </p:sp>
      <p:sp>
        <p:nvSpPr>
          <p:cNvPr id="5" name="Rectangle 4"/>
          <p:cNvSpPr/>
          <p:nvPr/>
        </p:nvSpPr>
        <p:spPr>
          <a:xfrm>
            <a:off x="1140290" y="2165639"/>
            <a:ext cx="864744"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DynamoDB</a:t>
            </a:r>
            <a:r>
              <a:rPr lang="en-US" sz="900" dirty="0">
                <a:solidFill>
                  <a:schemeClr val="bg1">
                    <a:lumMod val="95000"/>
                  </a:schemeClr>
                </a:solidFill>
                <a:latin typeface="Arial"/>
                <a:cs typeface="Arial"/>
              </a:rPr>
              <a:t> Streams</a:t>
            </a:r>
          </a:p>
        </p:txBody>
      </p:sp>
      <p:sp>
        <p:nvSpPr>
          <p:cNvPr id="6" name="Rectangle 5"/>
          <p:cNvSpPr/>
          <p:nvPr/>
        </p:nvSpPr>
        <p:spPr>
          <a:xfrm>
            <a:off x="1979358" y="2174107"/>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Kinesis events</a:t>
            </a:r>
          </a:p>
        </p:txBody>
      </p:sp>
      <p:sp>
        <p:nvSpPr>
          <p:cNvPr id="7" name="Rectangle 6"/>
          <p:cNvSpPr/>
          <p:nvPr/>
        </p:nvSpPr>
        <p:spPr>
          <a:xfrm>
            <a:off x="1959214" y="303716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Cognito events</a:t>
            </a: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1721" y="1731182"/>
            <a:ext cx="431907" cy="42940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28938" y="1717673"/>
            <a:ext cx="431907" cy="42940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22134" y="1717673"/>
            <a:ext cx="431907" cy="429400"/>
          </a:xfrm>
          <a:prstGeom prst="rect">
            <a:avLst/>
          </a:prstGeom>
        </p:spPr>
      </p:pic>
      <p:sp>
        <p:nvSpPr>
          <p:cNvPr id="12" name="Rectangle 11"/>
          <p:cNvSpPr/>
          <p:nvPr/>
        </p:nvSpPr>
        <p:spPr>
          <a:xfrm>
            <a:off x="545182" y="3057702"/>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SNS events</a:t>
            </a:r>
          </a:p>
        </p:txBody>
      </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6927" y="2586711"/>
            <a:ext cx="431907" cy="429400"/>
          </a:xfrm>
          <a:prstGeom prst="rect">
            <a:avLst/>
          </a:prstGeom>
        </p:spPr>
      </p:pic>
      <p:sp>
        <p:nvSpPr>
          <p:cNvPr id="14" name="Rectangle 13"/>
          <p:cNvSpPr/>
          <p:nvPr/>
        </p:nvSpPr>
        <p:spPr>
          <a:xfrm>
            <a:off x="1202076" y="396297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Custom events</a:t>
            </a:r>
          </a:p>
        </p:txBody>
      </p:sp>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94836" y="3531847"/>
            <a:ext cx="431907" cy="429400"/>
          </a:xfrm>
          <a:prstGeom prst="rect">
            <a:avLst/>
          </a:prstGeom>
        </p:spPr>
      </p:pic>
      <p:pic>
        <p:nvPicPr>
          <p:cNvPr id="16" name="Picture 15" descr="iPhone-Mobile.png"/>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flipH="1">
            <a:off x="912219" y="3845434"/>
            <a:ext cx="133739" cy="249747"/>
          </a:xfrm>
          <a:prstGeom prst="rect">
            <a:avLst/>
          </a:prstGeom>
        </p:spPr>
      </p:pic>
      <p:pic>
        <p:nvPicPr>
          <p:cNvPr id="17" name="Picture 16" descr="Kindle-Fire-HD.png"/>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flipH="1">
            <a:off x="805356" y="3522420"/>
            <a:ext cx="347463" cy="263222"/>
          </a:xfrm>
          <a:prstGeom prst="rect">
            <a:avLst/>
          </a:prstGeom>
        </p:spPr>
      </p:pic>
      <p:pic>
        <p:nvPicPr>
          <p:cNvPr id="18" name="Picture 17" descr="Browers-Chrome.png"/>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flipH="1">
            <a:off x="407877" y="3546198"/>
            <a:ext cx="319420" cy="234360"/>
          </a:xfrm>
          <a:prstGeom prst="rect">
            <a:avLst/>
          </a:prstGeom>
        </p:spPr>
      </p:pic>
      <p:pic>
        <p:nvPicPr>
          <p:cNvPr id="20" name="Picture 2" descr="C:\Users\timwagne\Downloads\AWS Image Library\PNG\Generic-Orange-Gears.png"/>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336490" y="3838347"/>
            <a:ext cx="542789" cy="3166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28939" y="2570474"/>
            <a:ext cx="431907" cy="429400"/>
          </a:xfrm>
          <a:prstGeom prst="rect">
            <a:avLst/>
          </a:prstGeom>
        </p:spPr>
      </p:pic>
      <p:sp>
        <p:nvSpPr>
          <p:cNvPr id="22" name="Rectangle 21"/>
          <p:cNvSpPr/>
          <p:nvPr/>
        </p:nvSpPr>
        <p:spPr>
          <a:xfrm>
            <a:off x="1172439" y="3053411"/>
            <a:ext cx="780302"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CloudTrail events</a:t>
            </a:r>
          </a:p>
        </p:txBody>
      </p:sp>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24045" y="2570474"/>
            <a:ext cx="431907" cy="429400"/>
          </a:xfrm>
          <a:prstGeom prst="rect">
            <a:avLst/>
          </a:prstGeom>
        </p:spPr>
      </p:pic>
      <p:sp>
        <p:nvSpPr>
          <p:cNvPr id="45" name="Right Arrow 44"/>
          <p:cNvSpPr/>
          <p:nvPr/>
        </p:nvSpPr>
        <p:spPr>
          <a:xfrm>
            <a:off x="2927691" y="1951404"/>
            <a:ext cx="1349422"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sp>
        <p:nvSpPr>
          <p:cNvPr id="46" name="Right Arrow 45"/>
          <p:cNvSpPr/>
          <p:nvPr/>
        </p:nvSpPr>
        <p:spPr>
          <a:xfrm>
            <a:off x="5416582" y="1950025"/>
            <a:ext cx="1502458"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pic>
        <p:nvPicPr>
          <p:cNvPr id="53" name="Picture 52"/>
          <p:cNvPicPr>
            <a:picLocks noChangeAspect="1"/>
          </p:cNvPicPr>
          <p:nvPr/>
        </p:nvPicPr>
        <p:blipFill>
          <a:blip r:embed="rId11"/>
          <a:stretch>
            <a:fillRect/>
          </a:stretch>
        </p:blipFill>
        <p:spPr>
          <a:xfrm>
            <a:off x="8307070" y="3015738"/>
            <a:ext cx="469900" cy="469900"/>
          </a:xfrm>
          <a:prstGeom prst="rect">
            <a:avLst/>
          </a:prstGeom>
        </p:spPr>
      </p:pic>
      <p:sp>
        <p:nvSpPr>
          <p:cNvPr id="54" name="TextBox 53"/>
          <p:cNvSpPr txBox="1"/>
          <p:nvPr/>
        </p:nvSpPr>
        <p:spPr>
          <a:xfrm>
            <a:off x="8154373" y="2801960"/>
            <a:ext cx="644728" cy="246221"/>
          </a:xfrm>
          <a:prstGeom prst="rect">
            <a:avLst/>
          </a:prstGeom>
          <a:noFill/>
        </p:spPr>
        <p:txBody>
          <a:bodyPr wrap="none" rtlCol="0">
            <a:spAutoFit/>
          </a:bodyPr>
          <a:lstStyle/>
          <a:p>
            <a:r>
              <a:rPr lang="en-US" sz="1000" dirty="0">
                <a:solidFill>
                  <a:schemeClr val="bg1">
                    <a:lumMod val="95000"/>
                  </a:schemeClr>
                </a:solidFill>
              </a:rPr>
              <a:t>Lambda</a:t>
            </a:r>
            <a:endParaRPr lang="en-US" dirty="0">
              <a:solidFill>
                <a:schemeClr val="bg1">
                  <a:lumMod val="95000"/>
                </a:schemeClr>
              </a:solidFill>
            </a:endParaRPr>
          </a:p>
        </p:txBody>
      </p:sp>
      <p:pic>
        <p:nvPicPr>
          <p:cNvPr id="55" name="Picture 54" descr="DynamoDB.png"/>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7633540" y="3041171"/>
            <a:ext cx="453798" cy="446083"/>
          </a:xfrm>
          <a:prstGeom prst="rect">
            <a:avLst/>
          </a:prstGeom>
        </p:spPr>
      </p:pic>
      <p:sp>
        <p:nvSpPr>
          <p:cNvPr id="56" name="TextBox 55"/>
          <p:cNvSpPr txBox="1"/>
          <p:nvPr/>
        </p:nvSpPr>
        <p:spPr>
          <a:xfrm>
            <a:off x="7376265" y="2813430"/>
            <a:ext cx="838691" cy="246221"/>
          </a:xfrm>
          <a:prstGeom prst="rect">
            <a:avLst/>
          </a:prstGeom>
          <a:noFill/>
        </p:spPr>
        <p:txBody>
          <a:bodyPr wrap="none" rtlCol="0">
            <a:spAutoFit/>
          </a:bodyPr>
          <a:lstStyle/>
          <a:p>
            <a:r>
              <a:rPr lang="en-US" sz="1000" dirty="0">
                <a:solidFill>
                  <a:schemeClr val="bg1">
                    <a:lumMod val="95000"/>
                  </a:schemeClr>
                </a:solidFill>
              </a:rPr>
              <a:t>DynamoDB</a:t>
            </a:r>
            <a:endParaRPr lang="en-US" dirty="0">
              <a:solidFill>
                <a:schemeClr val="bg1">
                  <a:lumMod val="95000"/>
                </a:schemeClr>
              </a:solidFill>
            </a:endParaRPr>
          </a:p>
        </p:txBody>
      </p:sp>
      <p:pic>
        <p:nvPicPr>
          <p:cNvPr id="57" name="Picture 56" descr="Kinesis.eps"/>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7683123" y="3797224"/>
            <a:ext cx="404215" cy="485058"/>
          </a:xfrm>
          <a:prstGeom prst="rect">
            <a:avLst/>
          </a:prstGeom>
        </p:spPr>
      </p:pic>
      <p:sp>
        <p:nvSpPr>
          <p:cNvPr id="58" name="TextBox 57"/>
          <p:cNvSpPr txBox="1"/>
          <p:nvPr/>
        </p:nvSpPr>
        <p:spPr>
          <a:xfrm>
            <a:off x="7592427" y="3573400"/>
            <a:ext cx="596638" cy="246221"/>
          </a:xfrm>
          <a:prstGeom prst="rect">
            <a:avLst/>
          </a:prstGeom>
          <a:noFill/>
        </p:spPr>
        <p:txBody>
          <a:bodyPr wrap="none" rtlCol="0">
            <a:spAutoFit/>
          </a:bodyPr>
          <a:lstStyle/>
          <a:p>
            <a:r>
              <a:rPr lang="en-US" sz="1000" dirty="0">
                <a:solidFill>
                  <a:schemeClr val="bg1">
                    <a:lumMod val="95000"/>
                  </a:schemeClr>
                </a:solidFill>
              </a:rPr>
              <a:t>Kinesis</a:t>
            </a:r>
            <a:endParaRPr lang="en-US" dirty="0">
              <a:solidFill>
                <a:schemeClr val="bg1">
                  <a:lumMod val="95000"/>
                </a:schemeClr>
              </a:solidFill>
            </a:endParaRPr>
          </a:p>
        </p:txBody>
      </p:sp>
      <p:pic>
        <p:nvPicPr>
          <p:cNvPr id="59" name="Picture 58" descr="S3.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274563" y="3803046"/>
            <a:ext cx="438976" cy="438976"/>
          </a:xfrm>
          <a:prstGeom prst="rect">
            <a:avLst/>
          </a:prstGeom>
        </p:spPr>
      </p:pic>
      <p:sp>
        <p:nvSpPr>
          <p:cNvPr id="60" name="TextBox 59"/>
          <p:cNvSpPr txBox="1"/>
          <p:nvPr/>
        </p:nvSpPr>
        <p:spPr>
          <a:xfrm>
            <a:off x="8332546" y="3567756"/>
            <a:ext cx="340158" cy="246221"/>
          </a:xfrm>
          <a:prstGeom prst="rect">
            <a:avLst/>
          </a:prstGeom>
          <a:noFill/>
        </p:spPr>
        <p:txBody>
          <a:bodyPr wrap="none" rtlCol="0">
            <a:spAutoFit/>
          </a:bodyPr>
          <a:lstStyle/>
          <a:p>
            <a:r>
              <a:rPr lang="en-US" sz="1000" dirty="0">
                <a:solidFill>
                  <a:schemeClr val="bg1">
                    <a:lumMod val="95000"/>
                  </a:schemeClr>
                </a:solidFill>
              </a:rPr>
              <a:t>S3</a:t>
            </a:r>
            <a:endParaRPr lang="en-US" dirty="0">
              <a:solidFill>
                <a:schemeClr val="bg1">
                  <a:lumMod val="95000"/>
                </a:schemeClr>
              </a:solidFill>
            </a:endParaRPr>
          </a:p>
        </p:txBody>
      </p:sp>
      <p:sp>
        <p:nvSpPr>
          <p:cNvPr id="61" name="TextBox 60"/>
          <p:cNvSpPr txBox="1"/>
          <p:nvPr/>
        </p:nvSpPr>
        <p:spPr>
          <a:xfrm>
            <a:off x="7413300" y="1503859"/>
            <a:ext cx="987771" cy="276999"/>
          </a:xfrm>
          <a:prstGeom prst="rect">
            <a:avLst/>
          </a:prstGeom>
          <a:noFill/>
        </p:spPr>
        <p:txBody>
          <a:bodyPr wrap="none" rtlCol="0">
            <a:spAutoFit/>
          </a:bodyPr>
          <a:lstStyle/>
          <a:p>
            <a:r>
              <a:rPr lang="en-US" sz="1200" dirty="0">
                <a:solidFill>
                  <a:schemeClr val="bg1">
                    <a:lumMod val="95000"/>
                  </a:schemeClr>
                </a:solidFill>
              </a:rPr>
              <a:t>Any custom</a:t>
            </a:r>
            <a:endParaRPr lang="en-US" sz="2700" dirty="0">
              <a:solidFill>
                <a:schemeClr val="bg1">
                  <a:lumMod val="95000"/>
                </a:schemeClr>
              </a:solidFill>
            </a:endParaRPr>
          </a:p>
        </p:txBody>
      </p:sp>
      <p:sp>
        <p:nvSpPr>
          <p:cNvPr id="62" name="TextBox 61"/>
          <p:cNvSpPr txBox="1"/>
          <p:nvPr/>
        </p:nvSpPr>
        <p:spPr>
          <a:xfrm>
            <a:off x="564647" y="1093454"/>
            <a:ext cx="2392001" cy="584775"/>
          </a:xfrm>
          <a:prstGeom prst="rect">
            <a:avLst/>
          </a:prstGeom>
          <a:noFill/>
        </p:spPr>
        <p:txBody>
          <a:bodyPr wrap="none" rtlCol="0">
            <a:spAutoFit/>
          </a:bodyPr>
          <a:lstStyle/>
          <a:p>
            <a:r>
              <a:rPr lang="en-US" sz="1200" b="1" dirty="0">
                <a:solidFill>
                  <a:schemeClr val="bg1">
                    <a:lumMod val="95000"/>
                  </a:schemeClr>
                </a:solidFill>
              </a:rPr>
              <a:t>Invoked in response to events</a:t>
            </a:r>
          </a:p>
          <a:p>
            <a:pPr marL="171450" indent="-171450">
              <a:buFontTx/>
              <a:buChar char="-"/>
            </a:pPr>
            <a:r>
              <a:rPr lang="en-US" sz="1000" b="1" dirty="0">
                <a:solidFill>
                  <a:schemeClr val="bg1">
                    <a:lumMod val="95000"/>
                  </a:schemeClr>
                </a:solidFill>
              </a:rPr>
              <a:t>Changes in data</a:t>
            </a:r>
          </a:p>
          <a:p>
            <a:pPr marL="171450" indent="-171450">
              <a:buFontTx/>
              <a:buChar char="-"/>
            </a:pPr>
            <a:r>
              <a:rPr lang="en-US" sz="1000" b="1" dirty="0">
                <a:solidFill>
                  <a:schemeClr val="bg1">
                    <a:lumMod val="95000"/>
                  </a:schemeClr>
                </a:solidFill>
              </a:rPr>
              <a:t>Changes in state</a:t>
            </a:r>
          </a:p>
        </p:txBody>
      </p:sp>
      <p:pic>
        <p:nvPicPr>
          <p:cNvPr id="63" name="Picture 62" descr="AWS-Cloud.png"/>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7571694" y="2153013"/>
            <a:ext cx="536379" cy="527260"/>
          </a:xfrm>
          <a:prstGeom prst="rect">
            <a:avLst/>
          </a:prstGeom>
        </p:spPr>
      </p:pic>
      <p:grpSp>
        <p:nvGrpSpPr>
          <p:cNvPr id="65" name="Group 2822"/>
          <p:cNvGrpSpPr/>
          <p:nvPr/>
        </p:nvGrpSpPr>
        <p:grpSpPr>
          <a:xfrm>
            <a:off x="4459698" y="2153822"/>
            <a:ext cx="738460" cy="772877"/>
            <a:chOff x="0" y="0"/>
            <a:chExt cx="1394170" cy="1394170"/>
          </a:xfrm>
        </p:grpSpPr>
        <p:sp>
          <p:nvSpPr>
            <p:cNvPr id="66"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95000"/>
                  </a:schemeClr>
                </a:solidFill>
              </a:endParaRPr>
            </a:p>
          </p:txBody>
        </p:sp>
        <p:pic>
          <p:nvPicPr>
            <p:cNvPr id="67" name="image11.pdf"/>
            <p:cNvPicPr/>
            <p:nvPr/>
          </p:nvPicPr>
          <p:blipFill>
            <a:blip r:embed="rId16"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71" name="TextBox 70"/>
          <p:cNvSpPr txBox="1"/>
          <p:nvPr/>
        </p:nvSpPr>
        <p:spPr>
          <a:xfrm>
            <a:off x="6895890" y="3580678"/>
            <a:ext cx="652743" cy="246221"/>
          </a:xfrm>
          <a:prstGeom prst="rect">
            <a:avLst/>
          </a:prstGeom>
          <a:noFill/>
        </p:spPr>
        <p:txBody>
          <a:bodyPr wrap="none" rtlCol="0">
            <a:spAutoFit/>
          </a:bodyPr>
          <a:lstStyle/>
          <a:p>
            <a:r>
              <a:rPr lang="en-US" sz="1000" dirty="0">
                <a:solidFill>
                  <a:schemeClr val="bg1">
                    <a:lumMod val="95000"/>
                  </a:schemeClr>
                </a:solidFill>
              </a:rPr>
              <a:t>Redshift</a:t>
            </a:r>
            <a:endParaRPr lang="en-US" dirty="0">
              <a:solidFill>
                <a:schemeClr val="bg1">
                  <a:lumMod val="95000"/>
                </a:schemeClr>
              </a:solidFill>
            </a:endParaRPr>
          </a:p>
        </p:txBody>
      </p:sp>
      <p:pic>
        <p:nvPicPr>
          <p:cNvPr id="72" name="Picture 71" descr="RedShift.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951180" y="3801331"/>
            <a:ext cx="491401" cy="491401"/>
          </a:xfrm>
          <a:prstGeom prst="rect">
            <a:avLst/>
          </a:prstGeom>
        </p:spPr>
      </p:pic>
      <p:pic>
        <p:nvPicPr>
          <p:cNvPr id="73" name="Picture 72" descr="SNS.png"/>
          <p:cNvPicPr>
            <a:picLocks noChangeAspect="1"/>
          </p:cNvPicPr>
          <p:nvPr/>
        </p:nvPicPr>
        <p:blipFill>
          <a:blip r:embed="rId18" cstate="hqprint">
            <a:extLst>
              <a:ext uri="{BEBA8EAE-BF5A-486C-A8C5-ECC9F3942E4B}">
                <a14:imgProps xmlns:a14="http://schemas.microsoft.com/office/drawing/2010/main">
                  <a14:imgLayer r:embed="rId19">
                    <a14:imgEffect>
                      <a14:brightnessContrast bright="-9000" contrast="39000"/>
                    </a14:imgEffect>
                  </a14:imgLayer>
                </a14:imgProps>
              </a:ext>
              <a:ext uri="{28A0092B-C50C-407E-A947-70E740481C1C}">
                <a14:useLocalDpi xmlns:a14="http://schemas.microsoft.com/office/drawing/2010/main"/>
              </a:ext>
            </a:extLst>
          </a:blip>
          <a:stretch>
            <a:fillRect/>
          </a:stretch>
        </p:blipFill>
        <p:spPr>
          <a:xfrm>
            <a:off x="6919040" y="2999874"/>
            <a:ext cx="533400" cy="533400"/>
          </a:xfrm>
          <a:prstGeom prst="rect">
            <a:avLst/>
          </a:prstGeom>
        </p:spPr>
      </p:pic>
      <p:sp>
        <p:nvSpPr>
          <p:cNvPr id="74" name="TextBox 73"/>
          <p:cNvSpPr txBox="1"/>
          <p:nvPr/>
        </p:nvSpPr>
        <p:spPr>
          <a:xfrm>
            <a:off x="6939574" y="2822383"/>
            <a:ext cx="447558" cy="246221"/>
          </a:xfrm>
          <a:prstGeom prst="rect">
            <a:avLst/>
          </a:prstGeom>
          <a:noFill/>
        </p:spPr>
        <p:txBody>
          <a:bodyPr wrap="none" rtlCol="0">
            <a:spAutoFit/>
          </a:bodyPr>
          <a:lstStyle/>
          <a:p>
            <a:r>
              <a:rPr lang="en-US" sz="1000" dirty="0">
                <a:solidFill>
                  <a:schemeClr val="bg1">
                    <a:lumMod val="95000"/>
                  </a:schemeClr>
                </a:solidFill>
              </a:rPr>
              <a:t>SNS</a:t>
            </a:r>
            <a:endParaRPr lang="en-US" dirty="0">
              <a:solidFill>
                <a:schemeClr val="bg1">
                  <a:lumMod val="95000"/>
                </a:schemeClr>
              </a:solidFill>
            </a:endParaRPr>
          </a:p>
        </p:txBody>
      </p:sp>
      <p:sp>
        <p:nvSpPr>
          <p:cNvPr id="75" name="TextBox 74"/>
          <p:cNvSpPr txBox="1"/>
          <p:nvPr/>
        </p:nvSpPr>
        <p:spPr>
          <a:xfrm>
            <a:off x="7085338" y="1033114"/>
            <a:ext cx="1922563" cy="461665"/>
          </a:xfrm>
          <a:prstGeom prst="rect">
            <a:avLst/>
          </a:prstGeom>
          <a:noFill/>
        </p:spPr>
        <p:txBody>
          <a:bodyPr wrap="square" rtlCol="0">
            <a:spAutoFit/>
          </a:bodyPr>
          <a:lstStyle/>
          <a:p>
            <a:r>
              <a:rPr lang="en-US" sz="1200" b="1" dirty="0">
                <a:solidFill>
                  <a:schemeClr val="bg1">
                    <a:lumMod val="95000"/>
                  </a:schemeClr>
                </a:solidFill>
              </a:rPr>
              <a:t>Access any service, including your own</a:t>
            </a:r>
          </a:p>
        </p:txBody>
      </p:sp>
      <p:pic>
        <p:nvPicPr>
          <p:cNvPr id="77" name="Picture 76" descr="Clouds No BG.png"/>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7526987" y="1814103"/>
            <a:ext cx="647325" cy="290023"/>
          </a:xfrm>
          <a:prstGeom prst="rect">
            <a:avLst/>
          </a:prstGeom>
        </p:spPr>
      </p:pic>
      <p:sp>
        <p:nvSpPr>
          <p:cNvPr id="47" name="TextBox 46"/>
          <p:cNvSpPr txBox="1"/>
          <p:nvPr/>
        </p:nvSpPr>
        <p:spPr>
          <a:xfrm>
            <a:off x="7442113" y="2551163"/>
            <a:ext cx="1264568" cy="246221"/>
          </a:xfrm>
          <a:prstGeom prst="rect">
            <a:avLst/>
          </a:prstGeom>
          <a:noFill/>
        </p:spPr>
        <p:txBody>
          <a:bodyPr wrap="square" rtlCol="0">
            <a:spAutoFit/>
          </a:bodyPr>
          <a:lstStyle/>
          <a:p>
            <a:r>
              <a:rPr lang="en-US" sz="1000" b="1" dirty="0">
                <a:solidFill>
                  <a:schemeClr val="bg1">
                    <a:lumMod val="95000"/>
                  </a:schemeClr>
                </a:solidFill>
              </a:rPr>
              <a:t>Such as…</a:t>
            </a:r>
          </a:p>
        </p:txBody>
      </p:sp>
      <p:sp>
        <p:nvSpPr>
          <p:cNvPr id="48" name="TextBox 47"/>
          <p:cNvSpPr txBox="1"/>
          <p:nvPr/>
        </p:nvSpPr>
        <p:spPr>
          <a:xfrm>
            <a:off x="4110653" y="3061134"/>
            <a:ext cx="1563311" cy="276999"/>
          </a:xfrm>
          <a:prstGeom prst="rect">
            <a:avLst/>
          </a:prstGeom>
          <a:noFill/>
        </p:spPr>
        <p:txBody>
          <a:bodyPr wrap="square" rtlCol="0">
            <a:spAutoFit/>
          </a:bodyPr>
          <a:lstStyle/>
          <a:p>
            <a:pPr algn="ctr"/>
            <a:r>
              <a:rPr lang="en-US" sz="1200" b="1" dirty="0">
                <a:solidFill>
                  <a:schemeClr val="bg1">
                    <a:lumMod val="95000"/>
                  </a:schemeClr>
                </a:solidFill>
              </a:rPr>
              <a:t>Lambda functions</a:t>
            </a:r>
          </a:p>
        </p:txBody>
      </p:sp>
      <p:sp>
        <p:nvSpPr>
          <p:cNvPr id="49" name="Rectangle 48"/>
          <p:cNvSpPr/>
          <p:nvPr/>
        </p:nvSpPr>
        <p:spPr>
          <a:xfrm>
            <a:off x="1785467" y="3992645"/>
            <a:ext cx="879671"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CloudWatch</a:t>
            </a:r>
            <a:endParaRPr lang="en-US" sz="900" dirty="0">
              <a:solidFill>
                <a:schemeClr val="bg1">
                  <a:lumMod val="95000"/>
                </a:schemeClr>
              </a:solidFill>
              <a:latin typeface="Arial"/>
              <a:cs typeface="Arial"/>
            </a:endParaRPr>
          </a:p>
          <a:p>
            <a:pPr lvl="0" algn="ctr">
              <a:defRPr sz="1800">
                <a:solidFill>
                  <a:srgbClr val="000000"/>
                </a:solidFill>
              </a:defRPr>
            </a:pPr>
            <a:r>
              <a:rPr lang="en-US" sz="900" dirty="0">
                <a:solidFill>
                  <a:schemeClr val="bg1">
                    <a:lumMod val="95000"/>
                  </a:schemeClr>
                </a:solidFill>
                <a:latin typeface="Arial"/>
                <a:cs typeface="Arial"/>
              </a:rPr>
              <a:t>events</a:t>
            </a:r>
          </a:p>
        </p:txBody>
      </p:sp>
      <p:pic>
        <p:nvPicPr>
          <p:cNvPr id="50" name="Picture 4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94863" y="3527694"/>
            <a:ext cx="431907" cy="429400"/>
          </a:xfrm>
          <a:prstGeom prst="rect">
            <a:avLst/>
          </a:prstGeom>
        </p:spPr>
      </p:pic>
    </p:spTree>
    <p:extLst>
      <p:ext uri="{BB962C8B-B14F-4D97-AF65-F5344CB8AC3E}">
        <p14:creationId xmlns:p14="http://schemas.microsoft.com/office/powerpoint/2010/main" val="82010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actions</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40405" y="2335949"/>
            <a:ext cx="409952" cy="491943"/>
          </a:xfrm>
          <a:prstGeom prst="rect">
            <a:avLst/>
          </a:prstGeom>
        </p:spPr>
      </p:pic>
      <p:sp>
        <p:nvSpPr>
          <p:cNvPr id="6" name="TextBox 5"/>
          <p:cNvSpPr txBox="1"/>
          <p:nvPr/>
        </p:nvSpPr>
        <p:spPr>
          <a:xfrm>
            <a:off x="5038932" y="1822422"/>
            <a:ext cx="1212896" cy="461665"/>
          </a:xfrm>
          <a:prstGeom prst="rect">
            <a:avLst/>
          </a:prstGeom>
          <a:noFill/>
        </p:spPr>
        <p:txBody>
          <a:bodyPr wrap="none" rtlCol="0">
            <a:spAutoFit/>
          </a:bodyPr>
          <a:lstStyle/>
          <a:p>
            <a:pPr algn="ctr"/>
            <a:r>
              <a:rPr lang="en-US" sz="1200" dirty="0">
                <a:solidFill>
                  <a:schemeClr val="bg1">
                    <a:lumMod val="95000"/>
                  </a:schemeClr>
                </a:solidFill>
              </a:rPr>
              <a:t>Lambda: </a:t>
            </a:r>
          </a:p>
          <a:p>
            <a:pPr algn="ctr"/>
            <a:r>
              <a:rPr lang="en-US" sz="1200" dirty="0">
                <a:solidFill>
                  <a:schemeClr val="bg1">
                    <a:lumMod val="95000"/>
                  </a:schemeClr>
                </a:solidFill>
              </a:rPr>
              <a:t>Resize Images</a:t>
            </a:r>
          </a:p>
        </p:txBody>
      </p:sp>
      <p:cxnSp>
        <p:nvCxnSpPr>
          <p:cNvPr id="9" name="Straight Arrow Connector 8"/>
          <p:cNvCxnSpPr/>
          <p:nvPr/>
        </p:nvCxnSpPr>
        <p:spPr>
          <a:xfrm>
            <a:off x="3977669" y="2581920"/>
            <a:ext cx="14627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850357" y="2581920"/>
            <a:ext cx="1797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048806" y="2581920"/>
            <a:ext cx="15335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User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4810" y="2196411"/>
            <a:ext cx="731520" cy="731520"/>
          </a:xfrm>
          <a:prstGeom prst="rect">
            <a:avLst/>
          </a:prstGeom>
        </p:spPr>
      </p:pic>
      <p:pic>
        <p:nvPicPr>
          <p:cNvPr id="24" name="Picture 23" descr="Mobile-Client.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99190" y="2218478"/>
            <a:ext cx="731520" cy="731520"/>
          </a:xfrm>
          <a:prstGeom prst="rect">
            <a:avLst/>
          </a:prstGeom>
        </p:spPr>
      </p:pic>
      <p:sp>
        <p:nvSpPr>
          <p:cNvPr id="25" name="TextBox 24"/>
          <p:cNvSpPr txBox="1"/>
          <p:nvPr/>
        </p:nvSpPr>
        <p:spPr>
          <a:xfrm>
            <a:off x="601080" y="2927931"/>
            <a:ext cx="1590500" cy="276999"/>
          </a:xfrm>
          <a:prstGeom prst="rect">
            <a:avLst/>
          </a:prstGeom>
          <a:noFill/>
        </p:spPr>
        <p:txBody>
          <a:bodyPr wrap="none" rtlCol="0">
            <a:spAutoFit/>
          </a:bodyPr>
          <a:lstStyle/>
          <a:p>
            <a:pPr algn="ctr"/>
            <a:r>
              <a:rPr lang="en-US" sz="1200" dirty="0">
                <a:solidFill>
                  <a:schemeClr val="bg1">
                    <a:lumMod val="95000"/>
                  </a:schemeClr>
                </a:solidFill>
              </a:rPr>
              <a:t>Users upload photos</a:t>
            </a:r>
          </a:p>
        </p:txBody>
      </p:sp>
      <p:pic>
        <p:nvPicPr>
          <p:cNvPr id="26" name="Picture 2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88491" y="2324238"/>
            <a:ext cx="410843" cy="537995"/>
          </a:xfrm>
          <a:prstGeom prst="rect">
            <a:avLst/>
          </a:prstGeom>
        </p:spPr>
      </p:pic>
      <p:sp>
        <p:nvSpPr>
          <p:cNvPr id="27" name="TextBox 26"/>
          <p:cNvSpPr txBox="1"/>
          <p:nvPr/>
        </p:nvSpPr>
        <p:spPr>
          <a:xfrm>
            <a:off x="3223886" y="1863607"/>
            <a:ext cx="1140056"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Source Bucket</a:t>
            </a:r>
          </a:p>
        </p:txBody>
      </p:sp>
      <p:pic>
        <p:nvPicPr>
          <p:cNvPr id="28" name="Picture 2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656033" y="2335949"/>
            <a:ext cx="410843" cy="537995"/>
          </a:xfrm>
          <a:prstGeom prst="rect">
            <a:avLst/>
          </a:prstGeom>
        </p:spPr>
      </p:pic>
      <p:sp>
        <p:nvSpPr>
          <p:cNvPr id="29" name="TextBox 28"/>
          <p:cNvSpPr txBox="1"/>
          <p:nvPr/>
        </p:nvSpPr>
        <p:spPr>
          <a:xfrm>
            <a:off x="7180823" y="1875318"/>
            <a:ext cx="1361270"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Destination Bucket</a:t>
            </a:r>
          </a:p>
        </p:txBody>
      </p:sp>
      <p:sp>
        <p:nvSpPr>
          <p:cNvPr id="30" name="TextBox 29"/>
          <p:cNvSpPr txBox="1"/>
          <p:nvPr/>
        </p:nvSpPr>
        <p:spPr>
          <a:xfrm>
            <a:off x="4174338" y="2562171"/>
            <a:ext cx="1091068" cy="461665"/>
          </a:xfrm>
          <a:prstGeom prst="rect">
            <a:avLst/>
          </a:prstGeom>
          <a:noFill/>
        </p:spPr>
        <p:txBody>
          <a:bodyPr wrap="none" rtlCol="0">
            <a:spAutoFit/>
          </a:bodyPr>
          <a:lstStyle/>
          <a:p>
            <a:pPr algn="ctr"/>
            <a:r>
              <a:rPr lang="en-US" sz="1200" dirty="0">
                <a:solidFill>
                  <a:schemeClr val="bg1">
                    <a:lumMod val="95000"/>
                  </a:schemeClr>
                </a:solidFill>
              </a:rPr>
              <a:t>Triggered on </a:t>
            </a:r>
          </a:p>
          <a:p>
            <a:pPr algn="ctr"/>
            <a:r>
              <a:rPr lang="en-US" sz="1200" dirty="0">
                <a:solidFill>
                  <a:schemeClr val="bg1">
                    <a:lumMod val="95000"/>
                  </a:schemeClr>
                </a:solidFill>
              </a:rPr>
              <a:t>PUTs</a:t>
            </a:r>
          </a:p>
        </p:txBody>
      </p:sp>
      <p:sp>
        <p:nvSpPr>
          <p:cNvPr id="31" name="Rectangle 30"/>
          <p:cNvSpPr/>
          <p:nvPr/>
        </p:nvSpPr>
        <p:spPr>
          <a:xfrm>
            <a:off x="1" y="4372150"/>
            <a:ext cx="9144000" cy="780090"/>
          </a:xfrm>
          <a:prstGeom prst="rect">
            <a:avLst/>
          </a:prstGeom>
          <a:solidFill>
            <a:srgbClr val="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
              <a:cs typeface=""/>
            </a:endParaRPr>
          </a:p>
        </p:txBody>
      </p:sp>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25" y="4298312"/>
            <a:ext cx="2487197" cy="873006"/>
          </a:xfrm>
          <a:prstGeom prst="rect">
            <a:avLst/>
          </a:prstGeom>
          <a:ln>
            <a:noFill/>
          </a:ln>
        </p:spPr>
      </p:pic>
      <p:pic>
        <p:nvPicPr>
          <p:cNvPr id="33" name="Picture 32" descr="6B9FA3A8-06AC-4352-9718-9043AC6D171B"/>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8443" y="4449023"/>
            <a:ext cx="1496439" cy="49020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8846" y="4620111"/>
            <a:ext cx="1233538" cy="288539"/>
          </a:xfrm>
          <a:prstGeom prst="rect">
            <a:avLst/>
          </a:prstGeom>
          <a:ln>
            <a:noFill/>
          </a:ln>
        </p:spPr>
      </p:pic>
      <p:pic>
        <p:nvPicPr>
          <p:cNvPr id="35" name="Picture 34"/>
          <p:cNvPicPr>
            <a:picLocks noChangeAspect="1"/>
          </p:cNvPicPr>
          <p:nvPr/>
        </p:nvPicPr>
        <p:blipFill rotWithShape="1">
          <a:blip r:embed="rId10"/>
          <a:srcRect l="12965" t="27323" r="14000" b="16762"/>
          <a:stretch/>
        </p:blipFill>
        <p:spPr>
          <a:xfrm>
            <a:off x="3854558" y="4548369"/>
            <a:ext cx="2305727" cy="449092"/>
          </a:xfrm>
          <a:prstGeom prst="rect">
            <a:avLst/>
          </a:prstGeom>
        </p:spPr>
      </p:pic>
      <p:pic>
        <p:nvPicPr>
          <p:cNvPr id="36" name="Picture 35"/>
          <p:cNvPicPr>
            <a:picLocks noChangeAspect="1"/>
          </p:cNvPicPr>
          <p:nvPr/>
        </p:nvPicPr>
        <p:blipFill>
          <a:blip r:embed="rId11"/>
          <a:stretch>
            <a:fillRect/>
          </a:stretch>
        </p:blipFill>
        <p:spPr>
          <a:xfrm>
            <a:off x="6090000" y="4393716"/>
            <a:ext cx="1317917" cy="741328"/>
          </a:xfrm>
          <a:prstGeom prst="rect">
            <a:avLst/>
          </a:prstGeom>
        </p:spPr>
      </p:pic>
    </p:spTree>
    <p:extLst>
      <p:ext uri="{BB962C8B-B14F-4D97-AF65-F5344CB8AC3E}">
        <p14:creationId xmlns:p14="http://schemas.microsoft.com/office/powerpoint/2010/main" val="7774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Step Functions: </a:t>
            </a:r>
            <a:br>
              <a:rPr lang="en-US" dirty="0"/>
            </a:br>
            <a:br>
              <a:rPr lang="en-US" dirty="0"/>
            </a:br>
            <a:r>
              <a:rPr lang="en-US" sz="1800" dirty="0"/>
              <a:t>Orchestrate a Serverless processing </a:t>
            </a:r>
            <a:br>
              <a:rPr lang="en-US" sz="1800" dirty="0"/>
            </a:br>
            <a:r>
              <a:rPr lang="en-US" sz="1800" dirty="0"/>
              <a:t>workflow using AWS Lambda </a:t>
            </a:r>
            <a:br>
              <a:rPr lang="en-US" dirty="0"/>
            </a:b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441" y="114936"/>
            <a:ext cx="3927250" cy="4531932"/>
          </a:xfrm>
          <a:prstGeom prst="rect">
            <a:avLst/>
          </a:prstGeom>
        </p:spPr>
      </p:pic>
    </p:spTree>
    <p:extLst>
      <p:ext uri="{BB962C8B-B14F-4D97-AF65-F5344CB8AC3E}">
        <p14:creationId xmlns:p14="http://schemas.microsoft.com/office/powerpoint/2010/main" val="72154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7A265F-DDD1-BF4F-84D2-22A3CD110EF2}"/>
              </a:ext>
            </a:extLst>
          </p:cNvPr>
          <p:cNvSpPr>
            <a:spLocks noGrp="1"/>
          </p:cNvSpPr>
          <p:nvPr>
            <p:ph sz="quarter" idx="10"/>
          </p:nvPr>
        </p:nvSpPr>
        <p:spPr/>
        <p:txBody>
          <a:bodyPr/>
          <a:lstStyle/>
          <a:p>
            <a:r>
              <a:rPr lang="en-US" dirty="0"/>
              <a:t>Lambda Workflow</a:t>
            </a:r>
          </a:p>
          <a:p>
            <a:r>
              <a:rPr lang="en-US" dirty="0"/>
              <a:t>with AWS Step Functions</a:t>
            </a:r>
          </a:p>
        </p:txBody>
      </p:sp>
    </p:spTree>
    <p:extLst>
      <p:ext uri="{BB962C8B-B14F-4D97-AF65-F5344CB8AC3E}">
        <p14:creationId xmlns:p14="http://schemas.microsoft.com/office/powerpoint/2010/main" val="1577317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Repository</a:t>
            </a:r>
          </a:p>
        </p:txBody>
      </p:sp>
      <p:pic>
        <p:nvPicPr>
          <p:cNvPr id="4" name="Picture 3"/>
          <p:cNvPicPr>
            <a:picLocks noChangeAspect="1"/>
          </p:cNvPicPr>
          <p:nvPr/>
        </p:nvPicPr>
        <p:blipFill>
          <a:blip r:embed="rId2"/>
          <a:stretch>
            <a:fillRect/>
          </a:stretch>
        </p:blipFill>
        <p:spPr>
          <a:xfrm>
            <a:off x="0" y="1049045"/>
            <a:ext cx="9144000" cy="3045410"/>
          </a:xfrm>
          <a:prstGeom prst="rect">
            <a:avLst/>
          </a:prstGeom>
        </p:spPr>
      </p:pic>
    </p:spTree>
    <p:extLst>
      <p:ext uri="{BB962C8B-B14F-4D97-AF65-F5344CB8AC3E}">
        <p14:creationId xmlns:p14="http://schemas.microsoft.com/office/powerpoint/2010/main" val="179731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C0F49D4-FE4F-6048-A87E-CF1A6B4C4A6A}"/>
              </a:ext>
            </a:extLst>
          </p:cNvPr>
          <p:cNvSpPr>
            <a:spLocks noGrp="1"/>
          </p:cNvSpPr>
          <p:nvPr>
            <p:ph sz="quarter" idx="10"/>
          </p:nvPr>
        </p:nvSpPr>
        <p:spPr>
          <a:xfrm>
            <a:off x="308223" y="2167403"/>
            <a:ext cx="8496730" cy="914400"/>
          </a:xfrm>
        </p:spPr>
        <p:txBody>
          <a:bodyPr/>
          <a:lstStyle/>
          <a:p>
            <a:r>
              <a:rPr lang="en-US" dirty="0" err="1"/>
              <a:t>Serverless</a:t>
            </a:r>
            <a:r>
              <a:rPr lang="en-US" dirty="0"/>
              <a:t> Application Repository</a:t>
            </a:r>
          </a:p>
        </p:txBody>
      </p:sp>
    </p:spTree>
    <p:extLst>
      <p:ext uri="{BB962C8B-B14F-4D97-AF65-F5344CB8AC3E}">
        <p14:creationId xmlns:p14="http://schemas.microsoft.com/office/powerpoint/2010/main" val="390656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Content Placeholder 2"/>
          <p:cNvSpPr>
            <a:spLocks noGrp="1"/>
          </p:cNvSpPr>
          <p:nvPr>
            <p:ph idx="1"/>
          </p:nvPr>
        </p:nvSpPr>
        <p:spPr>
          <a:xfrm>
            <a:off x="336789" y="920842"/>
            <a:ext cx="8205304" cy="3553926"/>
          </a:xfrm>
        </p:spPr>
        <p:txBody>
          <a:bodyPr/>
          <a:lstStyle/>
          <a:p>
            <a:r>
              <a:rPr lang="en-US" sz="2000" dirty="0" err="1"/>
              <a:t>Fargate</a:t>
            </a:r>
            <a:r>
              <a:rPr lang="en-US" sz="2000" dirty="0"/>
              <a:t> &amp; ECS</a:t>
            </a:r>
          </a:p>
          <a:p>
            <a:r>
              <a:rPr lang="en-US" sz="2000" dirty="0">
                <a:hlinkClick r:id="rId2"/>
              </a:rPr>
              <a:t>http://aws.amazon.com/ecs</a:t>
            </a:r>
            <a:endParaRPr lang="en-US" sz="2000" dirty="0"/>
          </a:p>
          <a:p>
            <a:endParaRPr lang="en-US" sz="2000" dirty="0"/>
          </a:p>
          <a:p>
            <a:r>
              <a:rPr lang="en-US" sz="2000" dirty="0" err="1"/>
              <a:t>Serverless</a:t>
            </a:r>
            <a:endParaRPr lang="en-US" sz="2000" dirty="0"/>
          </a:p>
          <a:p>
            <a:r>
              <a:rPr lang="en-US" sz="2000" dirty="0">
                <a:hlinkClick r:id="rId3"/>
              </a:rPr>
              <a:t>https://aws.amazon.com/serverless/</a:t>
            </a:r>
            <a:endParaRPr lang="en-US" sz="2000" dirty="0"/>
          </a:p>
          <a:p>
            <a:endParaRPr lang="en-US" sz="2000" dirty="0"/>
          </a:p>
          <a:p>
            <a:r>
              <a:rPr lang="en-US" sz="2000" dirty="0"/>
              <a:t>Kubernetes</a:t>
            </a:r>
          </a:p>
          <a:p>
            <a:r>
              <a:rPr lang="en-US" sz="2000" dirty="0">
                <a:hlinkClick r:id="rId4"/>
              </a:rPr>
              <a:t>https://aws.amazon.com/eks</a:t>
            </a:r>
            <a:endParaRPr lang="en-US" sz="2000" dirty="0"/>
          </a:p>
        </p:txBody>
      </p:sp>
    </p:spTree>
    <p:extLst>
      <p:ext uri="{BB962C8B-B14F-4D97-AF65-F5344CB8AC3E}">
        <p14:creationId xmlns:p14="http://schemas.microsoft.com/office/powerpoint/2010/main" val="133075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Docker Packaging</a:t>
            </a:r>
          </a:p>
        </p:txBody>
      </p:sp>
    </p:spTree>
    <p:extLst>
      <p:ext uri="{BB962C8B-B14F-4D97-AF65-F5344CB8AC3E}">
        <p14:creationId xmlns:p14="http://schemas.microsoft.com/office/powerpoint/2010/main" val="157150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Local Docker Testing</a:t>
            </a:r>
          </a:p>
        </p:txBody>
      </p:sp>
    </p:spTree>
    <p:extLst>
      <p:ext uri="{BB962C8B-B14F-4D97-AF65-F5344CB8AC3E}">
        <p14:creationId xmlns:p14="http://schemas.microsoft.com/office/powerpoint/2010/main" val="385395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327B80-4BFD-5B41-B4C9-8BF5652B3683}"/>
              </a:ext>
            </a:extLst>
          </p:cNvPr>
          <p:cNvSpPr>
            <a:spLocks noGrp="1"/>
          </p:cNvSpPr>
          <p:nvPr>
            <p:ph type="title"/>
          </p:nvPr>
        </p:nvSpPr>
        <p:spPr/>
        <p:txBody>
          <a:bodyPr/>
          <a:lstStyle/>
          <a:p>
            <a:r>
              <a:rPr lang="en-US" dirty="0"/>
              <a:t>Microservices and Containers</a:t>
            </a:r>
          </a:p>
        </p:txBody>
      </p:sp>
    </p:spTree>
    <p:extLst>
      <p:ext uri="{BB962C8B-B14F-4D97-AF65-F5344CB8AC3E}">
        <p14:creationId xmlns:p14="http://schemas.microsoft.com/office/powerpoint/2010/main" val="212763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ct val="20000"/>
              </a:spcBef>
            </a:pPr>
            <a:r>
              <a:rPr lang="en-US" dirty="0">
                <a:latin typeface="Amazon Ember" panose="020B0603020204020204" pitchFamily="34" charset="0"/>
                <a:ea typeface="Amazon Ember" panose="020B0603020204020204" pitchFamily="34" charset="0"/>
                <a:cs typeface="Amazon Ember" panose="020B0603020204020204" pitchFamily="34" charset="0"/>
              </a:rPr>
              <a:t>Microservices</a:t>
            </a:r>
          </a:p>
        </p:txBody>
      </p:sp>
      <p:grpSp>
        <p:nvGrpSpPr>
          <p:cNvPr id="17" name="Group 16">
            <a:extLst>
              <a:ext uri="{FF2B5EF4-FFF2-40B4-BE49-F238E27FC236}">
                <a16:creationId xmlns:a16="http://schemas.microsoft.com/office/drawing/2014/main" id="{75026A92-FA76-4461-A7F0-65785E945740}"/>
              </a:ext>
            </a:extLst>
          </p:cNvPr>
          <p:cNvGrpSpPr/>
          <p:nvPr/>
        </p:nvGrpSpPr>
        <p:grpSpPr>
          <a:xfrm>
            <a:off x="2732034" y="1309286"/>
            <a:ext cx="2640065" cy="2651796"/>
            <a:chOff x="1426613" y="2527621"/>
            <a:chExt cx="876032" cy="879924"/>
          </a:xfrm>
        </p:grpSpPr>
        <p:sp>
          <p:nvSpPr>
            <p:cNvPr id="14" name="Hexagon 13">
              <a:extLst>
                <a:ext uri="{FF2B5EF4-FFF2-40B4-BE49-F238E27FC236}">
                  <a16:creationId xmlns:a16="http://schemas.microsoft.com/office/drawing/2014/main" id="{887054FB-BE80-4D46-970A-D3DA0D491401}"/>
                </a:ext>
              </a:extLst>
            </p:cNvPr>
            <p:cNvSpPr/>
            <p:nvPr/>
          </p:nvSpPr>
          <p:spPr>
            <a:xfrm rot="10800000" flipV="1">
              <a:off x="1426613" y="2756368"/>
              <a:ext cx="478886" cy="417564"/>
            </a:xfrm>
            <a:prstGeom prst="hexagon">
              <a:avLst>
                <a:gd name="adj" fmla="val 28722"/>
                <a:gd name="vf" fmla="val 115470"/>
              </a:avLst>
            </a:pr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5" name="Hexagon 14">
              <a:extLst>
                <a:ext uri="{FF2B5EF4-FFF2-40B4-BE49-F238E27FC236}">
                  <a16:creationId xmlns:a16="http://schemas.microsoft.com/office/drawing/2014/main" id="{3D80031E-2B4D-4618-A470-C8C9B1EE04A4}"/>
                </a:ext>
              </a:extLst>
            </p:cNvPr>
            <p:cNvSpPr/>
            <p:nvPr/>
          </p:nvSpPr>
          <p:spPr>
            <a:xfrm rot="10800000" flipV="1">
              <a:off x="1823759" y="2989981"/>
              <a:ext cx="478886" cy="417564"/>
            </a:xfrm>
            <a:prstGeom prst="hexagon">
              <a:avLst>
                <a:gd name="adj" fmla="val 28722"/>
                <a:gd name="vf" fmla="val 115470"/>
              </a:avLst>
            </a:pr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6" name="Hexagon 15">
              <a:extLst>
                <a:ext uri="{FF2B5EF4-FFF2-40B4-BE49-F238E27FC236}">
                  <a16:creationId xmlns:a16="http://schemas.microsoft.com/office/drawing/2014/main" id="{15B553BD-5EFF-4BE2-B451-D0C212009682}"/>
                </a:ext>
              </a:extLst>
            </p:cNvPr>
            <p:cNvSpPr/>
            <p:nvPr/>
          </p:nvSpPr>
          <p:spPr>
            <a:xfrm rot="10800000" flipV="1">
              <a:off x="1823759" y="2527621"/>
              <a:ext cx="478886" cy="417564"/>
            </a:xfrm>
            <a:prstGeom prst="hexagon">
              <a:avLst>
                <a:gd name="adj" fmla="val 28722"/>
                <a:gd name="vf" fmla="val 115470"/>
              </a:avLst>
            </a:pr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spTree>
    <p:extLst>
      <p:ext uri="{BB962C8B-B14F-4D97-AF65-F5344CB8AC3E}">
        <p14:creationId xmlns:p14="http://schemas.microsoft.com/office/powerpoint/2010/main" val="3612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6" presetClass="emph" presetSubtype="0" accel="100000" autoRev="1" fill="hold" nodeType="withEffect">
                                  <p:stCondLst>
                                    <p:cond delay="0"/>
                                  </p:stCondLst>
                                  <p:childTnLst>
                                    <p:animScale>
                                      <p:cBhvr>
                                        <p:cTn id="9" dur="500" fill="hold"/>
                                        <p:tgtEl>
                                          <p:spTgt spid="17"/>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EF45F6-128D-9245-BCB9-6A877FF197D6}"/>
              </a:ext>
            </a:extLst>
          </p:cNvPr>
          <p:cNvSpPr>
            <a:spLocks noGrp="1"/>
          </p:cNvSpPr>
          <p:nvPr>
            <p:ph type="title"/>
          </p:nvPr>
        </p:nvSpPr>
        <p:spPr/>
        <p:txBody>
          <a:bodyPr/>
          <a:lstStyle/>
          <a:p>
            <a:r>
              <a:rPr lang="en-US" dirty="0"/>
              <a:t>Microservices and Containers</a:t>
            </a:r>
          </a:p>
        </p:txBody>
      </p:sp>
      <p:sp>
        <p:nvSpPr>
          <p:cNvPr id="4" name="Content Placeholder 3">
            <a:extLst>
              <a:ext uri="{FF2B5EF4-FFF2-40B4-BE49-F238E27FC236}">
                <a16:creationId xmlns:a16="http://schemas.microsoft.com/office/drawing/2014/main" id="{8304F706-1BC7-264D-B8C9-8F6D79723015}"/>
              </a:ext>
            </a:extLst>
          </p:cNvPr>
          <p:cNvSpPr>
            <a:spLocks noGrp="1"/>
          </p:cNvSpPr>
          <p:nvPr>
            <p:ph idx="1"/>
          </p:nvPr>
        </p:nvSpPr>
        <p:spPr/>
        <p:txBody>
          <a:bodyPr/>
          <a:lstStyle/>
          <a:p>
            <a:pPr marL="342900" indent="-342900">
              <a:buFont typeface="Arial" panose="020B0604020202020204" pitchFamily="34" charset="0"/>
              <a:buChar char="•"/>
            </a:pPr>
            <a:r>
              <a:rPr lang="en-US" dirty="0"/>
              <a:t>Language-agnostic</a:t>
            </a:r>
          </a:p>
          <a:p>
            <a:pPr marL="342900" indent="-342900">
              <a:buFont typeface="Arial" panose="020B0604020202020204" pitchFamily="34" charset="0"/>
              <a:buChar char="•"/>
            </a:pPr>
            <a:r>
              <a:rPr lang="en-US" dirty="0"/>
              <a:t>Scaling</a:t>
            </a:r>
          </a:p>
          <a:p>
            <a:pPr marL="342900" indent="-342900">
              <a:buFont typeface="Arial" panose="020B0604020202020204" pitchFamily="34" charset="0"/>
              <a:buChar char="•"/>
            </a:pPr>
            <a:r>
              <a:rPr lang="en-US" dirty="0"/>
              <a:t>Upgrading</a:t>
            </a:r>
          </a:p>
          <a:p>
            <a:pPr marL="342900" indent="-342900">
              <a:buFont typeface="Arial" panose="020B0604020202020204" pitchFamily="34" charset="0"/>
              <a:buChar char="•"/>
            </a:pPr>
            <a:r>
              <a:rPr lang="en-US" dirty="0"/>
              <a:t>Service discovery</a:t>
            </a:r>
          </a:p>
        </p:txBody>
      </p:sp>
    </p:spTree>
    <p:extLst>
      <p:ext uri="{BB962C8B-B14F-4D97-AF65-F5344CB8AC3E}">
        <p14:creationId xmlns:p14="http://schemas.microsoft.com/office/powerpoint/2010/main" val="2891110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8B098-6EAA-468F-8521-DC8420DF07AE}"/>
              </a:ext>
            </a:extLst>
          </p:cNvPr>
          <p:cNvPicPr>
            <a:picLocks noChangeAspect="1"/>
          </p:cNvPicPr>
          <p:nvPr/>
        </p:nvPicPr>
        <p:blipFill>
          <a:blip r:embed="rId3"/>
          <a:stretch>
            <a:fillRect/>
          </a:stretch>
        </p:blipFill>
        <p:spPr>
          <a:xfrm>
            <a:off x="2554049" y="921695"/>
            <a:ext cx="4035902" cy="4035902"/>
          </a:xfrm>
          <a:prstGeom prst="rect">
            <a:avLst/>
          </a:prstGeom>
        </p:spPr>
      </p:pic>
      <p:sp>
        <p:nvSpPr>
          <p:cNvPr id="2" name="Title 1">
            <a:extLst>
              <a:ext uri="{FF2B5EF4-FFF2-40B4-BE49-F238E27FC236}">
                <a16:creationId xmlns:a16="http://schemas.microsoft.com/office/drawing/2014/main" id="{18C6B198-CA8F-4DCA-9E92-42E2521D40B9}"/>
              </a:ext>
            </a:extLst>
          </p:cNvPr>
          <p:cNvSpPr>
            <a:spLocks noGrp="1"/>
          </p:cNvSpPr>
          <p:nvPr>
            <p:ph type="title"/>
          </p:nvPr>
        </p:nvSpPr>
        <p:spPr/>
        <p:txBody>
          <a:bodyPr/>
          <a:lstStyle/>
          <a:p>
            <a:r>
              <a:rPr lang="en-US" dirty="0"/>
              <a:t>Running Container</a:t>
            </a:r>
          </a:p>
        </p:txBody>
      </p:sp>
      <p:grpSp>
        <p:nvGrpSpPr>
          <p:cNvPr id="6" name="Group 5">
            <a:extLst>
              <a:ext uri="{FF2B5EF4-FFF2-40B4-BE49-F238E27FC236}">
                <a16:creationId xmlns:a16="http://schemas.microsoft.com/office/drawing/2014/main" id="{9ABF3666-F11B-4137-8FE4-10C3F7B0EACB}"/>
              </a:ext>
            </a:extLst>
          </p:cNvPr>
          <p:cNvGrpSpPr/>
          <p:nvPr/>
        </p:nvGrpSpPr>
        <p:grpSpPr>
          <a:xfrm>
            <a:off x="3599866" y="2198506"/>
            <a:ext cx="1944269" cy="1173744"/>
            <a:chOff x="12476774" y="220173"/>
            <a:chExt cx="1890713" cy="1141413"/>
          </a:xfrm>
        </p:grpSpPr>
        <p:sp>
          <p:nvSpPr>
            <p:cNvPr id="8" name="Freeform 5">
              <a:extLst>
                <a:ext uri="{FF2B5EF4-FFF2-40B4-BE49-F238E27FC236}">
                  <a16:creationId xmlns:a16="http://schemas.microsoft.com/office/drawing/2014/main" id="{01AE744C-1B21-4A22-BAB7-CAFB5F495E48}"/>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9" name="Line 17">
              <a:extLst>
                <a:ext uri="{FF2B5EF4-FFF2-40B4-BE49-F238E27FC236}">
                  <a16:creationId xmlns:a16="http://schemas.microsoft.com/office/drawing/2014/main" id="{128840E8-FA5A-4BDF-9ED7-4EA97576CB4E}"/>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Line 18">
              <a:extLst>
                <a:ext uri="{FF2B5EF4-FFF2-40B4-BE49-F238E27FC236}">
                  <a16:creationId xmlns:a16="http://schemas.microsoft.com/office/drawing/2014/main" id="{BC3D31D6-0257-4840-9902-D85778591CBA}"/>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09AE4B20-17DE-4FA0-98CA-344D80055A66}"/>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6140F0EF-FAFA-4292-A7F2-5F2FCBA4DE86}"/>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a:extLst>
                <a:ext uri="{FF2B5EF4-FFF2-40B4-BE49-F238E27FC236}">
                  <a16:creationId xmlns:a16="http://schemas.microsoft.com/office/drawing/2014/main" id="{EE8CD267-E026-4CE9-84A5-24E24577C3B8}"/>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Line 10">
              <a:extLst>
                <a:ext uri="{FF2B5EF4-FFF2-40B4-BE49-F238E27FC236}">
                  <a16:creationId xmlns:a16="http://schemas.microsoft.com/office/drawing/2014/main" id="{63149064-551D-4F1C-88D3-CDCDB1325CCD}"/>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Line 11">
              <a:extLst>
                <a:ext uri="{FF2B5EF4-FFF2-40B4-BE49-F238E27FC236}">
                  <a16:creationId xmlns:a16="http://schemas.microsoft.com/office/drawing/2014/main" id="{AFC7E872-4B27-48E7-B885-EF52B12A2081}"/>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Line 11">
              <a:extLst>
                <a:ext uri="{FF2B5EF4-FFF2-40B4-BE49-F238E27FC236}">
                  <a16:creationId xmlns:a16="http://schemas.microsoft.com/office/drawing/2014/main" id="{FB2FAEC1-66A1-4B00-9AF2-ACF4EF6D93F5}"/>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Shape 16">
              <a:extLst>
                <a:ext uri="{FF2B5EF4-FFF2-40B4-BE49-F238E27FC236}">
                  <a16:creationId xmlns:a16="http://schemas.microsoft.com/office/drawing/2014/main" id="{D78E17E8-7CA7-425E-B231-234456E6B6AC}"/>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8" name="Freeform 6">
              <a:extLst>
                <a:ext uri="{FF2B5EF4-FFF2-40B4-BE49-F238E27FC236}">
                  <a16:creationId xmlns:a16="http://schemas.microsoft.com/office/drawing/2014/main" id="{B67A5DD5-6235-4FE9-86A9-0475CE3EF3CB}"/>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Line 19">
              <a:extLst>
                <a:ext uri="{FF2B5EF4-FFF2-40B4-BE49-F238E27FC236}">
                  <a16:creationId xmlns:a16="http://schemas.microsoft.com/office/drawing/2014/main" id="{9F55B796-4625-4037-997C-2FD37F8E939F}"/>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Oval 20">
              <a:extLst>
                <a:ext uri="{FF2B5EF4-FFF2-40B4-BE49-F238E27FC236}">
                  <a16:creationId xmlns:a16="http://schemas.microsoft.com/office/drawing/2014/main" id="{3B122D5B-025F-42D0-AA73-FDCAEDA49A40}"/>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Line 14">
              <a:extLst>
                <a:ext uri="{FF2B5EF4-FFF2-40B4-BE49-F238E27FC236}">
                  <a16:creationId xmlns:a16="http://schemas.microsoft.com/office/drawing/2014/main" id="{C9FE5CA9-E538-42CE-A754-DD79FA9F114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Line 15">
              <a:extLst>
                <a:ext uri="{FF2B5EF4-FFF2-40B4-BE49-F238E27FC236}">
                  <a16:creationId xmlns:a16="http://schemas.microsoft.com/office/drawing/2014/main" id="{8E9A10E6-8105-45FE-B986-27AFDA4FBD2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Line 16">
              <a:extLst>
                <a:ext uri="{FF2B5EF4-FFF2-40B4-BE49-F238E27FC236}">
                  <a16:creationId xmlns:a16="http://schemas.microsoft.com/office/drawing/2014/main" id="{118A4554-D071-41D8-BA8D-EBE5B2F30609}"/>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7">
              <a:extLst>
                <a:ext uri="{FF2B5EF4-FFF2-40B4-BE49-F238E27FC236}">
                  <a16:creationId xmlns:a16="http://schemas.microsoft.com/office/drawing/2014/main" id="{ED08B362-F2C5-420B-AA4B-49CF79F09D20}"/>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8">
              <a:extLst>
                <a:ext uri="{FF2B5EF4-FFF2-40B4-BE49-F238E27FC236}">
                  <a16:creationId xmlns:a16="http://schemas.microsoft.com/office/drawing/2014/main" id="{1A94E530-5A66-4194-80FE-A08D3D4A929F}"/>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9">
              <a:extLst>
                <a:ext uri="{FF2B5EF4-FFF2-40B4-BE49-F238E27FC236}">
                  <a16:creationId xmlns:a16="http://schemas.microsoft.com/office/drawing/2014/main" id="{C85C820D-53AD-4A50-9D37-977471F6D8E8}"/>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42806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 presetClass="emph" presetSubtype="0" accel="100000" autoRev="1" fill="hold" nodeType="withEffect">
                                  <p:stCondLst>
                                    <p:cond delay="200"/>
                                  </p:stCondLst>
                                  <p:childTnLst>
                                    <p:animScale>
                                      <p:cBhvr>
                                        <p:cTn id="9" dur="5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19785" y="1672412"/>
            <a:ext cx="1799686" cy="1781988"/>
            <a:chOff x="734541" y="2588133"/>
            <a:chExt cx="1627660" cy="1611654"/>
          </a:xfrm>
        </p:grpSpPr>
        <p:grpSp>
          <p:nvGrpSpPr>
            <p:cNvPr id="45" name="Group 44"/>
            <p:cNvGrpSpPr/>
            <p:nvPr/>
          </p:nvGrpSpPr>
          <p:grpSpPr>
            <a:xfrm>
              <a:off x="796221" y="2644708"/>
              <a:ext cx="1415238" cy="1555079"/>
              <a:chOff x="1069936" y="2616870"/>
              <a:chExt cx="1415238" cy="1555079"/>
            </a:xfrm>
          </p:grpSpPr>
          <p:sp>
            <p:nvSpPr>
              <p:cNvPr id="39" name="Rounded Rectangle 3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40" name="Picture 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43" name="Picture 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44" name="Picture 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2" name="TextBox 1"/>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15"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16"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17"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18"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grpSp>
        <p:nvGrpSpPr>
          <p:cNvPr id="119" name="Group 118"/>
          <p:cNvGrpSpPr/>
          <p:nvPr/>
        </p:nvGrpSpPr>
        <p:grpSpPr>
          <a:xfrm>
            <a:off x="7116890" y="1672412"/>
            <a:ext cx="1799686" cy="1781988"/>
            <a:chOff x="734541" y="2588133"/>
            <a:chExt cx="1627660" cy="1611654"/>
          </a:xfrm>
        </p:grpSpPr>
        <p:grpSp>
          <p:nvGrpSpPr>
            <p:cNvPr id="120" name="Group 119"/>
            <p:cNvGrpSpPr/>
            <p:nvPr/>
          </p:nvGrpSpPr>
          <p:grpSpPr>
            <a:xfrm>
              <a:off x="796221" y="2644708"/>
              <a:ext cx="1415238" cy="1555079"/>
              <a:chOff x="1069936" y="2616870"/>
              <a:chExt cx="1415238" cy="1555079"/>
            </a:xfrm>
          </p:grpSpPr>
          <p:sp>
            <p:nvSpPr>
              <p:cNvPr id="126" name="Rounded Rectangle 125"/>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27" name="Picture 12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28" name="Picture 12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29" name="Picture 1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30" name="Picture 1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31" name="Picture 1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21" name="TextBox 120"/>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22"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23"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24"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25"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grpSp>
        <p:nvGrpSpPr>
          <p:cNvPr id="132" name="Group 131"/>
          <p:cNvGrpSpPr/>
          <p:nvPr/>
        </p:nvGrpSpPr>
        <p:grpSpPr>
          <a:xfrm>
            <a:off x="5417613" y="1672412"/>
            <a:ext cx="1799686" cy="1781988"/>
            <a:chOff x="734541" y="2588133"/>
            <a:chExt cx="1627660" cy="1611654"/>
          </a:xfrm>
        </p:grpSpPr>
        <p:grpSp>
          <p:nvGrpSpPr>
            <p:cNvPr id="133" name="Group 132"/>
            <p:cNvGrpSpPr/>
            <p:nvPr/>
          </p:nvGrpSpPr>
          <p:grpSpPr>
            <a:xfrm>
              <a:off x="796221" y="2644708"/>
              <a:ext cx="1415238" cy="1555079"/>
              <a:chOff x="1069936" y="2616870"/>
              <a:chExt cx="1415238" cy="1555079"/>
            </a:xfrm>
          </p:grpSpPr>
          <p:sp>
            <p:nvSpPr>
              <p:cNvPr id="139" name="Rounded Rectangle 13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40" name="Picture 1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41" name="Picture 1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42" name="Picture 1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43" name="Picture 1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44" name="Picture 1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34" name="TextBox 133"/>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35"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36"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37"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38"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grpSp>
        <p:nvGrpSpPr>
          <p:cNvPr id="145" name="Group 144"/>
          <p:cNvGrpSpPr/>
          <p:nvPr/>
        </p:nvGrpSpPr>
        <p:grpSpPr>
          <a:xfrm>
            <a:off x="3718337" y="1672412"/>
            <a:ext cx="1799686" cy="1781988"/>
            <a:chOff x="734541" y="2588133"/>
            <a:chExt cx="1627660" cy="1611654"/>
          </a:xfrm>
        </p:grpSpPr>
        <p:grpSp>
          <p:nvGrpSpPr>
            <p:cNvPr id="146" name="Group 145"/>
            <p:cNvGrpSpPr/>
            <p:nvPr/>
          </p:nvGrpSpPr>
          <p:grpSpPr>
            <a:xfrm>
              <a:off x="796221" y="2644708"/>
              <a:ext cx="1415238" cy="1555079"/>
              <a:chOff x="1069936" y="2616870"/>
              <a:chExt cx="1415238" cy="1555079"/>
            </a:xfrm>
          </p:grpSpPr>
          <p:sp>
            <p:nvSpPr>
              <p:cNvPr id="152" name="Rounded Rectangle 15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53" name="Picture 15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54" name="Picture 15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55" name="Picture 15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56" name="Picture 15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57" name="Picture 15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47" name="TextBox 146"/>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48"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49"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50"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51"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grpSp>
        <p:nvGrpSpPr>
          <p:cNvPr id="158" name="Group 157"/>
          <p:cNvGrpSpPr/>
          <p:nvPr/>
        </p:nvGrpSpPr>
        <p:grpSpPr>
          <a:xfrm>
            <a:off x="2019061" y="1672412"/>
            <a:ext cx="1799686" cy="1781988"/>
            <a:chOff x="734541" y="2588133"/>
            <a:chExt cx="1627660" cy="1611654"/>
          </a:xfrm>
        </p:grpSpPr>
        <p:grpSp>
          <p:nvGrpSpPr>
            <p:cNvPr id="159" name="Group 158"/>
            <p:cNvGrpSpPr/>
            <p:nvPr/>
          </p:nvGrpSpPr>
          <p:grpSpPr>
            <a:xfrm>
              <a:off x="796221" y="2644708"/>
              <a:ext cx="1415238" cy="1555079"/>
              <a:chOff x="1069936" y="2616870"/>
              <a:chExt cx="1415238" cy="1555079"/>
            </a:xfrm>
          </p:grpSpPr>
          <p:sp>
            <p:nvSpPr>
              <p:cNvPr id="165" name="Rounded Rectangle 164"/>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67" name="Picture 16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68" name="Picture 16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69" name="Picture 16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70" name="Picture 16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60" name="TextBox 159"/>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61"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62"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63"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64"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sp>
        <p:nvSpPr>
          <p:cNvPr id="3" name="Title 2">
            <a:extLst>
              <a:ext uri="{FF2B5EF4-FFF2-40B4-BE49-F238E27FC236}">
                <a16:creationId xmlns:a16="http://schemas.microsoft.com/office/drawing/2014/main" id="{4A9E78DC-9085-41D6-A867-5DB23BAE03EC}"/>
              </a:ext>
            </a:extLst>
          </p:cNvPr>
          <p:cNvSpPr>
            <a:spLocks noGrp="1"/>
          </p:cNvSpPr>
          <p:nvPr>
            <p:ph type="title"/>
          </p:nvPr>
        </p:nvSpPr>
        <p:spPr/>
        <p:txBody>
          <a:bodyPr/>
          <a:lstStyle/>
          <a:p>
            <a:r>
              <a:rPr lang="en-US" dirty="0"/>
              <a:t>Running Containers</a:t>
            </a:r>
          </a:p>
        </p:txBody>
      </p:sp>
    </p:spTree>
    <p:extLst>
      <p:ext uri="{BB962C8B-B14F-4D97-AF65-F5344CB8AC3E}">
        <p14:creationId xmlns:p14="http://schemas.microsoft.com/office/powerpoint/2010/main" val="151935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p:txBody>
          <a:bodyPr>
            <a:noAutofit/>
          </a:bodyPr>
          <a:lstStyle/>
          <a:p>
            <a:r>
              <a:rPr lang="en-US" dirty="0">
                <a:latin typeface="Amazon Ember" charset="0"/>
                <a:ea typeface="Amazon Ember" charset="0"/>
                <a:cs typeface="Amazon Ember" charset="0"/>
              </a:rPr>
              <a:t>Agenda</a:t>
            </a:r>
          </a:p>
        </p:txBody>
      </p:sp>
      <p:sp>
        <p:nvSpPr>
          <p:cNvPr id="5" name="Content Placeholder 2"/>
          <p:cNvSpPr>
            <a:spLocks noGrp="1"/>
          </p:cNvSpPr>
          <p:nvPr>
            <p:ph idx="1"/>
          </p:nvPr>
        </p:nvSpPr>
        <p:spPr>
          <a:prstGeom prst="rect">
            <a:avLst/>
          </a:prstGeom>
        </p:spPr>
        <p:txBody>
          <a:bodyPr anchor="t"/>
          <a:lstStyle/>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Introduction</a:t>
            </a:r>
          </a:p>
          <a:p>
            <a:pPr marL="457200" indent="-457200">
              <a:lnSpc>
                <a:spcPct val="150000"/>
              </a:lnSpc>
              <a:spcBef>
                <a:spcPts val="0"/>
              </a:spcBef>
              <a:buFont typeface="+mj-lt"/>
              <a:buAutoNum type="arabicPeriod"/>
            </a:pPr>
            <a:r>
              <a:rPr lang="en-US" sz="2000" dirty="0" err="1">
                <a:latin typeface="Amazon Ember" charset="0"/>
                <a:ea typeface="Amazon Ember" charset="0"/>
                <a:cs typeface="Amazon Ember" charset="0"/>
              </a:rPr>
              <a:t>Microprofile</a:t>
            </a:r>
            <a:r>
              <a:rPr lang="en-US" sz="2000" dirty="0">
                <a:latin typeface="Amazon Ember" charset="0"/>
                <a:ea typeface="Amazon Ember" charset="0"/>
                <a:cs typeface="Amazon Ember" charset="0"/>
              </a:rPr>
              <a:t> and </a:t>
            </a:r>
            <a:r>
              <a:rPr lang="en-US" sz="2000" dirty="0" err="1">
                <a:latin typeface="Amazon Ember" charset="0"/>
                <a:ea typeface="Amazon Ember" charset="0"/>
                <a:cs typeface="Amazon Ember" charset="0"/>
              </a:rPr>
              <a:t>WildFly</a:t>
            </a:r>
            <a:r>
              <a:rPr lang="en-US" sz="2000" dirty="0">
                <a:latin typeface="Amazon Ember" charset="0"/>
                <a:ea typeface="Amazon Ember" charset="0"/>
                <a:cs typeface="Amazon Ember" charset="0"/>
              </a:rPr>
              <a:t> Swarm</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Amazon </a:t>
            </a:r>
            <a:r>
              <a:rPr lang="en-US" sz="2000" dirty="0" err="1">
                <a:latin typeface="Amazon Ember" charset="0"/>
                <a:ea typeface="Amazon Ember" charset="0"/>
                <a:cs typeface="Amazon Ember" charset="0"/>
              </a:rPr>
              <a:t>Fargate</a:t>
            </a:r>
            <a:r>
              <a:rPr lang="en-US" sz="2000" dirty="0">
                <a:latin typeface="Amazon Ember" charset="0"/>
                <a:ea typeface="Amazon Ember" charset="0"/>
                <a:cs typeface="Amazon Ember" charset="0"/>
              </a:rPr>
              <a:t> and ECS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Kubernetes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Lambda</a:t>
            </a:r>
          </a:p>
        </p:txBody>
      </p:sp>
    </p:spTree>
    <p:extLst>
      <p:ext uri="{BB962C8B-B14F-4D97-AF65-F5344CB8AC3E}">
        <p14:creationId xmlns:p14="http://schemas.microsoft.com/office/powerpoint/2010/main" val="231834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582220" y="1004294"/>
            <a:ext cx="6000108" cy="1863327"/>
            <a:chOff x="1369111" y="1182029"/>
            <a:chExt cx="6000108" cy="1863327"/>
          </a:xfrm>
        </p:grpSpPr>
        <p:sp>
          <p:nvSpPr>
            <p:cNvPr id="270" name="Rectangle 269">
              <a:extLst>
                <a:ext uri="{FF2B5EF4-FFF2-40B4-BE49-F238E27FC236}">
                  <a16:creationId xmlns:a16="http://schemas.microsoft.com/office/drawing/2014/main" id="{F4FEF678-5957-4BC0-AB05-7B6BE4C13CD4}"/>
                </a:ext>
              </a:extLst>
            </p:cNvPr>
            <p:cNvSpPr/>
            <p:nvPr/>
          </p:nvSpPr>
          <p:spPr>
            <a:xfrm>
              <a:off x="1563853"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sp>
          <p:nvSpPr>
            <p:cNvPr id="272" name="Rectangle 271">
              <a:extLst>
                <a:ext uri="{FF2B5EF4-FFF2-40B4-BE49-F238E27FC236}">
                  <a16:creationId xmlns:a16="http://schemas.microsoft.com/office/drawing/2014/main" id="{CB325935-1F45-4A99-A4DB-DDE6D1530C7C}"/>
                </a:ext>
              </a:extLst>
            </p:cNvPr>
            <p:cNvSpPr/>
            <p:nvPr/>
          </p:nvSpPr>
          <p:spPr>
            <a:xfrm>
              <a:off x="1563853"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273" name="Rectangle 272">
              <a:extLst>
                <a:ext uri="{FF2B5EF4-FFF2-40B4-BE49-F238E27FC236}">
                  <a16:creationId xmlns:a16="http://schemas.microsoft.com/office/drawing/2014/main" id="{8D06D5E2-5536-43D8-96CD-F499D56CEDA2}"/>
                </a:ext>
              </a:extLst>
            </p:cNvPr>
            <p:cNvSpPr/>
            <p:nvPr/>
          </p:nvSpPr>
          <p:spPr>
            <a:xfrm>
              <a:off x="4404766"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277" name="Rectangle 276">
              <a:extLst>
                <a:ext uri="{FF2B5EF4-FFF2-40B4-BE49-F238E27FC236}">
                  <a16:creationId xmlns:a16="http://schemas.microsoft.com/office/drawing/2014/main" id="{F4FEF678-5957-4BC0-AB05-7B6BE4C13CD4}"/>
                </a:ext>
              </a:extLst>
            </p:cNvPr>
            <p:cNvSpPr/>
            <p:nvPr/>
          </p:nvSpPr>
          <p:spPr>
            <a:xfrm>
              <a:off x="1369111" y="1182029"/>
              <a:ext cx="6000108" cy="1340626"/>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43" name="Straight Connector 342">
              <a:extLst>
                <a:ext uri="{FF2B5EF4-FFF2-40B4-BE49-F238E27FC236}">
                  <a16:creationId xmlns:a16="http://schemas.microsoft.com/office/drawing/2014/main" id="{36CCD45F-F02B-409D-BC6C-05BAA4B52853}"/>
                </a:ext>
              </a:extLst>
            </p:cNvPr>
            <p:cNvCxnSpPr>
              <a:cxnSpLocks/>
              <a:stCxn id="489" idx="0"/>
              <a:endCxn id="277" idx="2"/>
            </p:cNvCxnSpPr>
            <p:nvPr/>
          </p:nvCxnSpPr>
          <p:spPr>
            <a:xfrm flipV="1">
              <a:off x="4355932" y="2522655"/>
              <a:ext cx="13233"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529A100E-26F1-4B5C-9009-A1D7F00EBA55}"/>
                </a:ext>
              </a:extLst>
            </p:cNvPr>
            <p:cNvCxnSpPr>
              <a:cxnSpLocks/>
              <a:stCxn id="277" idx="2"/>
              <a:endCxn id="338" idx="0"/>
            </p:cNvCxnSpPr>
            <p:nvPr/>
          </p:nvCxnSpPr>
          <p:spPr>
            <a:xfrm flipH="1">
              <a:off x="1533157" y="2522655"/>
              <a:ext cx="2836008"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36CCD45F-F02B-409D-BC6C-05BAA4B52853}"/>
                </a:ext>
              </a:extLst>
            </p:cNvPr>
            <p:cNvCxnSpPr>
              <a:cxnSpLocks/>
              <a:stCxn id="565" idx="0"/>
              <a:endCxn id="277" idx="2"/>
            </p:cNvCxnSpPr>
            <p:nvPr/>
          </p:nvCxnSpPr>
          <p:spPr>
            <a:xfrm flipH="1" flipV="1">
              <a:off x="4369165" y="2522655"/>
              <a:ext cx="2809543"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3" name="Title 2">
            <a:extLst>
              <a:ext uri="{FF2B5EF4-FFF2-40B4-BE49-F238E27FC236}">
                <a16:creationId xmlns:a16="http://schemas.microsoft.com/office/drawing/2014/main" id="{B0CA8803-4293-4B52-901B-83EE3DEB5F74}"/>
              </a:ext>
            </a:extLst>
          </p:cNvPr>
          <p:cNvSpPr>
            <a:spLocks noGrp="1"/>
          </p:cNvSpPr>
          <p:nvPr>
            <p:ph type="title"/>
          </p:nvPr>
        </p:nvSpPr>
        <p:spPr/>
        <p:txBody>
          <a:bodyPr/>
          <a:lstStyle/>
          <a:p>
            <a:r>
              <a:rPr lang="en-US" dirty="0"/>
              <a:t>Running Containers at Scale</a:t>
            </a:r>
          </a:p>
        </p:txBody>
      </p:sp>
      <p:grpSp>
        <p:nvGrpSpPr>
          <p:cNvPr id="18" name="Group 17">
            <a:extLst>
              <a:ext uri="{FF2B5EF4-FFF2-40B4-BE49-F238E27FC236}">
                <a16:creationId xmlns:a16="http://schemas.microsoft.com/office/drawing/2014/main" id="{610B4D9F-044D-4CC5-B22A-3861A9B57E16}"/>
              </a:ext>
            </a:extLst>
          </p:cNvPr>
          <p:cNvGrpSpPr/>
          <p:nvPr/>
        </p:nvGrpSpPr>
        <p:grpSpPr>
          <a:xfrm>
            <a:off x="398839" y="2867621"/>
            <a:ext cx="2694853" cy="1435209"/>
            <a:chOff x="398839" y="2867621"/>
            <a:chExt cx="2777155" cy="1479041"/>
          </a:xfrm>
        </p:grpSpPr>
        <p:sp>
          <p:nvSpPr>
            <p:cNvPr id="338" name="Rounded Rectangle 337"/>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 name="TextBox 4"/>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#1</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7" name="Group 16">
              <a:extLst>
                <a:ext uri="{FF2B5EF4-FFF2-40B4-BE49-F238E27FC236}">
                  <a16:creationId xmlns:a16="http://schemas.microsoft.com/office/drawing/2014/main" id="{8FA3EBEB-2AF7-495B-BEAC-0A827779CBE0}"/>
                </a:ext>
              </a:extLst>
            </p:cNvPr>
            <p:cNvGrpSpPr/>
            <p:nvPr/>
          </p:nvGrpSpPr>
          <p:grpSpPr>
            <a:xfrm>
              <a:off x="526240" y="2973182"/>
              <a:ext cx="2522353" cy="1040502"/>
              <a:chOff x="526240" y="2973182"/>
              <a:chExt cx="2522353" cy="1040502"/>
            </a:xfrm>
          </p:grpSpPr>
          <p:grpSp>
            <p:nvGrpSpPr>
              <p:cNvPr id="16" name="Group 15">
                <a:extLst>
                  <a:ext uri="{FF2B5EF4-FFF2-40B4-BE49-F238E27FC236}">
                    <a16:creationId xmlns:a16="http://schemas.microsoft.com/office/drawing/2014/main" id="{41F0D47A-29E8-4620-975D-099BC31FBA18}"/>
                  </a:ext>
                </a:extLst>
              </p:cNvPr>
              <p:cNvGrpSpPr/>
              <p:nvPr/>
            </p:nvGrpSpPr>
            <p:grpSpPr>
              <a:xfrm>
                <a:off x="526240" y="2973182"/>
                <a:ext cx="2522353" cy="494247"/>
                <a:chOff x="449447" y="2973182"/>
                <a:chExt cx="2636627" cy="516639"/>
              </a:xfrm>
            </p:grpSpPr>
            <p:grpSp>
              <p:nvGrpSpPr>
                <p:cNvPr id="59" name="Group 58"/>
                <p:cNvGrpSpPr/>
                <p:nvPr/>
              </p:nvGrpSpPr>
              <p:grpSpPr>
                <a:xfrm>
                  <a:off x="2074283" y="2973182"/>
                  <a:ext cx="470180" cy="516639"/>
                  <a:chOff x="1069936" y="2616870"/>
                  <a:chExt cx="1415238" cy="1555079"/>
                </a:xfrm>
              </p:grpSpPr>
              <p:sp>
                <p:nvSpPr>
                  <p:cNvPr id="81" name="Rounded Rectangle 80"/>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83" name="Picture 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84" name="Picture 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85" name="Picture 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86" name="Picture 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87" name="Picture 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88" name="Group 87"/>
                <p:cNvGrpSpPr/>
                <p:nvPr/>
              </p:nvGrpSpPr>
              <p:grpSpPr>
                <a:xfrm>
                  <a:off x="1532671" y="2973182"/>
                  <a:ext cx="470180" cy="516639"/>
                  <a:chOff x="1069936" y="2616870"/>
                  <a:chExt cx="1415238" cy="1555079"/>
                </a:xfrm>
              </p:grpSpPr>
              <p:sp>
                <p:nvSpPr>
                  <p:cNvPr id="89" name="Rounded Rectangle 8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90" name="Picture 8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1" name="Picture 9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92" name="Picture 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93" name="Picture 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99" name="Group 98"/>
                <p:cNvGrpSpPr/>
                <p:nvPr/>
              </p:nvGrpSpPr>
              <p:grpSpPr>
                <a:xfrm>
                  <a:off x="2615894" y="2973182"/>
                  <a:ext cx="470180" cy="516639"/>
                  <a:chOff x="1069936" y="2616870"/>
                  <a:chExt cx="1415238" cy="1555079"/>
                </a:xfrm>
              </p:grpSpPr>
              <p:sp>
                <p:nvSpPr>
                  <p:cNvPr id="100" name="Rounded Rectangle 9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101" name="Picture 10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2" name="Picture 10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03" name="Picture 10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04" name="Picture 10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5" name="Picture 10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3" name="Group 282"/>
                <p:cNvGrpSpPr/>
                <p:nvPr/>
              </p:nvGrpSpPr>
              <p:grpSpPr>
                <a:xfrm>
                  <a:off x="991059" y="2973182"/>
                  <a:ext cx="470180" cy="516639"/>
                  <a:chOff x="1069936" y="2616870"/>
                  <a:chExt cx="1415238" cy="1555079"/>
                </a:xfrm>
              </p:grpSpPr>
              <p:sp>
                <p:nvSpPr>
                  <p:cNvPr id="291" name="Rounded Rectangle 290"/>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92" name="Picture 29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93" name="Picture 2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94" name="Picture 2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95" name="Picture 2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6" name="Picture 2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4" name="Group 283"/>
                <p:cNvGrpSpPr/>
                <p:nvPr/>
              </p:nvGrpSpPr>
              <p:grpSpPr>
                <a:xfrm>
                  <a:off x="449447" y="2973182"/>
                  <a:ext cx="470180" cy="516639"/>
                  <a:chOff x="1069936" y="2616870"/>
                  <a:chExt cx="1415238" cy="1555079"/>
                </a:xfrm>
              </p:grpSpPr>
              <p:sp>
                <p:nvSpPr>
                  <p:cNvPr id="285" name="Rounded Rectangle 284"/>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86" name="Picture 28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87" name="Picture 2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88" name="Picture 28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89" name="Picture 28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0" name="Picture 28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251" name="Group 250">
                <a:extLst>
                  <a:ext uri="{FF2B5EF4-FFF2-40B4-BE49-F238E27FC236}">
                    <a16:creationId xmlns:a16="http://schemas.microsoft.com/office/drawing/2014/main" id="{56CC79DA-19C0-4ED5-9D46-63B90A9C8431}"/>
                  </a:ext>
                </a:extLst>
              </p:cNvPr>
              <p:cNvGrpSpPr/>
              <p:nvPr/>
            </p:nvGrpSpPr>
            <p:grpSpPr>
              <a:xfrm>
                <a:off x="526240" y="3519437"/>
                <a:ext cx="2522353" cy="494247"/>
                <a:chOff x="449447" y="2973182"/>
                <a:chExt cx="2636627" cy="516639"/>
              </a:xfrm>
            </p:grpSpPr>
            <p:grpSp>
              <p:nvGrpSpPr>
                <p:cNvPr id="252" name="Group 251">
                  <a:extLst>
                    <a:ext uri="{FF2B5EF4-FFF2-40B4-BE49-F238E27FC236}">
                      <a16:creationId xmlns:a16="http://schemas.microsoft.com/office/drawing/2014/main" id="{F1C6B8F4-07EF-4688-A61B-41C4E0F73B23}"/>
                    </a:ext>
                  </a:extLst>
                </p:cNvPr>
                <p:cNvGrpSpPr/>
                <p:nvPr/>
              </p:nvGrpSpPr>
              <p:grpSpPr>
                <a:xfrm>
                  <a:off x="2074283" y="2973182"/>
                  <a:ext cx="470180" cy="516639"/>
                  <a:chOff x="1069936" y="2616870"/>
                  <a:chExt cx="1415238" cy="1555079"/>
                </a:xfrm>
              </p:grpSpPr>
              <p:sp>
                <p:nvSpPr>
                  <p:cNvPr id="324" name="Rounded Rectangle 80">
                    <a:extLst>
                      <a:ext uri="{FF2B5EF4-FFF2-40B4-BE49-F238E27FC236}">
                        <a16:creationId xmlns:a16="http://schemas.microsoft.com/office/drawing/2014/main" id="{9D2A4932-CA0D-4E5B-8C08-4657AF75F324}"/>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25" name="Picture 324">
                    <a:extLst>
                      <a:ext uri="{FF2B5EF4-FFF2-40B4-BE49-F238E27FC236}">
                        <a16:creationId xmlns:a16="http://schemas.microsoft.com/office/drawing/2014/main" id="{B3A08775-E3B8-404A-8386-17E2C8F6926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6" name="Picture 325">
                    <a:extLst>
                      <a:ext uri="{FF2B5EF4-FFF2-40B4-BE49-F238E27FC236}">
                        <a16:creationId xmlns:a16="http://schemas.microsoft.com/office/drawing/2014/main" id="{95897200-DA11-411D-B0F8-D6E67A53675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7" name="Picture 326">
                    <a:extLst>
                      <a:ext uri="{FF2B5EF4-FFF2-40B4-BE49-F238E27FC236}">
                        <a16:creationId xmlns:a16="http://schemas.microsoft.com/office/drawing/2014/main" id="{E61D6733-4DE9-47B4-90EE-F65EC1B03C8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8" name="Picture 327">
                    <a:extLst>
                      <a:ext uri="{FF2B5EF4-FFF2-40B4-BE49-F238E27FC236}">
                        <a16:creationId xmlns:a16="http://schemas.microsoft.com/office/drawing/2014/main" id="{6CD63E81-98AD-48EC-92BD-A777790BEDB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9" name="Picture 328">
                    <a:extLst>
                      <a:ext uri="{FF2B5EF4-FFF2-40B4-BE49-F238E27FC236}">
                        <a16:creationId xmlns:a16="http://schemas.microsoft.com/office/drawing/2014/main" id="{31D5BB4E-740B-44B8-8D6A-5CF7BE60AC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4" name="Group 253">
                  <a:extLst>
                    <a:ext uri="{FF2B5EF4-FFF2-40B4-BE49-F238E27FC236}">
                      <a16:creationId xmlns:a16="http://schemas.microsoft.com/office/drawing/2014/main" id="{1916ACBB-B3A5-43C8-B0D2-13B8E1A92EE8}"/>
                    </a:ext>
                  </a:extLst>
                </p:cNvPr>
                <p:cNvGrpSpPr/>
                <p:nvPr/>
              </p:nvGrpSpPr>
              <p:grpSpPr>
                <a:xfrm>
                  <a:off x="1532671" y="2973182"/>
                  <a:ext cx="470180" cy="516639"/>
                  <a:chOff x="1069936" y="2616870"/>
                  <a:chExt cx="1415238" cy="1555079"/>
                </a:xfrm>
              </p:grpSpPr>
              <p:sp>
                <p:nvSpPr>
                  <p:cNvPr id="318" name="Rounded Rectangle 88">
                    <a:extLst>
                      <a:ext uri="{FF2B5EF4-FFF2-40B4-BE49-F238E27FC236}">
                        <a16:creationId xmlns:a16="http://schemas.microsoft.com/office/drawing/2014/main" id="{0BC6204A-85CE-46EC-BE5F-E1BF10D56C30}"/>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9" name="Picture 318">
                    <a:extLst>
                      <a:ext uri="{FF2B5EF4-FFF2-40B4-BE49-F238E27FC236}">
                        <a16:creationId xmlns:a16="http://schemas.microsoft.com/office/drawing/2014/main" id="{09FC815B-E7E2-4D14-808F-6EFAB482A0D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0" name="Picture 319">
                    <a:extLst>
                      <a:ext uri="{FF2B5EF4-FFF2-40B4-BE49-F238E27FC236}">
                        <a16:creationId xmlns:a16="http://schemas.microsoft.com/office/drawing/2014/main" id="{B76A6C83-84E8-4524-B31B-5E43903A8AD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1" name="Picture 320">
                    <a:extLst>
                      <a:ext uri="{FF2B5EF4-FFF2-40B4-BE49-F238E27FC236}">
                        <a16:creationId xmlns:a16="http://schemas.microsoft.com/office/drawing/2014/main" id="{B8AA75F9-32B3-41B3-B12B-8393108F987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2" name="Picture 321">
                    <a:extLst>
                      <a:ext uri="{FF2B5EF4-FFF2-40B4-BE49-F238E27FC236}">
                        <a16:creationId xmlns:a16="http://schemas.microsoft.com/office/drawing/2014/main" id="{02ABC63A-029C-4370-A196-B215CA55C22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3" name="Picture 322">
                    <a:extLst>
                      <a:ext uri="{FF2B5EF4-FFF2-40B4-BE49-F238E27FC236}">
                        <a16:creationId xmlns:a16="http://schemas.microsoft.com/office/drawing/2014/main" id="{757D0A33-E4FB-44CD-AD82-934FD941949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5" name="Group 254">
                  <a:extLst>
                    <a:ext uri="{FF2B5EF4-FFF2-40B4-BE49-F238E27FC236}">
                      <a16:creationId xmlns:a16="http://schemas.microsoft.com/office/drawing/2014/main" id="{B699DCEB-D74F-48E3-ADB0-3E638B4EBD93}"/>
                    </a:ext>
                  </a:extLst>
                </p:cNvPr>
                <p:cNvGrpSpPr/>
                <p:nvPr/>
              </p:nvGrpSpPr>
              <p:grpSpPr>
                <a:xfrm>
                  <a:off x="2615894" y="2973182"/>
                  <a:ext cx="470180" cy="516639"/>
                  <a:chOff x="1069936" y="2616870"/>
                  <a:chExt cx="1415238" cy="1555079"/>
                </a:xfrm>
              </p:grpSpPr>
              <p:sp>
                <p:nvSpPr>
                  <p:cNvPr id="312" name="Rounded Rectangle 99">
                    <a:extLst>
                      <a:ext uri="{FF2B5EF4-FFF2-40B4-BE49-F238E27FC236}">
                        <a16:creationId xmlns:a16="http://schemas.microsoft.com/office/drawing/2014/main" id="{B326F719-9A65-4FD3-84A4-42022A30D83F}"/>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3" name="Picture 312">
                    <a:extLst>
                      <a:ext uri="{FF2B5EF4-FFF2-40B4-BE49-F238E27FC236}">
                        <a16:creationId xmlns:a16="http://schemas.microsoft.com/office/drawing/2014/main" id="{82670686-0A6D-4456-897E-8F357DF3C6E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14" name="Picture 313">
                    <a:extLst>
                      <a:ext uri="{FF2B5EF4-FFF2-40B4-BE49-F238E27FC236}">
                        <a16:creationId xmlns:a16="http://schemas.microsoft.com/office/drawing/2014/main" id="{3AA3B2E1-BEC4-4116-8028-C83E0F02EFD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15" name="Picture 314">
                    <a:extLst>
                      <a:ext uri="{FF2B5EF4-FFF2-40B4-BE49-F238E27FC236}">
                        <a16:creationId xmlns:a16="http://schemas.microsoft.com/office/drawing/2014/main" id="{24E4A631-9977-4CB5-B5F5-3C751287E8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6" name="Picture 315">
                    <a:extLst>
                      <a:ext uri="{FF2B5EF4-FFF2-40B4-BE49-F238E27FC236}">
                        <a16:creationId xmlns:a16="http://schemas.microsoft.com/office/drawing/2014/main" id="{D33F960D-B5A9-48F9-949E-0C5BE3C6FC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7" name="Picture 316">
                    <a:extLst>
                      <a:ext uri="{FF2B5EF4-FFF2-40B4-BE49-F238E27FC236}">
                        <a16:creationId xmlns:a16="http://schemas.microsoft.com/office/drawing/2014/main" id="{86484031-B0D5-4039-8E4C-F81B2FB895B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6" name="Group 255">
                  <a:extLst>
                    <a:ext uri="{FF2B5EF4-FFF2-40B4-BE49-F238E27FC236}">
                      <a16:creationId xmlns:a16="http://schemas.microsoft.com/office/drawing/2014/main" id="{6C9321B1-F1C3-4140-9276-41DCFF0F9B84}"/>
                    </a:ext>
                  </a:extLst>
                </p:cNvPr>
                <p:cNvGrpSpPr/>
                <p:nvPr/>
              </p:nvGrpSpPr>
              <p:grpSpPr>
                <a:xfrm>
                  <a:off x="991059" y="2973182"/>
                  <a:ext cx="470180" cy="516639"/>
                  <a:chOff x="1069936" y="2616870"/>
                  <a:chExt cx="1415238" cy="1555079"/>
                </a:xfrm>
              </p:grpSpPr>
              <p:sp>
                <p:nvSpPr>
                  <p:cNvPr id="276" name="Rounded Rectangle 290">
                    <a:extLst>
                      <a:ext uri="{FF2B5EF4-FFF2-40B4-BE49-F238E27FC236}">
                        <a16:creationId xmlns:a16="http://schemas.microsoft.com/office/drawing/2014/main" id="{78A9C00A-B05F-4BEE-AC15-82A33679B3DC}"/>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78" name="Picture 277">
                    <a:extLst>
                      <a:ext uri="{FF2B5EF4-FFF2-40B4-BE49-F238E27FC236}">
                        <a16:creationId xmlns:a16="http://schemas.microsoft.com/office/drawing/2014/main" id="{97AD18C4-8074-41BF-AD62-37D659FB3AB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79" name="Picture 278">
                    <a:extLst>
                      <a:ext uri="{FF2B5EF4-FFF2-40B4-BE49-F238E27FC236}">
                        <a16:creationId xmlns:a16="http://schemas.microsoft.com/office/drawing/2014/main" id="{6ADF46DD-F442-498F-A2D9-F439900064C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09" name="Picture 308">
                    <a:extLst>
                      <a:ext uri="{FF2B5EF4-FFF2-40B4-BE49-F238E27FC236}">
                        <a16:creationId xmlns:a16="http://schemas.microsoft.com/office/drawing/2014/main" id="{BA045209-AF31-458F-B00E-02DE6461D32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0" name="Picture 309">
                    <a:extLst>
                      <a:ext uri="{FF2B5EF4-FFF2-40B4-BE49-F238E27FC236}">
                        <a16:creationId xmlns:a16="http://schemas.microsoft.com/office/drawing/2014/main" id="{E58879C5-BF07-4C5E-BF89-02496598B3D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1" name="Picture 310">
                    <a:extLst>
                      <a:ext uri="{FF2B5EF4-FFF2-40B4-BE49-F238E27FC236}">
                        <a16:creationId xmlns:a16="http://schemas.microsoft.com/office/drawing/2014/main" id="{137AC0DB-ED1C-44B0-AB80-9B7C3F473EC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7" name="Group 256">
                  <a:extLst>
                    <a:ext uri="{FF2B5EF4-FFF2-40B4-BE49-F238E27FC236}">
                      <a16:creationId xmlns:a16="http://schemas.microsoft.com/office/drawing/2014/main" id="{1B1022B0-ACAA-4492-922A-2A0E13376A2C}"/>
                    </a:ext>
                  </a:extLst>
                </p:cNvPr>
                <p:cNvGrpSpPr/>
                <p:nvPr/>
              </p:nvGrpSpPr>
              <p:grpSpPr>
                <a:xfrm>
                  <a:off x="449447" y="2973182"/>
                  <a:ext cx="470180" cy="516639"/>
                  <a:chOff x="1069936" y="2616870"/>
                  <a:chExt cx="1415238" cy="1555079"/>
                </a:xfrm>
              </p:grpSpPr>
              <p:sp>
                <p:nvSpPr>
                  <p:cNvPr id="258" name="Rounded Rectangle 284">
                    <a:extLst>
                      <a:ext uri="{FF2B5EF4-FFF2-40B4-BE49-F238E27FC236}">
                        <a16:creationId xmlns:a16="http://schemas.microsoft.com/office/drawing/2014/main" id="{AFAFB7C3-4D43-4AE6-8464-68F63E1D01F8}"/>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59" name="Picture 258">
                    <a:extLst>
                      <a:ext uri="{FF2B5EF4-FFF2-40B4-BE49-F238E27FC236}">
                        <a16:creationId xmlns:a16="http://schemas.microsoft.com/office/drawing/2014/main" id="{D0F83C1E-AEF9-492F-8B88-317B65EAEA2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60" name="Picture 259">
                    <a:extLst>
                      <a:ext uri="{FF2B5EF4-FFF2-40B4-BE49-F238E27FC236}">
                        <a16:creationId xmlns:a16="http://schemas.microsoft.com/office/drawing/2014/main" id="{179033E0-BDAC-40C3-94D5-768789220E6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61" name="Picture 260">
                    <a:extLst>
                      <a:ext uri="{FF2B5EF4-FFF2-40B4-BE49-F238E27FC236}">
                        <a16:creationId xmlns:a16="http://schemas.microsoft.com/office/drawing/2014/main" id="{78C808E4-C86A-483F-9CF8-892048B74EE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62" name="Picture 261">
                    <a:extLst>
                      <a:ext uri="{FF2B5EF4-FFF2-40B4-BE49-F238E27FC236}">
                        <a16:creationId xmlns:a16="http://schemas.microsoft.com/office/drawing/2014/main" id="{2B2936E0-7572-4965-A5C9-3E000ACB0BB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69" name="Picture 268">
                    <a:extLst>
                      <a:ext uri="{FF2B5EF4-FFF2-40B4-BE49-F238E27FC236}">
                        <a16:creationId xmlns:a16="http://schemas.microsoft.com/office/drawing/2014/main" id="{5D140588-BFD3-41FA-9DF1-CFE64301A63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488" name="Group 487">
            <a:extLst>
              <a:ext uri="{FF2B5EF4-FFF2-40B4-BE49-F238E27FC236}">
                <a16:creationId xmlns:a16="http://schemas.microsoft.com/office/drawing/2014/main" id="{1059CC2A-89D6-4AA8-AFC9-9692355CEAAA}"/>
              </a:ext>
            </a:extLst>
          </p:cNvPr>
          <p:cNvGrpSpPr/>
          <p:nvPr/>
        </p:nvGrpSpPr>
        <p:grpSpPr>
          <a:xfrm>
            <a:off x="3221614" y="2867621"/>
            <a:ext cx="2694853" cy="1435209"/>
            <a:chOff x="398839" y="2867621"/>
            <a:chExt cx="2777155" cy="1479041"/>
          </a:xfrm>
        </p:grpSpPr>
        <p:sp>
          <p:nvSpPr>
            <p:cNvPr id="489" name="Rounded Rectangle 337">
              <a:extLst>
                <a:ext uri="{FF2B5EF4-FFF2-40B4-BE49-F238E27FC236}">
                  <a16:creationId xmlns:a16="http://schemas.microsoft.com/office/drawing/2014/main" id="{F362334D-B44E-45C6-A4FE-82ABC7379EC0}"/>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490" name="TextBox 489">
              <a:extLst>
                <a:ext uri="{FF2B5EF4-FFF2-40B4-BE49-F238E27FC236}">
                  <a16:creationId xmlns:a16="http://schemas.microsoft.com/office/drawing/2014/main" id="{3C26F754-A6ED-42B0-B85C-48A057FB1D65}"/>
                </a:ext>
              </a:extLst>
            </p:cNvPr>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#2</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91" name="Group 490">
              <a:extLst>
                <a:ext uri="{FF2B5EF4-FFF2-40B4-BE49-F238E27FC236}">
                  <a16:creationId xmlns:a16="http://schemas.microsoft.com/office/drawing/2014/main" id="{03DD17A0-8C41-4D78-B6A4-68EA8976F7D4}"/>
                </a:ext>
              </a:extLst>
            </p:cNvPr>
            <p:cNvGrpSpPr/>
            <p:nvPr/>
          </p:nvGrpSpPr>
          <p:grpSpPr>
            <a:xfrm>
              <a:off x="526240" y="2973182"/>
              <a:ext cx="2522353" cy="1040502"/>
              <a:chOff x="526240" y="2973182"/>
              <a:chExt cx="2522353" cy="1040502"/>
            </a:xfrm>
          </p:grpSpPr>
          <p:grpSp>
            <p:nvGrpSpPr>
              <p:cNvPr id="492" name="Group 491">
                <a:extLst>
                  <a:ext uri="{FF2B5EF4-FFF2-40B4-BE49-F238E27FC236}">
                    <a16:creationId xmlns:a16="http://schemas.microsoft.com/office/drawing/2014/main" id="{1DE8F46D-2FA9-4D2F-8095-D9713E0902FF}"/>
                  </a:ext>
                </a:extLst>
              </p:cNvPr>
              <p:cNvGrpSpPr/>
              <p:nvPr/>
            </p:nvGrpSpPr>
            <p:grpSpPr>
              <a:xfrm>
                <a:off x="526240" y="2973182"/>
                <a:ext cx="2522353" cy="494247"/>
                <a:chOff x="449447" y="2973182"/>
                <a:chExt cx="2636627" cy="516639"/>
              </a:xfrm>
            </p:grpSpPr>
            <p:grpSp>
              <p:nvGrpSpPr>
                <p:cNvPr id="529" name="Group 528">
                  <a:extLst>
                    <a:ext uri="{FF2B5EF4-FFF2-40B4-BE49-F238E27FC236}">
                      <a16:creationId xmlns:a16="http://schemas.microsoft.com/office/drawing/2014/main" id="{A7DEB46F-723F-4594-86A8-845B98EF4679}"/>
                    </a:ext>
                  </a:extLst>
                </p:cNvPr>
                <p:cNvGrpSpPr/>
                <p:nvPr/>
              </p:nvGrpSpPr>
              <p:grpSpPr>
                <a:xfrm>
                  <a:off x="2074283" y="2973182"/>
                  <a:ext cx="470180" cy="516639"/>
                  <a:chOff x="1069936" y="2616870"/>
                  <a:chExt cx="1415238" cy="1555079"/>
                </a:xfrm>
              </p:grpSpPr>
              <p:sp>
                <p:nvSpPr>
                  <p:cNvPr id="558" name="Rounded Rectangle 80">
                    <a:extLst>
                      <a:ext uri="{FF2B5EF4-FFF2-40B4-BE49-F238E27FC236}">
                        <a16:creationId xmlns:a16="http://schemas.microsoft.com/office/drawing/2014/main" id="{41CC7B80-83FC-428C-ABF0-BB309210D89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9" name="Picture 558">
                    <a:extLst>
                      <a:ext uri="{FF2B5EF4-FFF2-40B4-BE49-F238E27FC236}">
                        <a16:creationId xmlns:a16="http://schemas.microsoft.com/office/drawing/2014/main" id="{A348D18B-8145-4E53-9854-0664FF340F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60" name="Picture 559">
                    <a:extLst>
                      <a:ext uri="{FF2B5EF4-FFF2-40B4-BE49-F238E27FC236}">
                        <a16:creationId xmlns:a16="http://schemas.microsoft.com/office/drawing/2014/main" id="{9FE84AB7-3414-476C-B6F2-02D47AFB410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61" name="Picture 560">
                    <a:extLst>
                      <a:ext uri="{FF2B5EF4-FFF2-40B4-BE49-F238E27FC236}">
                        <a16:creationId xmlns:a16="http://schemas.microsoft.com/office/drawing/2014/main" id="{38347178-BD39-4761-8C2A-833E6C453D9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62" name="Picture 561">
                    <a:extLst>
                      <a:ext uri="{FF2B5EF4-FFF2-40B4-BE49-F238E27FC236}">
                        <a16:creationId xmlns:a16="http://schemas.microsoft.com/office/drawing/2014/main" id="{6D88BDA9-D151-47C3-9912-3F4B07389F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63" name="Picture 562">
                    <a:extLst>
                      <a:ext uri="{FF2B5EF4-FFF2-40B4-BE49-F238E27FC236}">
                        <a16:creationId xmlns:a16="http://schemas.microsoft.com/office/drawing/2014/main" id="{AFFDD19D-F8CB-46DE-B291-F16AF24C6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0" name="Group 529">
                  <a:extLst>
                    <a:ext uri="{FF2B5EF4-FFF2-40B4-BE49-F238E27FC236}">
                      <a16:creationId xmlns:a16="http://schemas.microsoft.com/office/drawing/2014/main" id="{9F609E4B-1EF3-40FD-93CA-7CD2C3DA37C3}"/>
                    </a:ext>
                  </a:extLst>
                </p:cNvPr>
                <p:cNvGrpSpPr/>
                <p:nvPr/>
              </p:nvGrpSpPr>
              <p:grpSpPr>
                <a:xfrm>
                  <a:off x="1532671" y="2973182"/>
                  <a:ext cx="470180" cy="516639"/>
                  <a:chOff x="1069936" y="2616870"/>
                  <a:chExt cx="1415238" cy="1555079"/>
                </a:xfrm>
              </p:grpSpPr>
              <p:sp>
                <p:nvSpPr>
                  <p:cNvPr id="552" name="Rounded Rectangle 88">
                    <a:extLst>
                      <a:ext uri="{FF2B5EF4-FFF2-40B4-BE49-F238E27FC236}">
                        <a16:creationId xmlns:a16="http://schemas.microsoft.com/office/drawing/2014/main" id="{710E570A-0E10-465C-B8D2-D5B844EE5C0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3" name="Picture 552">
                    <a:extLst>
                      <a:ext uri="{FF2B5EF4-FFF2-40B4-BE49-F238E27FC236}">
                        <a16:creationId xmlns:a16="http://schemas.microsoft.com/office/drawing/2014/main" id="{0EB9B0E6-0231-4EDD-9588-4072FA84DA6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54" name="Picture 553">
                    <a:extLst>
                      <a:ext uri="{FF2B5EF4-FFF2-40B4-BE49-F238E27FC236}">
                        <a16:creationId xmlns:a16="http://schemas.microsoft.com/office/drawing/2014/main" id="{DFCAD440-A387-49C8-AD13-7A94B6DF9C2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55" name="Picture 554">
                    <a:extLst>
                      <a:ext uri="{FF2B5EF4-FFF2-40B4-BE49-F238E27FC236}">
                        <a16:creationId xmlns:a16="http://schemas.microsoft.com/office/drawing/2014/main" id="{32DC85FD-0AB7-4C20-8D9F-E7BE3537EF7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6" name="Picture 555">
                    <a:extLst>
                      <a:ext uri="{FF2B5EF4-FFF2-40B4-BE49-F238E27FC236}">
                        <a16:creationId xmlns:a16="http://schemas.microsoft.com/office/drawing/2014/main" id="{1B0F0CE7-6E71-47EE-B7D4-424DAC07176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7" name="Picture 556">
                    <a:extLst>
                      <a:ext uri="{FF2B5EF4-FFF2-40B4-BE49-F238E27FC236}">
                        <a16:creationId xmlns:a16="http://schemas.microsoft.com/office/drawing/2014/main" id="{73C559BF-66BE-448B-88FE-F8E511553A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1" name="Group 530">
                  <a:extLst>
                    <a:ext uri="{FF2B5EF4-FFF2-40B4-BE49-F238E27FC236}">
                      <a16:creationId xmlns:a16="http://schemas.microsoft.com/office/drawing/2014/main" id="{E65EA885-033E-4770-8F52-4C595AC6C82F}"/>
                    </a:ext>
                  </a:extLst>
                </p:cNvPr>
                <p:cNvGrpSpPr/>
                <p:nvPr/>
              </p:nvGrpSpPr>
              <p:grpSpPr>
                <a:xfrm>
                  <a:off x="2615894" y="2973182"/>
                  <a:ext cx="470180" cy="516639"/>
                  <a:chOff x="1069936" y="2616870"/>
                  <a:chExt cx="1415238" cy="1555079"/>
                </a:xfrm>
              </p:grpSpPr>
              <p:sp>
                <p:nvSpPr>
                  <p:cNvPr id="546" name="Rounded Rectangle 99">
                    <a:extLst>
                      <a:ext uri="{FF2B5EF4-FFF2-40B4-BE49-F238E27FC236}">
                        <a16:creationId xmlns:a16="http://schemas.microsoft.com/office/drawing/2014/main" id="{1050707F-8111-4C6E-BD4E-5D2246030B6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7" name="Picture 546">
                    <a:extLst>
                      <a:ext uri="{FF2B5EF4-FFF2-40B4-BE49-F238E27FC236}">
                        <a16:creationId xmlns:a16="http://schemas.microsoft.com/office/drawing/2014/main" id="{9B147079-F30F-43D3-9682-FD3738620DF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8" name="Picture 547">
                    <a:extLst>
                      <a:ext uri="{FF2B5EF4-FFF2-40B4-BE49-F238E27FC236}">
                        <a16:creationId xmlns:a16="http://schemas.microsoft.com/office/drawing/2014/main" id="{D7EF6D42-7BAD-45B6-81B7-B540CF4E17A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9" name="Picture 548">
                    <a:extLst>
                      <a:ext uri="{FF2B5EF4-FFF2-40B4-BE49-F238E27FC236}">
                        <a16:creationId xmlns:a16="http://schemas.microsoft.com/office/drawing/2014/main" id="{D6CC56A7-317A-42C5-8FB0-3FB1364DDB2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0" name="Picture 549">
                    <a:extLst>
                      <a:ext uri="{FF2B5EF4-FFF2-40B4-BE49-F238E27FC236}">
                        <a16:creationId xmlns:a16="http://schemas.microsoft.com/office/drawing/2014/main" id="{BB572261-10C1-4A76-BC8C-AF302E58CDF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1" name="Picture 550">
                    <a:extLst>
                      <a:ext uri="{FF2B5EF4-FFF2-40B4-BE49-F238E27FC236}">
                        <a16:creationId xmlns:a16="http://schemas.microsoft.com/office/drawing/2014/main" id="{812BF55A-3F71-4C88-BC22-0FD51696C2E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2" name="Group 531">
                  <a:extLst>
                    <a:ext uri="{FF2B5EF4-FFF2-40B4-BE49-F238E27FC236}">
                      <a16:creationId xmlns:a16="http://schemas.microsoft.com/office/drawing/2014/main" id="{CCD49C8E-7E68-4793-888E-779344C53ADA}"/>
                    </a:ext>
                  </a:extLst>
                </p:cNvPr>
                <p:cNvGrpSpPr/>
                <p:nvPr/>
              </p:nvGrpSpPr>
              <p:grpSpPr>
                <a:xfrm>
                  <a:off x="991059" y="2973182"/>
                  <a:ext cx="470180" cy="516639"/>
                  <a:chOff x="1069936" y="2616870"/>
                  <a:chExt cx="1415238" cy="1555079"/>
                </a:xfrm>
              </p:grpSpPr>
              <p:sp>
                <p:nvSpPr>
                  <p:cNvPr id="540" name="Rounded Rectangle 290">
                    <a:extLst>
                      <a:ext uri="{FF2B5EF4-FFF2-40B4-BE49-F238E27FC236}">
                        <a16:creationId xmlns:a16="http://schemas.microsoft.com/office/drawing/2014/main" id="{FD42E6C4-E4DA-4041-930C-A17D25CE6FBD}"/>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1" name="Picture 540">
                    <a:extLst>
                      <a:ext uri="{FF2B5EF4-FFF2-40B4-BE49-F238E27FC236}">
                        <a16:creationId xmlns:a16="http://schemas.microsoft.com/office/drawing/2014/main" id="{A07ACC44-12AE-4AC3-90C9-C158EA39221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2" name="Picture 541">
                    <a:extLst>
                      <a:ext uri="{FF2B5EF4-FFF2-40B4-BE49-F238E27FC236}">
                        <a16:creationId xmlns:a16="http://schemas.microsoft.com/office/drawing/2014/main" id="{122F9608-692E-411B-B17C-DF79EAE32F3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3" name="Picture 542">
                    <a:extLst>
                      <a:ext uri="{FF2B5EF4-FFF2-40B4-BE49-F238E27FC236}">
                        <a16:creationId xmlns:a16="http://schemas.microsoft.com/office/drawing/2014/main" id="{B388B6C9-F3FD-4BB6-A596-3AAD03AD37B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44" name="Picture 543">
                    <a:extLst>
                      <a:ext uri="{FF2B5EF4-FFF2-40B4-BE49-F238E27FC236}">
                        <a16:creationId xmlns:a16="http://schemas.microsoft.com/office/drawing/2014/main" id="{9F2C3E1B-0DBD-4BA9-97A6-1FF65A55329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45" name="Picture 544">
                    <a:extLst>
                      <a:ext uri="{FF2B5EF4-FFF2-40B4-BE49-F238E27FC236}">
                        <a16:creationId xmlns:a16="http://schemas.microsoft.com/office/drawing/2014/main" id="{6B73F787-8C2A-429F-AEC7-9CA81704E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3" name="Group 532">
                  <a:extLst>
                    <a:ext uri="{FF2B5EF4-FFF2-40B4-BE49-F238E27FC236}">
                      <a16:creationId xmlns:a16="http://schemas.microsoft.com/office/drawing/2014/main" id="{6D061D83-3E77-48BF-B447-1C995B70FA4E}"/>
                    </a:ext>
                  </a:extLst>
                </p:cNvPr>
                <p:cNvGrpSpPr/>
                <p:nvPr/>
              </p:nvGrpSpPr>
              <p:grpSpPr>
                <a:xfrm>
                  <a:off x="449447" y="2973182"/>
                  <a:ext cx="470180" cy="516639"/>
                  <a:chOff x="1069936" y="2616870"/>
                  <a:chExt cx="1415238" cy="1555079"/>
                </a:xfrm>
              </p:grpSpPr>
              <p:sp>
                <p:nvSpPr>
                  <p:cNvPr id="534" name="Rounded Rectangle 284">
                    <a:extLst>
                      <a:ext uri="{FF2B5EF4-FFF2-40B4-BE49-F238E27FC236}">
                        <a16:creationId xmlns:a16="http://schemas.microsoft.com/office/drawing/2014/main" id="{016E15A5-64BF-4C76-9B7A-0806344CD2C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35" name="Picture 534">
                    <a:extLst>
                      <a:ext uri="{FF2B5EF4-FFF2-40B4-BE49-F238E27FC236}">
                        <a16:creationId xmlns:a16="http://schemas.microsoft.com/office/drawing/2014/main" id="{37160F2D-0EFC-47FB-8FF7-65E58EB4673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36" name="Picture 535">
                    <a:extLst>
                      <a:ext uri="{FF2B5EF4-FFF2-40B4-BE49-F238E27FC236}">
                        <a16:creationId xmlns:a16="http://schemas.microsoft.com/office/drawing/2014/main" id="{F7C7E5C0-5268-40A5-A5C0-66A18502D0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37" name="Picture 536">
                    <a:extLst>
                      <a:ext uri="{FF2B5EF4-FFF2-40B4-BE49-F238E27FC236}">
                        <a16:creationId xmlns:a16="http://schemas.microsoft.com/office/drawing/2014/main" id="{48371936-876D-4B1F-8449-439C14D83FB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38" name="Picture 537">
                    <a:extLst>
                      <a:ext uri="{FF2B5EF4-FFF2-40B4-BE49-F238E27FC236}">
                        <a16:creationId xmlns:a16="http://schemas.microsoft.com/office/drawing/2014/main" id="{41DB3659-0462-434C-B5D8-A655BBB549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39" name="Picture 538">
                    <a:extLst>
                      <a:ext uri="{FF2B5EF4-FFF2-40B4-BE49-F238E27FC236}">
                        <a16:creationId xmlns:a16="http://schemas.microsoft.com/office/drawing/2014/main" id="{FCB7A584-702D-4C74-AF6B-ECAE0D3CE6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493" name="Group 492">
                <a:extLst>
                  <a:ext uri="{FF2B5EF4-FFF2-40B4-BE49-F238E27FC236}">
                    <a16:creationId xmlns:a16="http://schemas.microsoft.com/office/drawing/2014/main" id="{904B7B49-7D73-4939-B1AB-16D55C1EAB1A}"/>
                  </a:ext>
                </a:extLst>
              </p:cNvPr>
              <p:cNvGrpSpPr/>
              <p:nvPr/>
            </p:nvGrpSpPr>
            <p:grpSpPr>
              <a:xfrm>
                <a:off x="526240" y="3519437"/>
                <a:ext cx="2522353" cy="494247"/>
                <a:chOff x="449447" y="2973182"/>
                <a:chExt cx="2636627" cy="516639"/>
              </a:xfrm>
            </p:grpSpPr>
            <p:grpSp>
              <p:nvGrpSpPr>
                <p:cNvPr id="494" name="Group 493">
                  <a:extLst>
                    <a:ext uri="{FF2B5EF4-FFF2-40B4-BE49-F238E27FC236}">
                      <a16:creationId xmlns:a16="http://schemas.microsoft.com/office/drawing/2014/main" id="{C79A534A-8D96-43CF-B4B8-B14B5D323D76}"/>
                    </a:ext>
                  </a:extLst>
                </p:cNvPr>
                <p:cNvGrpSpPr/>
                <p:nvPr/>
              </p:nvGrpSpPr>
              <p:grpSpPr>
                <a:xfrm>
                  <a:off x="2074283" y="2973182"/>
                  <a:ext cx="470180" cy="516639"/>
                  <a:chOff x="1069936" y="2616870"/>
                  <a:chExt cx="1415238" cy="1555079"/>
                </a:xfrm>
              </p:grpSpPr>
              <p:sp>
                <p:nvSpPr>
                  <p:cNvPr id="523" name="Rounded Rectangle 80">
                    <a:extLst>
                      <a:ext uri="{FF2B5EF4-FFF2-40B4-BE49-F238E27FC236}">
                        <a16:creationId xmlns:a16="http://schemas.microsoft.com/office/drawing/2014/main" id="{EDAD1A94-0F6A-44EF-ACD0-87034D80B0C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24" name="Picture 523">
                    <a:extLst>
                      <a:ext uri="{FF2B5EF4-FFF2-40B4-BE49-F238E27FC236}">
                        <a16:creationId xmlns:a16="http://schemas.microsoft.com/office/drawing/2014/main" id="{FF69C4B0-8781-4FD2-B398-5F9F68DFBA7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25" name="Picture 524">
                    <a:extLst>
                      <a:ext uri="{FF2B5EF4-FFF2-40B4-BE49-F238E27FC236}">
                        <a16:creationId xmlns:a16="http://schemas.microsoft.com/office/drawing/2014/main" id="{8A5E1E5A-A206-4165-AC0A-C22533786F4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6" name="Picture 525">
                    <a:extLst>
                      <a:ext uri="{FF2B5EF4-FFF2-40B4-BE49-F238E27FC236}">
                        <a16:creationId xmlns:a16="http://schemas.microsoft.com/office/drawing/2014/main" id="{C771FA35-A734-420C-B7BA-85CC093921D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7" name="Picture 526">
                    <a:extLst>
                      <a:ext uri="{FF2B5EF4-FFF2-40B4-BE49-F238E27FC236}">
                        <a16:creationId xmlns:a16="http://schemas.microsoft.com/office/drawing/2014/main" id="{FD4E884E-FEF3-478B-AA05-C8285278C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8" name="Picture 527">
                    <a:extLst>
                      <a:ext uri="{FF2B5EF4-FFF2-40B4-BE49-F238E27FC236}">
                        <a16:creationId xmlns:a16="http://schemas.microsoft.com/office/drawing/2014/main" id="{783DCE74-27A5-4DA8-A1D2-BAD5826A049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5" name="Group 494">
                  <a:extLst>
                    <a:ext uri="{FF2B5EF4-FFF2-40B4-BE49-F238E27FC236}">
                      <a16:creationId xmlns:a16="http://schemas.microsoft.com/office/drawing/2014/main" id="{79EB7696-6BDD-427D-9B43-BE9E67D8E1D2}"/>
                    </a:ext>
                  </a:extLst>
                </p:cNvPr>
                <p:cNvGrpSpPr/>
                <p:nvPr/>
              </p:nvGrpSpPr>
              <p:grpSpPr>
                <a:xfrm>
                  <a:off x="1532671" y="2973182"/>
                  <a:ext cx="470180" cy="516639"/>
                  <a:chOff x="1069936" y="2616870"/>
                  <a:chExt cx="1415238" cy="1555079"/>
                </a:xfrm>
              </p:grpSpPr>
              <p:sp>
                <p:nvSpPr>
                  <p:cNvPr id="517" name="Rounded Rectangle 88">
                    <a:extLst>
                      <a:ext uri="{FF2B5EF4-FFF2-40B4-BE49-F238E27FC236}">
                        <a16:creationId xmlns:a16="http://schemas.microsoft.com/office/drawing/2014/main" id="{29316460-907D-47A5-A535-66CB3EC5EF2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8" name="Picture 517">
                    <a:extLst>
                      <a:ext uri="{FF2B5EF4-FFF2-40B4-BE49-F238E27FC236}">
                        <a16:creationId xmlns:a16="http://schemas.microsoft.com/office/drawing/2014/main" id="{58867146-1F41-44F0-96A6-755165AE132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9" name="Picture 518">
                    <a:extLst>
                      <a:ext uri="{FF2B5EF4-FFF2-40B4-BE49-F238E27FC236}">
                        <a16:creationId xmlns:a16="http://schemas.microsoft.com/office/drawing/2014/main" id="{B16165AF-B12F-4BF6-AC96-52D84383DE4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0" name="Picture 519">
                    <a:extLst>
                      <a:ext uri="{FF2B5EF4-FFF2-40B4-BE49-F238E27FC236}">
                        <a16:creationId xmlns:a16="http://schemas.microsoft.com/office/drawing/2014/main" id="{58A9AADF-DF6C-4D39-950D-7DAC291D39E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1" name="Picture 520">
                    <a:extLst>
                      <a:ext uri="{FF2B5EF4-FFF2-40B4-BE49-F238E27FC236}">
                        <a16:creationId xmlns:a16="http://schemas.microsoft.com/office/drawing/2014/main" id="{9E532391-5DAD-4ED3-9484-7211F693F9D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2" name="Picture 521">
                    <a:extLst>
                      <a:ext uri="{FF2B5EF4-FFF2-40B4-BE49-F238E27FC236}">
                        <a16:creationId xmlns:a16="http://schemas.microsoft.com/office/drawing/2014/main" id="{9A206ADB-2FB4-4380-AA18-0F143884DFF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6" name="Group 495">
                  <a:extLst>
                    <a:ext uri="{FF2B5EF4-FFF2-40B4-BE49-F238E27FC236}">
                      <a16:creationId xmlns:a16="http://schemas.microsoft.com/office/drawing/2014/main" id="{7A165DEC-150A-4813-B262-EF0110B22E0A}"/>
                    </a:ext>
                  </a:extLst>
                </p:cNvPr>
                <p:cNvGrpSpPr/>
                <p:nvPr/>
              </p:nvGrpSpPr>
              <p:grpSpPr>
                <a:xfrm>
                  <a:off x="2615894" y="2973182"/>
                  <a:ext cx="470180" cy="516639"/>
                  <a:chOff x="1069936" y="2616870"/>
                  <a:chExt cx="1415238" cy="1555079"/>
                </a:xfrm>
              </p:grpSpPr>
              <p:sp>
                <p:nvSpPr>
                  <p:cNvPr id="511" name="Rounded Rectangle 99">
                    <a:extLst>
                      <a:ext uri="{FF2B5EF4-FFF2-40B4-BE49-F238E27FC236}">
                        <a16:creationId xmlns:a16="http://schemas.microsoft.com/office/drawing/2014/main" id="{56A7FA63-A4DE-41CE-90A7-DDAAE35E67CD}"/>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2" name="Picture 511">
                    <a:extLst>
                      <a:ext uri="{FF2B5EF4-FFF2-40B4-BE49-F238E27FC236}">
                        <a16:creationId xmlns:a16="http://schemas.microsoft.com/office/drawing/2014/main" id="{3E270597-26B5-464A-8877-C0BA2A0B80E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3" name="Picture 512">
                    <a:extLst>
                      <a:ext uri="{FF2B5EF4-FFF2-40B4-BE49-F238E27FC236}">
                        <a16:creationId xmlns:a16="http://schemas.microsoft.com/office/drawing/2014/main" id="{4BADC2B8-D373-4625-89D5-EC73DED8F34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14" name="Picture 513">
                    <a:extLst>
                      <a:ext uri="{FF2B5EF4-FFF2-40B4-BE49-F238E27FC236}">
                        <a16:creationId xmlns:a16="http://schemas.microsoft.com/office/drawing/2014/main" id="{3946B700-5A94-4F44-BE7E-FBC9348B1AC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15" name="Picture 514">
                    <a:extLst>
                      <a:ext uri="{FF2B5EF4-FFF2-40B4-BE49-F238E27FC236}">
                        <a16:creationId xmlns:a16="http://schemas.microsoft.com/office/drawing/2014/main" id="{5BB27BEA-22A6-47E4-AC38-4507A76459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6" name="Picture 515">
                    <a:extLst>
                      <a:ext uri="{FF2B5EF4-FFF2-40B4-BE49-F238E27FC236}">
                        <a16:creationId xmlns:a16="http://schemas.microsoft.com/office/drawing/2014/main" id="{FEFDC12D-39AB-4DEB-99C5-7161E3CFFC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7" name="Group 496">
                  <a:extLst>
                    <a:ext uri="{FF2B5EF4-FFF2-40B4-BE49-F238E27FC236}">
                      <a16:creationId xmlns:a16="http://schemas.microsoft.com/office/drawing/2014/main" id="{246B18CE-3BE1-43BC-8C8D-45E1BA93AE7B}"/>
                    </a:ext>
                  </a:extLst>
                </p:cNvPr>
                <p:cNvGrpSpPr/>
                <p:nvPr/>
              </p:nvGrpSpPr>
              <p:grpSpPr>
                <a:xfrm>
                  <a:off x="991059" y="2973182"/>
                  <a:ext cx="470180" cy="516639"/>
                  <a:chOff x="1069936" y="2616870"/>
                  <a:chExt cx="1415238" cy="1555079"/>
                </a:xfrm>
              </p:grpSpPr>
              <p:sp>
                <p:nvSpPr>
                  <p:cNvPr id="505" name="Rounded Rectangle 290">
                    <a:extLst>
                      <a:ext uri="{FF2B5EF4-FFF2-40B4-BE49-F238E27FC236}">
                        <a16:creationId xmlns:a16="http://schemas.microsoft.com/office/drawing/2014/main" id="{773BB5B9-AAD2-4E79-82C3-6ACB4B83F40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6" name="Picture 505">
                    <a:extLst>
                      <a:ext uri="{FF2B5EF4-FFF2-40B4-BE49-F238E27FC236}">
                        <a16:creationId xmlns:a16="http://schemas.microsoft.com/office/drawing/2014/main" id="{664F7AB8-11BB-422B-A506-60DDDFF070F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7" name="Picture 506">
                    <a:extLst>
                      <a:ext uri="{FF2B5EF4-FFF2-40B4-BE49-F238E27FC236}">
                        <a16:creationId xmlns:a16="http://schemas.microsoft.com/office/drawing/2014/main" id="{E761A85F-DEC5-435A-BE1E-A7A81E6DF66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8" name="Picture 507">
                    <a:extLst>
                      <a:ext uri="{FF2B5EF4-FFF2-40B4-BE49-F238E27FC236}">
                        <a16:creationId xmlns:a16="http://schemas.microsoft.com/office/drawing/2014/main" id="{31718D0D-B1FD-4853-B838-15A9823E98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9" name="Picture 508">
                    <a:extLst>
                      <a:ext uri="{FF2B5EF4-FFF2-40B4-BE49-F238E27FC236}">
                        <a16:creationId xmlns:a16="http://schemas.microsoft.com/office/drawing/2014/main" id="{94CC0588-0280-4866-84DB-844D13771F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0" name="Picture 509">
                    <a:extLst>
                      <a:ext uri="{FF2B5EF4-FFF2-40B4-BE49-F238E27FC236}">
                        <a16:creationId xmlns:a16="http://schemas.microsoft.com/office/drawing/2014/main" id="{A7FA9658-53C1-4FAE-8776-E1B99ABADC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8" name="Group 497">
                  <a:extLst>
                    <a:ext uri="{FF2B5EF4-FFF2-40B4-BE49-F238E27FC236}">
                      <a16:creationId xmlns:a16="http://schemas.microsoft.com/office/drawing/2014/main" id="{12CEC7C1-686D-462B-BC76-B3F3481468BD}"/>
                    </a:ext>
                  </a:extLst>
                </p:cNvPr>
                <p:cNvGrpSpPr/>
                <p:nvPr/>
              </p:nvGrpSpPr>
              <p:grpSpPr>
                <a:xfrm>
                  <a:off x="449447" y="2973182"/>
                  <a:ext cx="470180" cy="516639"/>
                  <a:chOff x="1069936" y="2616870"/>
                  <a:chExt cx="1415238" cy="1555079"/>
                </a:xfrm>
              </p:grpSpPr>
              <p:sp>
                <p:nvSpPr>
                  <p:cNvPr id="499" name="Rounded Rectangle 284">
                    <a:extLst>
                      <a:ext uri="{FF2B5EF4-FFF2-40B4-BE49-F238E27FC236}">
                        <a16:creationId xmlns:a16="http://schemas.microsoft.com/office/drawing/2014/main" id="{5E4087C5-51EA-4F10-9948-90A37E5D3A8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0" name="Picture 499">
                    <a:extLst>
                      <a:ext uri="{FF2B5EF4-FFF2-40B4-BE49-F238E27FC236}">
                        <a16:creationId xmlns:a16="http://schemas.microsoft.com/office/drawing/2014/main" id="{64860B99-BE00-428C-861F-3A56C492F12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1" name="Picture 500">
                    <a:extLst>
                      <a:ext uri="{FF2B5EF4-FFF2-40B4-BE49-F238E27FC236}">
                        <a16:creationId xmlns:a16="http://schemas.microsoft.com/office/drawing/2014/main" id="{07FA6B9A-4013-480E-84F9-FFC0CF0B461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2" name="Picture 501">
                    <a:extLst>
                      <a:ext uri="{FF2B5EF4-FFF2-40B4-BE49-F238E27FC236}">
                        <a16:creationId xmlns:a16="http://schemas.microsoft.com/office/drawing/2014/main" id="{E6748F4C-EFD4-4EBB-ACEB-4FFBE8B5357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3" name="Picture 502">
                    <a:extLst>
                      <a:ext uri="{FF2B5EF4-FFF2-40B4-BE49-F238E27FC236}">
                        <a16:creationId xmlns:a16="http://schemas.microsoft.com/office/drawing/2014/main" id="{1467AB3D-35E9-428A-BE2D-9DF63E9525A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04" name="Picture 503">
                    <a:extLst>
                      <a:ext uri="{FF2B5EF4-FFF2-40B4-BE49-F238E27FC236}">
                        <a16:creationId xmlns:a16="http://schemas.microsoft.com/office/drawing/2014/main" id="{4DD13C98-170E-4DC2-B1AB-0148E612A3C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564" name="Group 563">
            <a:extLst>
              <a:ext uri="{FF2B5EF4-FFF2-40B4-BE49-F238E27FC236}">
                <a16:creationId xmlns:a16="http://schemas.microsoft.com/office/drawing/2014/main" id="{40692125-D1BF-42F9-9BE3-26BBBA1E3584}"/>
              </a:ext>
            </a:extLst>
          </p:cNvPr>
          <p:cNvGrpSpPr/>
          <p:nvPr/>
        </p:nvGrpSpPr>
        <p:grpSpPr>
          <a:xfrm>
            <a:off x="6044390" y="2867621"/>
            <a:ext cx="2694853" cy="1435209"/>
            <a:chOff x="398839" y="2867621"/>
            <a:chExt cx="2777155" cy="1479041"/>
          </a:xfrm>
        </p:grpSpPr>
        <p:sp>
          <p:nvSpPr>
            <p:cNvPr id="565" name="Rounded Rectangle 337">
              <a:extLst>
                <a:ext uri="{FF2B5EF4-FFF2-40B4-BE49-F238E27FC236}">
                  <a16:creationId xmlns:a16="http://schemas.microsoft.com/office/drawing/2014/main" id="{A8D517AC-2EAE-4BCE-BF43-0F61377475BA}"/>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66" name="TextBox 565">
              <a:extLst>
                <a:ext uri="{FF2B5EF4-FFF2-40B4-BE49-F238E27FC236}">
                  <a16:creationId xmlns:a16="http://schemas.microsoft.com/office/drawing/2014/main" id="{6E3C66CF-5EF6-4F14-AF9E-5237F7D41537}"/>
                </a:ext>
              </a:extLst>
            </p:cNvPr>
            <p:cNvSpPr txBox="1"/>
            <p:nvPr/>
          </p:nvSpPr>
          <p:spPr>
            <a:xfrm>
              <a:off x="924534" y="4071998"/>
              <a:ext cx="1725764"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#3</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67" name="Group 566">
              <a:extLst>
                <a:ext uri="{FF2B5EF4-FFF2-40B4-BE49-F238E27FC236}">
                  <a16:creationId xmlns:a16="http://schemas.microsoft.com/office/drawing/2014/main" id="{AE21232A-900C-4AE2-AFCA-AB40E3DABE13}"/>
                </a:ext>
              </a:extLst>
            </p:cNvPr>
            <p:cNvGrpSpPr/>
            <p:nvPr/>
          </p:nvGrpSpPr>
          <p:grpSpPr>
            <a:xfrm>
              <a:off x="526240" y="2973182"/>
              <a:ext cx="2522353" cy="1040502"/>
              <a:chOff x="526240" y="2973182"/>
              <a:chExt cx="2522353" cy="1040502"/>
            </a:xfrm>
          </p:grpSpPr>
          <p:grpSp>
            <p:nvGrpSpPr>
              <p:cNvPr id="568" name="Group 567">
                <a:extLst>
                  <a:ext uri="{FF2B5EF4-FFF2-40B4-BE49-F238E27FC236}">
                    <a16:creationId xmlns:a16="http://schemas.microsoft.com/office/drawing/2014/main" id="{493B7855-1451-4259-B9EE-78623C63A2CF}"/>
                  </a:ext>
                </a:extLst>
              </p:cNvPr>
              <p:cNvGrpSpPr/>
              <p:nvPr/>
            </p:nvGrpSpPr>
            <p:grpSpPr>
              <a:xfrm>
                <a:off x="526240" y="2973182"/>
                <a:ext cx="2522353" cy="494247"/>
                <a:chOff x="449447" y="2973182"/>
                <a:chExt cx="2636627" cy="516639"/>
              </a:xfrm>
            </p:grpSpPr>
            <p:grpSp>
              <p:nvGrpSpPr>
                <p:cNvPr id="605" name="Group 604">
                  <a:extLst>
                    <a:ext uri="{FF2B5EF4-FFF2-40B4-BE49-F238E27FC236}">
                      <a16:creationId xmlns:a16="http://schemas.microsoft.com/office/drawing/2014/main" id="{72A42F51-E171-4C57-83A6-C1234CD20106}"/>
                    </a:ext>
                  </a:extLst>
                </p:cNvPr>
                <p:cNvGrpSpPr/>
                <p:nvPr/>
              </p:nvGrpSpPr>
              <p:grpSpPr>
                <a:xfrm>
                  <a:off x="2074283" y="2973182"/>
                  <a:ext cx="470180" cy="516639"/>
                  <a:chOff x="1069936" y="2616870"/>
                  <a:chExt cx="1415238" cy="1555079"/>
                </a:xfrm>
              </p:grpSpPr>
              <p:sp>
                <p:nvSpPr>
                  <p:cNvPr id="634" name="Rounded Rectangle 80">
                    <a:extLst>
                      <a:ext uri="{FF2B5EF4-FFF2-40B4-BE49-F238E27FC236}">
                        <a16:creationId xmlns:a16="http://schemas.microsoft.com/office/drawing/2014/main" id="{16A8221D-FDC9-44CA-9795-FF44DE793DD4}"/>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35" name="Picture 634">
                    <a:extLst>
                      <a:ext uri="{FF2B5EF4-FFF2-40B4-BE49-F238E27FC236}">
                        <a16:creationId xmlns:a16="http://schemas.microsoft.com/office/drawing/2014/main" id="{5DF95041-1629-4570-95CD-24E4F1B83EF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6" name="Picture 635">
                    <a:extLst>
                      <a:ext uri="{FF2B5EF4-FFF2-40B4-BE49-F238E27FC236}">
                        <a16:creationId xmlns:a16="http://schemas.microsoft.com/office/drawing/2014/main" id="{148FE5A4-81BF-4817-B4CB-EA6D144403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7" name="Picture 636">
                    <a:extLst>
                      <a:ext uri="{FF2B5EF4-FFF2-40B4-BE49-F238E27FC236}">
                        <a16:creationId xmlns:a16="http://schemas.microsoft.com/office/drawing/2014/main" id="{2BEC12B7-DD05-4A14-9010-05753F1F47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8" name="Picture 637">
                    <a:extLst>
                      <a:ext uri="{FF2B5EF4-FFF2-40B4-BE49-F238E27FC236}">
                        <a16:creationId xmlns:a16="http://schemas.microsoft.com/office/drawing/2014/main" id="{7A0C63BC-0BEA-48EA-95C5-357F9BFE68C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9" name="Picture 638">
                    <a:extLst>
                      <a:ext uri="{FF2B5EF4-FFF2-40B4-BE49-F238E27FC236}">
                        <a16:creationId xmlns:a16="http://schemas.microsoft.com/office/drawing/2014/main" id="{5EF5E806-40BF-4FED-9F73-10DA5FCFF09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6" name="Group 605">
                  <a:extLst>
                    <a:ext uri="{FF2B5EF4-FFF2-40B4-BE49-F238E27FC236}">
                      <a16:creationId xmlns:a16="http://schemas.microsoft.com/office/drawing/2014/main" id="{49CB484A-65B2-4174-92E5-91AFF5027079}"/>
                    </a:ext>
                  </a:extLst>
                </p:cNvPr>
                <p:cNvGrpSpPr/>
                <p:nvPr/>
              </p:nvGrpSpPr>
              <p:grpSpPr>
                <a:xfrm>
                  <a:off x="1532671" y="2973182"/>
                  <a:ext cx="470180" cy="516639"/>
                  <a:chOff x="1069936" y="2616870"/>
                  <a:chExt cx="1415238" cy="1555079"/>
                </a:xfrm>
              </p:grpSpPr>
              <p:sp>
                <p:nvSpPr>
                  <p:cNvPr id="628" name="Rounded Rectangle 88">
                    <a:extLst>
                      <a:ext uri="{FF2B5EF4-FFF2-40B4-BE49-F238E27FC236}">
                        <a16:creationId xmlns:a16="http://schemas.microsoft.com/office/drawing/2014/main" id="{6E212BAA-FF1B-4E98-9EC9-DAA5489A7A35}"/>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9" name="Picture 628">
                    <a:extLst>
                      <a:ext uri="{FF2B5EF4-FFF2-40B4-BE49-F238E27FC236}">
                        <a16:creationId xmlns:a16="http://schemas.microsoft.com/office/drawing/2014/main" id="{71C7636E-9D92-4F78-AEA6-B8F14FC8A50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0" name="Picture 629">
                    <a:extLst>
                      <a:ext uri="{FF2B5EF4-FFF2-40B4-BE49-F238E27FC236}">
                        <a16:creationId xmlns:a16="http://schemas.microsoft.com/office/drawing/2014/main" id="{FA3E4531-EB57-4144-BB1C-17009B3917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1" name="Picture 630">
                    <a:extLst>
                      <a:ext uri="{FF2B5EF4-FFF2-40B4-BE49-F238E27FC236}">
                        <a16:creationId xmlns:a16="http://schemas.microsoft.com/office/drawing/2014/main" id="{C40D67D8-4E15-40D3-BC8B-A1C769CDFD9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2" name="Picture 631">
                    <a:extLst>
                      <a:ext uri="{FF2B5EF4-FFF2-40B4-BE49-F238E27FC236}">
                        <a16:creationId xmlns:a16="http://schemas.microsoft.com/office/drawing/2014/main" id="{3639ECB1-A63A-46E7-B7D2-4485925C0CB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3" name="Picture 632">
                    <a:extLst>
                      <a:ext uri="{FF2B5EF4-FFF2-40B4-BE49-F238E27FC236}">
                        <a16:creationId xmlns:a16="http://schemas.microsoft.com/office/drawing/2014/main" id="{55F569AC-5CB8-4859-9C00-7D9A21397B0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7" name="Group 606">
                  <a:extLst>
                    <a:ext uri="{FF2B5EF4-FFF2-40B4-BE49-F238E27FC236}">
                      <a16:creationId xmlns:a16="http://schemas.microsoft.com/office/drawing/2014/main" id="{6114D494-B4C1-4A3A-BB2E-3CE4D4EBC83E}"/>
                    </a:ext>
                  </a:extLst>
                </p:cNvPr>
                <p:cNvGrpSpPr/>
                <p:nvPr/>
              </p:nvGrpSpPr>
              <p:grpSpPr>
                <a:xfrm>
                  <a:off x="2615894" y="2973182"/>
                  <a:ext cx="470180" cy="516639"/>
                  <a:chOff x="1069936" y="2616870"/>
                  <a:chExt cx="1415238" cy="1555079"/>
                </a:xfrm>
              </p:grpSpPr>
              <p:sp>
                <p:nvSpPr>
                  <p:cNvPr id="622" name="Rounded Rectangle 99">
                    <a:extLst>
                      <a:ext uri="{FF2B5EF4-FFF2-40B4-BE49-F238E27FC236}">
                        <a16:creationId xmlns:a16="http://schemas.microsoft.com/office/drawing/2014/main" id="{4E0C9A76-EE36-4B4B-A693-2AED7391BB3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3" name="Picture 622">
                    <a:extLst>
                      <a:ext uri="{FF2B5EF4-FFF2-40B4-BE49-F238E27FC236}">
                        <a16:creationId xmlns:a16="http://schemas.microsoft.com/office/drawing/2014/main" id="{FD6489A7-0FE4-43B8-AC0A-F81A18DBB45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24" name="Picture 623">
                    <a:extLst>
                      <a:ext uri="{FF2B5EF4-FFF2-40B4-BE49-F238E27FC236}">
                        <a16:creationId xmlns:a16="http://schemas.microsoft.com/office/drawing/2014/main" id="{CB3AD2C9-7326-4A13-B44A-B3B1F123671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25" name="Picture 624">
                    <a:extLst>
                      <a:ext uri="{FF2B5EF4-FFF2-40B4-BE49-F238E27FC236}">
                        <a16:creationId xmlns:a16="http://schemas.microsoft.com/office/drawing/2014/main" id="{CCE0EE14-7020-458E-8443-CF4A49D68B5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6" name="Picture 625">
                    <a:extLst>
                      <a:ext uri="{FF2B5EF4-FFF2-40B4-BE49-F238E27FC236}">
                        <a16:creationId xmlns:a16="http://schemas.microsoft.com/office/drawing/2014/main" id="{D28B36E0-3B76-4974-91B2-B3DECA0B0CE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7" name="Picture 626">
                    <a:extLst>
                      <a:ext uri="{FF2B5EF4-FFF2-40B4-BE49-F238E27FC236}">
                        <a16:creationId xmlns:a16="http://schemas.microsoft.com/office/drawing/2014/main" id="{6A2B07C4-E807-4059-B213-02EF2E6EA0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8" name="Group 607">
                  <a:extLst>
                    <a:ext uri="{FF2B5EF4-FFF2-40B4-BE49-F238E27FC236}">
                      <a16:creationId xmlns:a16="http://schemas.microsoft.com/office/drawing/2014/main" id="{8CAE9C36-9AC7-4343-9B3A-D5BFC0CF0016}"/>
                    </a:ext>
                  </a:extLst>
                </p:cNvPr>
                <p:cNvGrpSpPr/>
                <p:nvPr/>
              </p:nvGrpSpPr>
              <p:grpSpPr>
                <a:xfrm>
                  <a:off x="991059" y="2973182"/>
                  <a:ext cx="470180" cy="516639"/>
                  <a:chOff x="1069936" y="2616870"/>
                  <a:chExt cx="1415238" cy="1555079"/>
                </a:xfrm>
              </p:grpSpPr>
              <p:sp>
                <p:nvSpPr>
                  <p:cNvPr id="616" name="Rounded Rectangle 290">
                    <a:extLst>
                      <a:ext uri="{FF2B5EF4-FFF2-40B4-BE49-F238E27FC236}">
                        <a16:creationId xmlns:a16="http://schemas.microsoft.com/office/drawing/2014/main" id="{5E468A76-7A78-42F4-957C-AEF209F6E69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7" name="Picture 616">
                    <a:extLst>
                      <a:ext uri="{FF2B5EF4-FFF2-40B4-BE49-F238E27FC236}">
                        <a16:creationId xmlns:a16="http://schemas.microsoft.com/office/drawing/2014/main" id="{31542EC4-9BE2-4EB4-A0E7-5A88C794B66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8" name="Picture 617">
                    <a:extLst>
                      <a:ext uri="{FF2B5EF4-FFF2-40B4-BE49-F238E27FC236}">
                        <a16:creationId xmlns:a16="http://schemas.microsoft.com/office/drawing/2014/main" id="{00406FB4-B5E1-4864-890F-F5BED58B05D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9" name="Picture 618">
                    <a:extLst>
                      <a:ext uri="{FF2B5EF4-FFF2-40B4-BE49-F238E27FC236}">
                        <a16:creationId xmlns:a16="http://schemas.microsoft.com/office/drawing/2014/main" id="{901F1C7D-02AA-408A-9B71-641B241CCD5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0" name="Picture 619">
                    <a:extLst>
                      <a:ext uri="{FF2B5EF4-FFF2-40B4-BE49-F238E27FC236}">
                        <a16:creationId xmlns:a16="http://schemas.microsoft.com/office/drawing/2014/main" id="{5B5EAD8C-7D4F-4993-8E32-D2275895157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1" name="Picture 620">
                    <a:extLst>
                      <a:ext uri="{FF2B5EF4-FFF2-40B4-BE49-F238E27FC236}">
                        <a16:creationId xmlns:a16="http://schemas.microsoft.com/office/drawing/2014/main" id="{7B32BE5E-6A79-47D0-87FE-ED4117D5E0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9" name="Group 608">
                  <a:extLst>
                    <a:ext uri="{FF2B5EF4-FFF2-40B4-BE49-F238E27FC236}">
                      <a16:creationId xmlns:a16="http://schemas.microsoft.com/office/drawing/2014/main" id="{F9AC63A6-B772-45A6-95FD-BF3EAFE61E9A}"/>
                    </a:ext>
                  </a:extLst>
                </p:cNvPr>
                <p:cNvGrpSpPr/>
                <p:nvPr/>
              </p:nvGrpSpPr>
              <p:grpSpPr>
                <a:xfrm>
                  <a:off x="449447" y="2973182"/>
                  <a:ext cx="470180" cy="516639"/>
                  <a:chOff x="1069936" y="2616870"/>
                  <a:chExt cx="1415238" cy="1555079"/>
                </a:xfrm>
              </p:grpSpPr>
              <p:sp>
                <p:nvSpPr>
                  <p:cNvPr id="610" name="Rounded Rectangle 284">
                    <a:extLst>
                      <a:ext uri="{FF2B5EF4-FFF2-40B4-BE49-F238E27FC236}">
                        <a16:creationId xmlns:a16="http://schemas.microsoft.com/office/drawing/2014/main" id="{6FAB079D-4E3B-483C-9180-0A5B877289C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1" name="Picture 610">
                    <a:extLst>
                      <a:ext uri="{FF2B5EF4-FFF2-40B4-BE49-F238E27FC236}">
                        <a16:creationId xmlns:a16="http://schemas.microsoft.com/office/drawing/2014/main" id="{2E1A824C-5CCE-45CF-8835-1C93C51B6B5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2" name="Picture 611">
                    <a:extLst>
                      <a:ext uri="{FF2B5EF4-FFF2-40B4-BE49-F238E27FC236}">
                        <a16:creationId xmlns:a16="http://schemas.microsoft.com/office/drawing/2014/main" id="{E7CDC99B-513A-4A79-8F04-F2A2086E750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3" name="Picture 612">
                    <a:extLst>
                      <a:ext uri="{FF2B5EF4-FFF2-40B4-BE49-F238E27FC236}">
                        <a16:creationId xmlns:a16="http://schemas.microsoft.com/office/drawing/2014/main" id="{DB43C902-F3AE-4F01-9272-A91335DFFD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4" name="Picture 613">
                    <a:extLst>
                      <a:ext uri="{FF2B5EF4-FFF2-40B4-BE49-F238E27FC236}">
                        <a16:creationId xmlns:a16="http://schemas.microsoft.com/office/drawing/2014/main" id="{0FA29030-DDC4-41EF-9FE2-F40CB241B7F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15" name="Picture 614">
                    <a:extLst>
                      <a:ext uri="{FF2B5EF4-FFF2-40B4-BE49-F238E27FC236}">
                        <a16:creationId xmlns:a16="http://schemas.microsoft.com/office/drawing/2014/main" id="{3363E3D7-8644-4812-B0D4-00D24C2A50C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569" name="Group 568">
                <a:extLst>
                  <a:ext uri="{FF2B5EF4-FFF2-40B4-BE49-F238E27FC236}">
                    <a16:creationId xmlns:a16="http://schemas.microsoft.com/office/drawing/2014/main" id="{D0D9152F-C5F2-44F4-BBC4-3CC5085DF3B5}"/>
                  </a:ext>
                </a:extLst>
              </p:cNvPr>
              <p:cNvGrpSpPr/>
              <p:nvPr/>
            </p:nvGrpSpPr>
            <p:grpSpPr>
              <a:xfrm>
                <a:off x="526240" y="3519437"/>
                <a:ext cx="2522353" cy="494247"/>
                <a:chOff x="449447" y="2973182"/>
                <a:chExt cx="2636627" cy="516639"/>
              </a:xfrm>
            </p:grpSpPr>
            <p:grpSp>
              <p:nvGrpSpPr>
                <p:cNvPr id="570" name="Group 569">
                  <a:extLst>
                    <a:ext uri="{FF2B5EF4-FFF2-40B4-BE49-F238E27FC236}">
                      <a16:creationId xmlns:a16="http://schemas.microsoft.com/office/drawing/2014/main" id="{028944C1-C895-4575-AEFB-BBEFC73460DC}"/>
                    </a:ext>
                  </a:extLst>
                </p:cNvPr>
                <p:cNvGrpSpPr/>
                <p:nvPr/>
              </p:nvGrpSpPr>
              <p:grpSpPr>
                <a:xfrm>
                  <a:off x="2074283" y="2973182"/>
                  <a:ext cx="470180" cy="516639"/>
                  <a:chOff x="1069936" y="2616870"/>
                  <a:chExt cx="1415238" cy="1555079"/>
                </a:xfrm>
              </p:grpSpPr>
              <p:sp>
                <p:nvSpPr>
                  <p:cNvPr id="599" name="Rounded Rectangle 80">
                    <a:extLst>
                      <a:ext uri="{FF2B5EF4-FFF2-40B4-BE49-F238E27FC236}">
                        <a16:creationId xmlns:a16="http://schemas.microsoft.com/office/drawing/2014/main" id="{EFEA5A93-995E-4BB8-BF82-B8A49A942B1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00" name="Picture 599">
                    <a:extLst>
                      <a:ext uri="{FF2B5EF4-FFF2-40B4-BE49-F238E27FC236}">
                        <a16:creationId xmlns:a16="http://schemas.microsoft.com/office/drawing/2014/main" id="{BCBC21F7-0840-476C-9622-A60B902B42C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01" name="Picture 600">
                    <a:extLst>
                      <a:ext uri="{FF2B5EF4-FFF2-40B4-BE49-F238E27FC236}">
                        <a16:creationId xmlns:a16="http://schemas.microsoft.com/office/drawing/2014/main" id="{409A07E5-3737-401E-A6D5-FCA4E9B7F97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2" name="Picture 601">
                    <a:extLst>
                      <a:ext uri="{FF2B5EF4-FFF2-40B4-BE49-F238E27FC236}">
                        <a16:creationId xmlns:a16="http://schemas.microsoft.com/office/drawing/2014/main" id="{D1C21B85-F8C3-4441-AC25-86A762294F8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03" name="Picture 602">
                    <a:extLst>
                      <a:ext uri="{FF2B5EF4-FFF2-40B4-BE49-F238E27FC236}">
                        <a16:creationId xmlns:a16="http://schemas.microsoft.com/office/drawing/2014/main" id="{BBAD76CA-7872-4BF3-971A-FC454D65B7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04" name="Picture 603">
                    <a:extLst>
                      <a:ext uri="{FF2B5EF4-FFF2-40B4-BE49-F238E27FC236}">
                        <a16:creationId xmlns:a16="http://schemas.microsoft.com/office/drawing/2014/main" id="{F89338B2-A36C-48DB-8CE3-79E3B38AA76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1" name="Group 570">
                  <a:extLst>
                    <a:ext uri="{FF2B5EF4-FFF2-40B4-BE49-F238E27FC236}">
                      <a16:creationId xmlns:a16="http://schemas.microsoft.com/office/drawing/2014/main" id="{FECC457C-5A2A-4F0F-A118-6F8E0294D3C0}"/>
                    </a:ext>
                  </a:extLst>
                </p:cNvPr>
                <p:cNvGrpSpPr/>
                <p:nvPr/>
              </p:nvGrpSpPr>
              <p:grpSpPr>
                <a:xfrm>
                  <a:off x="1532671" y="2973182"/>
                  <a:ext cx="470180" cy="516639"/>
                  <a:chOff x="1069936" y="2616870"/>
                  <a:chExt cx="1415238" cy="1555079"/>
                </a:xfrm>
              </p:grpSpPr>
              <p:sp>
                <p:nvSpPr>
                  <p:cNvPr id="593" name="Rounded Rectangle 88">
                    <a:extLst>
                      <a:ext uri="{FF2B5EF4-FFF2-40B4-BE49-F238E27FC236}">
                        <a16:creationId xmlns:a16="http://schemas.microsoft.com/office/drawing/2014/main" id="{0D0C715C-F5CC-4630-9966-518228A235F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94" name="Picture 593">
                    <a:extLst>
                      <a:ext uri="{FF2B5EF4-FFF2-40B4-BE49-F238E27FC236}">
                        <a16:creationId xmlns:a16="http://schemas.microsoft.com/office/drawing/2014/main" id="{A278D625-E007-405D-BC09-6748270591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5" name="Picture 594">
                    <a:extLst>
                      <a:ext uri="{FF2B5EF4-FFF2-40B4-BE49-F238E27FC236}">
                        <a16:creationId xmlns:a16="http://schemas.microsoft.com/office/drawing/2014/main" id="{96202529-B074-42C3-8F38-64BBB7F92FA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6" name="Picture 595">
                    <a:extLst>
                      <a:ext uri="{FF2B5EF4-FFF2-40B4-BE49-F238E27FC236}">
                        <a16:creationId xmlns:a16="http://schemas.microsoft.com/office/drawing/2014/main" id="{A7EACB36-ED39-4CD7-A75A-CAFFC2121F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7" name="Picture 596">
                    <a:extLst>
                      <a:ext uri="{FF2B5EF4-FFF2-40B4-BE49-F238E27FC236}">
                        <a16:creationId xmlns:a16="http://schemas.microsoft.com/office/drawing/2014/main" id="{73B3CD88-5508-434C-A5D6-1FFFBC39608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8" name="Picture 597">
                    <a:extLst>
                      <a:ext uri="{FF2B5EF4-FFF2-40B4-BE49-F238E27FC236}">
                        <a16:creationId xmlns:a16="http://schemas.microsoft.com/office/drawing/2014/main" id="{A9CABABF-6397-418B-B69E-98DCCE332FF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2" name="Group 571">
                  <a:extLst>
                    <a:ext uri="{FF2B5EF4-FFF2-40B4-BE49-F238E27FC236}">
                      <a16:creationId xmlns:a16="http://schemas.microsoft.com/office/drawing/2014/main" id="{4A50C111-E365-4DEB-8489-785B09A87B20}"/>
                    </a:ext>
                  </a:extLst>
                </p:cNvPr>
                <p:cNvGrpSpPr/>
                <p:nvPr/>
              </p:nvGrpSpPr>
              <p:grpSpPr>
                <a:xfrm>
                  <a:off x="2615894" y="2973182"/>
                  <a:ext cx="470180" cy="516639"/>
                  <a:chOff x="1069936" y="2616870"/>
                  <a:chExt cx="1415238" cy="1555079"/>
                </a:xfrm>
              </p:grpSpPr>
              <p:sp>
                <p:nvSpPr>
                  <p:cNvPr id="587" name="Rounded Rectangle 99">
                    <a:extLst>
                      <a:ext uri="{FF2B5EF4-FFF2-40B4-BE49-F238E27FC236}">
                        <a16:creationId xmlns:a16="http://schemas.microsoft.com/office/drawing/2014/main" id="{3B4CADEF-9F69-4971-A171-ECF17DE9107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8" name="Picture 587">
                    <a:extLst>
                      <a:ext uri="{FF2B5EF4-FFF2-40B4-BE49-F238E27FC236}">
                        <a16:creationId xmlns:a16="http://schemas.microsoft.com/office/drawing/2014/main" id="{40F4BD0D-5822-4BA5-842B-B4968BD31E9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9" name="Picture 588">
                    <a:extLst>
                      <a:ext uri="{FF2B5EF4-FFF2-40B4-BE49-F238E27FC236}">
                        <a16:creationId xmlns:a16="http://schemas.microsoft.com/office/drawing/2014/main" id="{BEDC9104-0363-43A2-9FF0-C473702246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0" name="Picture 589">
                    <a:extLst>
                      <a:ext uri="{FF2B5EF4-FFF2-40B4-BE49-F238E27FC236}">
                        <a16:creationId xmlns:a16="http://schemas.microsoft.com/office/drawing/2014/main" id="{C2BB376D-08F7-4C9E-9425-9C038379D75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1" name="Picture 590">
                    <a:extLst>
                      <a:ext uri="{FF2B5EF4-FFF2-40B4-BE49-F238E27FC236}">
                        <a16:creationId xmlns:a16="http://schemas.microsoft.com/office/drawing/2014/main" id="{F58B6347-73E8-40F4-A67F-31CA59D6B8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2" name="Picture 591">
                    <a:extLst>
                      <a:ext uri="{FF2B5EF4-FFF2-40B4-BE49-F238E27FC236}">
                        <a16:creationId xmlns:a16="http://schemas.microsoft.com/office/drawing/2014/main" id="{AC8D7FC4-684F-4911-A376-4388601549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3" name="Group 572">
                  <a:extLst>
                    <a:ext uri="{FF2B5EF4-FFF2-40B4-BE49-F238E27FC236}">
                      <a16:creationId xmlns:a16="http://schemas.microsoft.com/office/drawing/2014/main" id="{1DDBD6C8-00F7-4A79-999D-51A8FBE824CC}"/>
                    </a:ext>
                  </a:extLst>
                </p:cNvPr>
                <p:cNvGrpSpPr/>
                <p:nvPr/>
              </p:nvGrpSpPr>
              <p:grpSpPr>
                <a:xfrm>
                  <a:off x="991059" y="2973182"/>
                  <a:ext cx="470180" cy="516639"/>
                  <a:chOff x="1069936" y="2616870"/>
                  <a:chExt cx="1415238" cy="1555079"/>
                </a:xfrm>
              </p:grpSpPr>
              <p:sp>
                <p:nvSpPr>
                  <p:cNvPr id="581" name="Rounded Rectangle 290">
                    <a:extLst>
                      <a:ext uri="{FF2B5EF4-FFF2-40B4-BE49-F238E27FC236}">
                        <a16:creationId xmlns:a16="http://schemas.microsoft.com/office/drawing/2014/main" id="{4E048CD0-9036-4627-B235-54CBF3718D8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2" name="Picture 581">
                    <a:extLst>
                      <a:ext uri="{FF2B5EF4-FFF2-40B4-BE49-F238E27FC236}">
                        <a16:creationId xmlns:a16="http://schemas.microsoft.com/office/drawing/2014/main" id="{2F4FF8EB-D800-40BA-AA4F-92456945218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3" name="Picture 582">
                    <a:extLst>
                      <a:ext uri="{FF2B5EF4-FFF2-40B4-BE49-F238E27FC236}">
                        <a16:creationId xmlns:a16="http://schemas.microsoft.com/office/drawing/2014/main" id="{B5B1C0E9-3069-4B0E-9BF3-234E1A466CB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84" name="Picture 583">
                    <a:extLst>
                      <a:ext uri="{FF2B5EF4-FFF2-40B4-BE49-F238E27FC236}">
                        <a16:creationId xmlns:a16="http://schemas.microsoft.com/office/drawing/2014/main" id="{52DCEDF4-3366-4D9B-A60A-7D2FFF983E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85" name="Picture 584">
                    <a:extLst>
                      <a:ext uri="{FF2B5EF4-FFF2-40B4-BE49-F238E27FC236}">
                        <a16:creationId xmlns:a16="http://schemas.microsoft.com/office/drawing/2014/main" id="{4486324D-E597-412E-BABD-10A1C90B2F0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6" name="Picture 585">
                    <a:extLst>
                      <a:ext uri="{FF2B5EF4-FFF2-40B4-BE49-F238E27FC236}">
                        <a16:creationId xmlns:a16="http://schemas.microsoft.com/office/drawing/2014/main" id="{E1F357AB-510F-481D-B288-70C61578568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4" name="Group 573">
                  <a:extLst>
                    <a:ext uri="{FF2B5EF4-FFF2-40B4-BE49-F238E27FC236}">
                      <a16:creationId xmlns:a16="http://schemas.microsoft.com/office/drawing/2014/main" id="{9A90E513-4EE0-4941-B5E4-B0E681B6D0C4}"/>
                    </a:ext>
                  </a:extLst>
                </p:cNvPr>
                <p:cNvGrpSpPr/>
                <p:nvPr/>
              </p:nvGrpSpPr>
              <p:grpSpPr>
                <a:xfrm>
                  <a:off x="449447" y="2973182"/>
                  <a:ext cx="470180" cy="516639"/>
                  <a:chOff x="1069936" y="2616870"/>
                  <a:chExt cx="1415238" cy="1555079"/>
                </a:xfrm>
              </p:grpSpPr>
              <p:sp>
                <p:nvSpPr>
                  <p:cNvPr id="575" name="Rounded Rectangle 284">
                    <a:extLst>
                      <a:ext uri="{FF2B5EF4-FFF2-40B4-BE49-F238E27FC236}">
                        <a16:creationId xmlns:a16="http://schemas.microsoft.com/office/drawing/2014/main" id="{5BFCBBEC-9C02-42E3-9817-F22206397C2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76" name="Picture 575">
                    <a:extLst>
                      <a:ext uri="{FF2B5EF4-FFF2-40B4-BE49-F238E27FC236}">
                        <a16:creationId xmlns:a16="http://schemas.microsoft.com/office/drawing/2014/main" id="{C2716A8F-24A8-4A2A-A7F0-8A276EA562A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77" name="Picture 576">
                    <a:extLst>
                      <a:ext uri="{FF2B5EF4-FFF2-40B4-BE49-F238E27FC236}">
                        <a16:creationId xmlns:a16="http://schemas.microsoft.com/office/drawing/2014/main" id="{6B4B0E47-2038-4AB1-932C-6F0013E3B61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78" name="Picture 577">
                    <a:extLst>
                      <a:ext uri="{FF2B5EF4-FFF2-40B4-BE49-F238E27FC236}">
                        <a16:creationId xmlns:a16="http://schemas.microsoft.com/office/drawing/2014/main" id="{3422AA47-0A25-41CD-B028-BFA90EF11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79" name="Picture 578">
                    <a:extLst>
                      <a:ext uri="{FF2B5EF4-FFF2-40B4-BE49-F238E27FC236}">
                        <a16:creationId xmlns:a16="http://schemas.microsoft.com/office/drawing/2014/main" id="{74E0F88D-4370-4866-BFA9-5F818E392A7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0" name="Picture 579">
                    <a:extLst>
                      <a:ext uri="{FF2B5EF4-FFF2-40B4-BE49-F238E27FC236}">
                        <a16:creationId xmlns:a16="http://schemas.microsoft.com/office/drawing/2014/main" id="{6382AEB1-441E-4454-B27F-0ACE76CDA13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spTree>
    <p:extLst>
      <p:ext uri="{BB962C8B-B14F-4D97-AF65-F5344CB8AC3E}">
        <p14:creationId xmlns:p14="http://schemas.microsoft.com/office/powerpoint/2010/main" val="270115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91A8DA-DAD3-524A-BE95-3D92D7991644}"/>
              </a:ext>
            </a:extLst>
          </p:cNvPr>
          <p:cNvSpPr>
            <a:spLocks noGrp="1"/>
          </p:cNvSpPr>
          <p:nvPr>
            <p:ph type="title"/>
          </p:nvPr>
        </p:nvSpPr>
        <p:spPr/>
        <p:txBody>
          <a:bodyPr/>
          <a:lstStyle/>
          <a:p>
            <a:r>
              <a:rPr lang="en-US" dirty="0"/>
              <a:t>Amazon </a:t>
            </a:r>
            <a:r>
              <a:rPr lang="en-US" dirty="0" err="1"/>
              <a:t>Fargate</a:t>
            </a:r>
            <a:r>
              <a:rPr lang="en-US" dirty="0"/>
              <a:t> and ECS</a:t>
            </a:r>
          </a:p>
        </p:txBody>
      </p:sp>
    </p:spTree>
    <p:extLst>
      <p:ext uri="{BB962C8B-B14F-4D97-AF65-F5344CB8AC3E}">
        <p14:creationId xmlns:p14="http://schemas.microsoft.com/office/powerpoint/2010/main" val="229801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EEA1B7AC-0E88-4B87-B5DE-56C86616723B}"/>
              </a:ext>
            </a:extLst>
          </p:cNvPr>
          <p:cNvGrpSpPr/>
          <p:nvPr/>
        </p:nvGrpSpPr>
        <p:grpSpPr>
          <a:xfrm>
            <a:off x="2561415" y="2924961"/>
            <a:ext cx="3387528" cy="898072"/>
            <a:chOff x="352323" y="1930399"/>
            <a:chExt cx="2874269" cy="762002"/>
          </a:xfrm>
        </p:grpSpPr>
        <p:pic>
          <p:nvPicPr>
            <p:cNvPr id="1030" name="Picture 1029">
              <a:extLst>
                <a:ext uri="{FF2B5EF4-FFF2-40B4-BE49-F238E27FC236}">
                  <a16:creationId xmlns:a16="http://schemas.microsoft.com/office/drawing/2014/main" id="{F1B98F66-B11E-4534-A8EF-2B6E8AD6095C}"/>
                </a:ext>
              </a:extLst>
            </p:cNvPr>
            <p:cNvPicPr>
              <a:picLocks noChangeAspect="1"/>
            </p:cNvPicPr>
            <p:nvPr/>
          </p:nvPicPr>
          <p:blipFill>
            <a:blip r:embed="rId3"/>
            <a:stretch>
              <a:fillRect/>
            </a:stretch>
          </p:blipFill>
          <p:spPr>
            <a:xfrm>
              <a:off x="352323" y="1931077"/>
              <a:ext cx="739877" cy="760646"/>
            </a:xfrm>
            <a:prstGeom prst="rect">
              <a:avLst/>
            </a:prstGeom>
          </p:spPr>
        </p:pic>
        <p:pic>
          <p:nvPicPr>
            <p:cNvPr id="43" name="Picture 42">
              <a:extLst>
                <a:ext uri="{FF2B5EF4-FFF2-40B4-BE49-F238E27FC236}">
                  <a16:creationId xmlns:a16="http://schemas.microsoft.com/office/drawing/2014/main" id="{E70269F4-2B58-4ABD-9F5D-2C3EBC444A9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27730"/>
            <a:stretch/>
          </p:blipFill>
          <p:spPr>
            <a:xfrm>
              <a:off x="1149349" y="1930399"/>
              <a:ext cx="2077243" cy="762002"/>
            </a:xfrm>
            <a:prstGeom prst="rect">
              <a:avLst/>
            </a:prstGeom>
          </p:spPr>
        </p:pic>
      </p:grpSp>
      <p:grpSp>
        <p:nvGrpSpPr>
          <p:cNvPr id="1034" name="Group 1033">
            <a:extLst>
              <a:ext uri="{FF2B5EF4-FFF2-40B4-BE49-F238E27FC236}">
                <a16:creationId xmlns:a16="http://schemas.microsoft.com/office/drawing/2014/main" id="{14A25B63-7C2D-40A5-B9D0-963AC5C63A1B}"/>
              </a:ext>
            </a:extLst>
          </p:cNvPr>
          <p:cNvGrpSpPr/>
          <p:nvPr/>
        </p:nvGrpSpPr>
        <p:grpSpPr>
          <a:xfrm>
            <a:off x="1084245" y="1506595"/>
            <a:ext cx="3355196" cy="898072"/>
            <a:chOff x="3148581" y="2190749"/>
            <a:chExt cx="2846837" cy="762002"/>
          </a:xfrm>
        </p:grpSpPr>
        <p:pic>
          <p:nvPicPr>
            <p:cNvPr id="1033" name="Picture 1032">
              <a:extLst>
                <a:ext uri="{FF2B5EF4-FFF2-40B4-BE49-F238E27FC236}">
                  <a16:creationId xmlns:a16="http://schemas.microsoft.com/office/drawing/2014/main" id="{6C8E45A4-0DA9-4208-B0D5-39FB8F0C0EB0}"/>
                </a:ext>
              </a:extLst>
            </p:cNvPr>
            <p:cNvPicPr>
              <a:picLocks noChangeAspect="1"/>
            </p:cNvPicPr>
            <p:nvPr/>
          </p:nvPicPr>
          <p:blipFill rotWithShape="1">
            <a:blip r:embed="rId6"/>
            <a:srcRect r="74011"/>
            <a:stretch/>
          </p:blipFill>
          <p:spPr>
            <a:xfrm>
              <a:off x="3148581" y="2190749"/>
              <a:ext cx="739877" cy="762002"/>
            </a:xfrm>
            <a:prstGeom prst="rect">
              <a:avLst/>
            </a:prstGeom>
          </p:spPr>
        </p:pic>
        <p:pic>
          <p:nvPicPr>
            <p:cNvPr id="47" name="Picture 46">
              <a:extLst>
                <a:ext uri="{FF2B5EF4-FFF2-40B4-BE49-F238E27FC236}">
                  <a16:creationId xmlns:a16="http://schemas.microsoft.com/office/drawing/2014/main" id="{0630E8C1-6C72-4612-A7BE-6048C537DE1C}"/>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29256"/>
            <a:stretch/>
          </p:blipFill>
          <p:spPr>
            <a:xfrm>
              <a:off x="3981449" y="2190749"/>
              <a:ext cx="2013969" cy="762002"/>
            </a:xfrm>
            <a:prstGeom prst="rect">
              <a:avLst/>
            </a:prstGeom>
          </p:spPr>
        </p:pic>
      </p:grpSp>
      <p:sp>
        <p:nvSpPr>
          <p:cNvPr id="8" name="Title 1"/>
          <p:cNvSpPr>
            <a:spLocks noGrp="1"/>
          </p:cNvSpPr>
          <p:nvPr>
            <p:ph type="title"/>
          </p:nvPr>
        </p:nvSpPr>
        <p:spPr/>
        <p:txBody>
          <a:bodyPr/>
          <a:lstStyle/>
          <a:p>
            <a:r>
              <a:rPr lang="en-US" dirty="0"/>
              <a:t>Running Containers on AWS</a:t>
            </a:r>
          </a:p>
        </p:txBody>
      </p:sp>
      <p:sp>
        <p:nvSpPr>
          <p:cNvPr id="4" name="Text Placeholder 3">
            <a:extLst>
              <a:ext uri="{FF2B5EF4-FFF2-40B4-BE49-F238E27FC236}">
                <a16:creationId xmlns:a16="http://schemas.microsoft.com/office/drawing/2014/main" id="{FAF885A6-DA18-EA4E-AD8F-EFA930CD9BA9}"/>
              </a:ext>
            </a:extLst>
          </p:cNvPr>
          <p:cNvSpPr>
            <a:spLocks noGrp="1"/>
          </p:cNvSpPr>
          <p:nvPr>
            <p:ph type="body" sz="quarter" idx="10"/>
          </p:nvPr>
        </p:nvSpPr>
        <p:spPr/>
        <p:txBody>
          <a:bodyPr/>
          <a:lstStyle/>
          <a:p>
            <a:r>
              <a:rPr lang="en-US" dirty="0"/>
              <a:t>Using Managed Services</a:t>
            </a:r>
          </a:p>
        </p:txBody>
      </p:sp>
      <p:grpSp>
        <p:nvGrpSpPr>
          <p:cNvPr id="15" name="Group 14">
            <a:extLst>
              <a:ext uri="{FF2B5EF4-FFF2-40B4-BE49-F238E27FC236}">
                <a16:creationId xmlns:a16="http://schemas.microsoft.com/office/drawing/2014/main" id="{75E9CFBD-E4C4-BB42-8076-892A8D3903B8}"/>
              </a:ext>
            </a:extLst>
          </p:cNvPr>
          <p:cNvGrpSpPr/>
          <p:nvPr/>
        </p:nvGrpSpPr>
        <p:grpSpPr>
          <a:xfrm>
            <a:off x="5199700" y="1384530"/>
            <a:ext cx="2894724" cy="1143000"/>
            <a:chOff x="2320034" y="3120135"/>
            <a:chExt cx="2014732" cy="795530"/>
          </a:xfrm>
        </p:grpSpPr>
        <p:pic>
          <p:nvPicPr>
            <p:cNvPr id="16" name="Picture 15">
              <a:extLst>
                <a:ext uri="{FF2B5EF4-FFF2-40B4-BE49-F238E27FC236}">
                  <a16:creationId xmlns:a16="http://schemas.microsoft.com/office/drawing/2014/main" id="{B3132D16-195D-B846-8384-ACE347CE566A}"/>
                </a:ext>
              </a:extLst>
            </p:cNvPr>
            <p:cNvPicPr>
              <a:picLocks noChangeAspect="1"/>
            </p:cNvPicPr>
            <p:nvPr/>
          </p:nvPicPr>
          <p:blipFill rotWithShape="1">
            <a:blip r:embed="rId9"/>
            <a:srcRect r="60716"/>
            <a:stretch/>
          </p:blipFill>
          <p:spPr>
            <a:xfrm>
              <a:off x="2320034" y="3120135"/>
              <a:ext cx="791466" cy="795530"/>
            </a:xfrm>
            <a:prstGeom prst="rect">
              <a:avLst/>
            </a:prstGeom>
          </p:spPr>
        </p:pic>
        <p:pic>
          <p:nvPicPr>
            <p:cNvPr id="17" name="Picture 16">
              <a:extLst>
                <a:ext uri="{FF2B5EF4-FFF2-40B4-BE49-F238E27FC236}">
                  <a16:creationId xmlns:a16="http://schemas.microsoft.com/office/drawing/2014/main" id="{079285EA-C36B-D44B-8243-AC517F9757EC}"/>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0"/>
                      </a14:imgEffect>
                    </a14:imgLayer>
                  </a14:imgProps>
                </a:ext>
              </a:extLst>
            </a:blip>
            <a:srcRect l="41806"/>
            <a:stretch/>
          </p:blipFill>
          <p:spPr>
            <a:xfrm>
              <a:off x="3162300" y="3120135"/>
              <a:ext cx="1172466" cy="795530"/>
            </a:xfrm>
            <a:prstGeom prst="rect">
              <a:avLst/>
            </a:prstGeom>
          </p:spPr>
        </p:pic>
      </p:grpSp>
    </p:spTree>
    <p:extLst>
      <p:ext uri="{BB962C8B-B14F-4D97-AF65-F5344CB8AC3E}">
        <p14:creationId xmlns:p14="http://schemas.microsoft.com/office/powerpoint/2010/main" val="174462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Helping Customers Scale Containers</a:t>
            </a:r>
          </a:p>
        </p:txBody>
      </p:sp>
      <p:grpSp>
        <p:nvGrpSpPr>
          <p:cNvPr id="19" name="Group 12">
            <a:extLst>
              <a:ext uri="{FF2B5EF4-FFF2-40B4-BE49-F238E27FC236}">
                <a16:creationId xmlns:a16="http://schemas.microsoft.com/office/drawing/2014/main" id="{6B178916-CE82-43E5-B15A-4CB550E4EE5C}"/>
              </a:ext>
            </a:extLst>
          </p:cNvPr>
          <p:cNvGrpSpPr>
            <a:grpSpLocks noChangeAspect="1"/>
          </p:cNvGrpSpPr>
          <p:nvPr/>
        </p:nvGrpSpPr>
        <p:grpSpPr bwMode="auto">
          <a:xfrm>
            <a:off x="1892264" y="1723790"/>
            <a:ext cx="685086" cy="718838"/>
            <a:chOff x="5024" y="1865"/>
            <a:chExt cx="751" cy="788"/>
          </a:xfrm>
        </p:grpSpPr>
        <p:sp>
          <p:nvSpPr>
            <p:cNvPr id="20" name="Freeform 23">
              <a:extLst>
                <a:ext uri="{FF2B5EF4-FFF2-40B4-BE49-F238E27FC236}">
                  <a16:creationId xmlns:a16="http://schemas.microsoft.com/office/drawing/2014/main" id="{40AA9FB1-3D44-417E-B5A3-FF55EC430B52}"/>
                </a:ext>
              </a:extLst>
            </p:cNvPr>
            <p:cNvSpPr>
              <a:spLocks/>
            </p:cNvSpPr>
            <p:nvPr/>
          </p:nvSpPr>
          <p:spPr bwMode="auto">
            <a:xfrm>
              <a:off x="5024" y="2380"/>
              <a:ext cx="197" cy="265"/>
            </a:xfrm>
            <a:custGeom>
              <a:avLst/>
              <a:gdLst>
                <a:gd name="T0" fmla="*/ 94 w 94"/>
                <a:gd name="T1" fmla="*/ 3 h 126"/>
                <a:gd name="T2" fmla="*/ 90 w 94"/>
                <a:gd name="T3" fmla="*/ 0 h 126"/>
                <a:gd name="T4" fmla="*/ 5 w 94"/>
                <a:gd name="T5" fmla="*/ 0 h 126"/>
                <a:gd name="T6" fmla="*/ 0 w 94"/>
                <a:gd name="T7" fmla="*/ 5 h 126"/>
                <a:gd name="T8" fmla="*/ 0 w 94"/>
                <a:gd name="T9" fmla="*/ 125 h 126"/>
                <a:gd name="T10" fmla="*/ 0 w 94"/>
                <a:gd name="T11" fmla="*/ 126 h 126"/>
                <a:gd name="T12" fmla="*/ 94 w 94"/>
                <a:gd name="T13" fmla="*/ 3 h 126"/>
              </a:gdLst>
              <a:ahLst/>
              <a:cxnLst>
                <a:cxn ang="0">
                  <a:pos x="T0" y="T1"/>
                </a:cxn>
                <a:cxn ang="0">
                  <a:pos x="T2" y="T3"/>
                </a:cxn>
                <a:cxn ang="0">
                  <a:pos x="T4" y="T5"/>
                </a:cxn>
                <a:cxn ang="0">
                  <a:pos x="T6" y="T7"/>
                </a:cxn>
                <a:cxn ang="0">
                  <a:pos x="T8" y="T9"/>
                </a:cxn>
                <a:cxn ang="0">
                  <a:pos x="T10" y="T11"/>
                </a:cxn>
                <a:cxn ang="0">
                  <a:pos x="T12" y="T13"/>
                </a:cxn>
              </a:cxnLst>
              <a:rect l="0" t="0" r="r" b="b"/>
              <a:pathLst>
                <a:path w="94" h="126">
                  <a:moveTo>
                    <a:pt x="94" y="3"/>
                  </a:moveTo>
                  <a:cubicBezTo>
                    <a:pt x="93" y="2"/>
                    <a:pt x="92" y="0"/>
                    <a:pt x="90" y="0"/>
                  </a:cubicBezTo>
                  <a:cubicBezTo>
                    <a:pt x="5" y="0"/>
                    <a:pt x="5" y="0"/>
                    <a:pt x="5" y="0"/>
                  </a:cubicBezTo>
                  <a:cubicBezTo>
                    <a:pt x="2" y="0"/>
                    <a:pt x="0" y="3"/>
                    <a:pt x="0" y="5"/>
                  </a:cubicBezTo>
                  <a:cubicBezTo>
                    <a:pt x="0" y="125"/>
                    <a:pt x="0" y="125"/>
                    <a:pt x="0" y="125"/>
                  </a:cubicBezTo>
                  <a:cubicBezTo>
                    <a:pt x="0" y="126"/>
                    <a:pt x="0" y="126"/>
                    <a:pt x="0" y="126"/>
                  </a:cubicBezTo>
                  <a:lnTo>
                    <a:pt x="94" y="3"/>
                  </a:ln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1" name="Freeform 14">
              <a:extLst>
                <a:ext uri="{FF2B5EF4-FFF2-40B4-BE49-F238E27FC236}">
                  <a16:creationId xmlns:a16="http://schemas.microsoft.com/office/drawing/2014/main" id="{8C71F3C3-6EFA-4279-81D7-B2506321401A}"/>
                </a:ext>
              </a:extLst>
            </p:cNvPr>
            <p:cNvSpPr>
              <a:spLocks/>
            </p:cNvSpPr>
            <p:nvPr/>
          </p:nvSpPr>
          <p:spPr bwMode="auto">
            <a:xfrm>
              <a:off x="5024" y="2380"/>
              <a:ext cx="199" cy="273"/>
            </a:xfrm>
            <a:custGeom>
              <a:avLst/>
              <a:gdLst>
                <a:gd name="T0" fmla="*/ 90 w 95"/>
                <a:gd name="T1" fmla="*/ 130 h 130"/>
                <a:gd name="T2" fmla="*/ 5 w 95"/>
                <a:gd name="T3" fmla="*/ 130 h 130"/>
                <a:gd name="T4" fmla="*/ 0 w 95"/>
                <a:gd name="T5" fmla="*/ 125 h 130"/>
                <a:gd name="T6" fmla="*/ 0 w 95"/>
                <a:gd name="T7" fmla="*/ 5 h 130"/>
                <a:gd name="T8" fmla="*/ 5 w 95"/>
                <a:gd name="T9" fmla="*/ 0 h 130"/>
                <a:gd name="T10" fmla="*/ 90 w 95"/>
                <a:gd name="T11" fmla="*/ 0 h 130"/>
                <a:gd name="T12" fmla="*/ 95 w 95"/>
                <a:gd name="T13" fmla="*/ 5 h 130"/>
                <a:gd name="T14" fmla="*/ 95 w 95"/>
                <a:gd name="T15" fmla="*/ 125 h 130"/>
                <a:gd name="T16" fmla="*/ 90 w 9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30">
                  <a:moveTo>
                    <a:pt x="90" y="130"/>
                  </a:moveTo>
                  <a:cubicBezTo>
                    <a:pt x="5" y="130"/>
                    <a:pt x="5" y="130"/>
                    <a:pt x="5" y="130"/>
                  </a:cubicBezTo>
                  <a:cubicBezTo>
                    <a:pt x="2" y="130"/>
                    <a:pt x="0" y="128"/>
                    <a:pt x="0" y="125"/>
                  </a:cubicBezTo>
                  <a:cubicBezTo>
                    <a:pt x="0" y="5"/>
                    <a:pt x="0" y="5"/>
                    <a:pt x="0" y="5"/>
                  </a:cubicBezTo>
                  <a:cubicBezTo>
                    <a:pt x="0" y="3"/>
                    <a:pt x="2" y="0"/>
                    <a:pt x="5" y="0"/>
                  </a:cubicBezTo>
                  <a:cubicBezTo>
                    <a:pt x="90" y="0"/>
                    <a:pt x="90" y="0"/>
                    <a:pt x="90" y="0"/>
                  </a:cubicBezTo>
                  <a:cubicBezTo>
                    <a:pt x="92" y="0"/>
                    <a:pt x="95" y="3"/>
                    <a:pt x="95" y="5"/>
                  </a:cubicBezTo>
                  <a:cubicBezTo>
                    <a:pt x="95" y="125"/>
                    <a:pt x="95" y="125"/>
                    <a:pt x="95" y="125"/>
                  </a:cubicBezTo>
                  <a:cubicBezTo>
                    <a:pt x="95" y="128"/>
                    <a:pt x="92" y="130"/>
                    <a:pt x="90" y="130"/>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2" name="Freeform 20">
              <a:extLst>
                <a:ext uri="{FF2B5EF4-FFF2-40B4-BE49-F238E27FC236}">
                  <a16:creationId xmlns:a16="http://schemas.microsoft.com/office/drawing/2014/main" id="{DA07870F-A9A9-4FF6-BF12-E917ACDB0ED5}"/>
                </a:ext>
              </a:extLst>
            </p:cNvPr>
            <p:cNvSpPr>
              <a:spLocks/>
            </p:cNvSpPr>
            <p:nvPr/>
          </p:nvSpPr>
          <p:spPr bwMode="auto">
            <a:xfrm>
              <a:off x="5064" y="2209"/>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2"/>
                    <a:pt x="0" y="28"/>
                  </a:cubicBezTo>
                  <a:cubicBezTo>
                    <a:pt x="0" y="40"/>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3" name="Freeform 21">
              <a:extLst>
                <a:ext uri="{FF2B5EF4-FFF2-40B4-BE49-F238E27FC236}">
                  <a16:creationId xmlns:a16="http://schemas.microsoft.com/office/drawing/2014/main" id="{5043A431-1292-43BE-9245-45936DFD3997}"/>
                </a:ext>
              </a:extLst>
            </p:cNvPr>
            <p:cNvSpPr>
              <a:spLocks/>
            </p:cNvSpPr>
            <p:nvPr/>
          </p:nvSpPr>
          <p:spPr bwMode="auto">
            <a:xfrm>
              <a:off x="5338" y="2068"/>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4" y="4"/>
                    <a:pt x="37" y="0"/>
                    <a:pt x="28" y="0"/>
                  </a:cubicBezTo>
                  <a:cubicBezTo>
                    <a:pt x="12" y="0"/>
                    <a:pt x="0" y="13"/>
                    <a:pt x="0" y="28"/>
                  </a:cubicBezTo>
                  <a:cubicBezTo>
                    <a:pt x="0" y="41"/>
                    <a:pt x="8" y="51"/>
                    <a:pt x="19" y="55"/>
                  </a:cubicBezTo>
                  <a:cubicBezTo>
                    <a:pt x="22"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4" name="Freeform 22">
              <a:extLst>
                <a:ext uri="{FF2B5EF4-FFF2-40B4-BE49-F238E27FC236}">
                  <a16:creationId xmlns:a16="http://schemas.microsoft.com/office/drawing/2014/main" id="{D98249FF-05E2-4803-BE29-4D9C74AAB0A6}"/>
                </a:ext>
              </a:extLst>
            </p:cNvPr>
            <p:cNvSpPr>
              <a:spLocks/>
            </p:cNvSpPr>
            <p:nvPr/>
          </p:nvSpPr>
          <p:spPr bwMode="auto">
            <a:xfrm>
              <a:off x="5616" y="1865"/>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3"/>
                    <a:pt x="0" y="28"/>
                  </a:cubicBezTo>
                  <a:cubicBezTo>
                    <a:pt x="0" y="41"/>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5" name="Freeform 24">
              <a:extLst>
                <a:ext uri="{FF2B5EF4-FFF2-40B4-BE49-F238E27FC236}">
                  <a16:creationId xmlns:a16="http://schemas.microsoft.com/office/drawing/2014/main" id="{0E9D0A24-2007-4D5B-B574-ABCDDA7684E5}"/>
                </a:ext>
              </a:extLst>
            </p:cNvPr>
            <p:cNvSpPr>
              <a:spLocks/>
            </p:cNvSpPr>
            <p:nvPr/>
          </p:nvSpPr>
          <p:spPr bwMode="auto">
            <a:xfrm>
              <a:off x="5576" y="2114"/>
              <a:ext cx="195" cy="539"/>
            </a:xfrm>
            <a:custGeom>
              <a:avLst/>
              <a:gdLst>
                <a:gd name="T0" fmla="*/ 5 w 93"/>
                <a:gd name="T1" fmla="*/ 257 h 257"/>
                <a:gd name="T2" fmla="*/ 93 w 93"/>
                <a:gd name="T3" fmla="*/ 2 h 257"/>
                <a:gd name="T4" fmla="*/ 90 w 93"/>
                <a:gd name="T5" fmla="*/ 0 h 257"/>
                <a:gd name="T6" fmla="*/ 5 w 93"/>
                <a:gd name="T7" fmla="*/ 0 h 257"/>
                <a:gd name="T8" fmla="*/ 0 w 93"/>
                <a:gd name="T9" fmla="*/ 5 h 257"/>
                <a:gd name="T10" fmla="*/ 0 w 93"/>
                <a:gd name="T11" fmla="*/ 252 h 257"/>
                <a:gd name="T12" fmla="*/ 5 w 93"/>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93" h="257">
                  <a:moveTo>
                    <a:pt x="5" y="257"/>
                  </a:moveTo>
                  <a:cubicBezTo>
                    <a:pt x="93" y="2"/>
                    <a:pt x="93" y="2"/>
                    <a:pt x="93" y="2"/>
                  </a:cubicBezTo>
                  <a:cubicBezTo>
                    <a:pt x="92" y="1"/>
                    <a:pt x="91" y="0"/>
                    <a:pt x="90" y="0"/>
                  </a:cubicBezTo>
                  <a:cubicBezTo>
                    <a:pt x="5" y="0"/>
                    <a:pt x="5" y="0"/>
                    <a:pt x="5" y="0"/>
                  </a:cubicBezTo>
                  <a:cubicBezTo>
                    <a:pt x="2" y="0"/>
                    <a:pt x="0" y="2"/>
                    <a:pt x="0" y="5"/>
                  </a:cubicBezTo>
                  <a:cubicBezTo>
                    <a:pt x="0" y="252"/>
                    <a:pt x="0" y="252"/>
                    <a:pt x="0" y="252"/>
                  </a:cubicBezTo>
                  <a:cubicBezTo>
                    <a:pt x="0" y="255"/>
                    <a:pt x="2" y="257"/>
                    <a:pt x="5" y="257"/>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6" name="Freeform 13">
              <a:extLst>
                <a:ext uri="{FF2B5EF4-FFF2-40B4-BE49-F238E27FC236}">
                  <a16:creationId xmlns:a16="http://schemas.microsoft.com/office/drawing/2014/main" id="{8D675944-0FBE-43E4-BAAA-55A5C6CD7AA8}"/>
                </a:ext>
              </a:extLst>
            </p:cNvPr>
            <p:cNvSpPr>
              <a:spLocks/>
            </p:cNvSpPr>
            <p:nvPr/>
          </p:nvSpPr>
          <p:spPr bwMode="auto">
            <a:xfrm>
              <a:off x="5576" y="2114"/>
              <a:ext cx="199" cy="539"/>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7" name="Freeform 25">
              <a:extLst>
                <a:ext uri="{FF2B5EF4-FFF2-40B4-BE49-F238E27FC236}">
                  <a16:creationId xmlns:a16="http://schemas.microsoft.com/office/drawing/2014/main" id="{CC9DD374-EDAA-4CDC-9F76-866E3EC2A16E}"/>
                </a:ext>
              </a:extLst>
            </p:cNvPr>
            <p:cNvSpPr>
              <a:spLocks/>
            </p:cNvSpPr>
            <p:nvPr/>
          </p:nvSpPr>
          <p:spPr bwMode="auto">
            <a:xfrm>
              <a:off x="5300" y="2255"/>
              <a:ext cx="197" cy="398"/>
            </a:xfrm>
            <a:custGeom>
              <a:avLst/>
              <a:gdLst>
                <a:gd name="T0" fmla="*/ 3 w 94"/>
                <a:gd name="T1" fmla="*/ 190 h 190"/>
                <a:gd name="T2" fmla="*/ 94 w 94"/>
                <a:gd name="T3" fmla="*/ 3 h 190"/>
                <a:gd name="T4" fmla="*/ 90 w 94"/>
                <a:gd name="T5" fmla="*/ 0 h 190"/>
                <a:gd name="T6" fmla="*/ 5 w 94"/>
                <a:gd name="T7" fmla="*/ 0 h 190"/>
                <a:gd name="T8" fmla="*/ 0 w 94"/>
                <a:gd name="T9" fmla="*/ 5 h 190"/>
                <a:gd name="T10" fmla="*/ 0 w 94"/>
                <a:gd name="T11" fmla="*/ 185 h 190"/>
                <a:gd name="T12" fmla="*/ 3 w 94"/>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94" h="190">
                  <a:moveTo>
                    <a:pt x="3" y="190"/>
                  </a:moveTo>
                  <a:cubicBezTo>
                    <a:pt x="94" y="3"/>
                    <a:pt x="94" y="3"/>
                    <a:pt x="94" y="3"/>
                  </a:cubicBezTo>
                  <a:cubicBezTo>
                    <a:pt x="93" y="1"/>
                    <a:pt x="92" y="0"/>
                    <a:pt x="90" y="0"/>
                  </a:cubicBezTo>
                  <a:cubicBezTo>
                    <a:pt x="5" y="0"/>
                    <a:pt x="5" y="0"/>
                    <a:pt x="5" y="0"/>
                  </a:cubicBezTo>
                  <a:cubicBezTo>
                    <a:pt x="2" y="0"/>
                    <a:pt x="0" y="2"/>
                    <a:pt x="0" y="5"/>
                  </a:cubicBezTo>
                  <a:cubicBezTo>
                    <a:pt x="0" y="185"/>
                    <a:pt x="0" y="185"/>
                    <a:pt x="0" y="185"/>
                  </a:cubicBezTo>
                  <a:cubicBezTo>
                    <a:pt x="0" y="187"/>
                    <a:pt x="1" y="189"/>
                    <a:pt x="3" y="190"/>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8" name="Freeform 13">
              <a:extLst>
                <a:ext uri="{FF2B5EF4-FFF2-40B4-BE49-F238E27FC236}">
                  <a16:creationId xmlns:a16="http://schemas.microsoft.com/office/drawing/2014/main" id="{B8A626ED-2C74-4C8D-AC17-496E5AC2D4B8}"/>
                </a:ext>
              </a:extLst>
            </p:cNvPr>
            <p:cNvSpPr>
              <a:spLocks/>
            </p:cNvSpPr>
            <p:nvPr/>
          </p:nvSpPr>
          <p:spPr bwMode="auto">
            <a:xfrm>
              <a:off x="5300" y="2255"/>
              <a:ext cx="199" cy="398"/>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9" name="Oval 15">
              <a:extLst>
                <a:ext uri="{FF2B5EF4-FFF2-40B4-BE49-F238E27FC236}">
                  <a16:creationId xmlns:a16="http://schemas.microsoft.com/office/drawing/2014/main" id="{1CBAA5E6-FB06-4614-BC60-99624EEC0F47}"/>
                </a:ext>
              </a:extLst>
            </p:cNvPr>
            <p:cNvSpPr>
              <a:spLocks noChangeArrowheads="1"/>
            </p:cNvSpPr>
            <p:nvPr/>
          </p:nvSpPr>
          <p:spPr bwMode="auto">
            <a:xfrm>
              <a:off x="5064" y="2209"/>
              <a:ext cx="119"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0" name="Oval 16">
              <a:extLst>
                <a:ext uri="{FF2B5EF4-FFF2-40B4-BE49-F238E27FC236}">
                  <a16:creationId xmlns:a16="http://schemas.microsoft.com/office/drawing/2014/main" id="{FDF81B9F-2C1A-4CB9-AC7F-B589D3BB5574}"/>
                </a:ext>
              </a:extLst>
            </p:cNvPr>
            <p:cNvSpPr>
              <a:spLocks noChangeArrowheads="1"/>
            </p:cNvSpPr>
            <p:nvPr/>
          </p:nvSpPr>
          <p:spPr bwMode="auto">
            <a:xfrm>
              <a:off x="5338" y="2068"/>
              <a:ext cx="117" cy="118"/>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1" name="Oval 17">
              <a:extLst>
                <a:ext uri="{FF2B5EF4-FFF2-40B4-BE49-F238E27FC236}">
                  <a16:creationId xmlns:a16="http://schemas.microsoft.com/office/drawing/2014/main" id="{DBAEACC0-27C1-4207-84B8-2F463241049D}"/>
                </a:ext>
              </a:extLst>
            </p:cNvPr>
            <p:cNvSpPr>
              <a:spLocks noChangeArrowheads="1"/>
            </p:cNvSpPr>
            <p:nvPr/>
          </p:nvSpPr>
          <p:spPr bwMode="auto">
            <a:xfrm>
              <a:off x="5614" y="1865"/>
              <a:ext cx="117"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2" name="Line 18">
              <a:extLst>
                <a:ext uri="{FF2B5EF4-FFF2-40B4-BE49-F238E27FC236}">
                  <a16:creationId xmlns:a16="http://schemas.microsoft.com/office/drawing/2014/main" id="{8D295098-5FDF-4A39-ADF5-45901C46B259}"/>
                </a:ext>
              </a:extLst>
            </p:cNvPr>
            <p:cNvSpPr>
              <a:spLocks noChangeShapeType="1"/>
            </p:cNvSpPr>
            <p:nvPr/>
          </p:nvSpPr>
          <p:spPr bwMode="auto">
            <a:xfrm flipH="1">
              <a:off x="5446" y="1959"/>
              <a:ext cx="180" cy="136"/>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3" name="Line 19">
              <a:extLst>
                <a:ext uri="{FF2B5EF4-FFF2-40B4-BE49-F238E27FC236}">
                  <a16:creationId xmlns:a16="http://schemas.microsoft.com/office/drawing/2014/main" id="{AB3057E0-9412-4AE9-9A62-2F64B75128B1}"/>
                </a:ext>
              </a:extLst>
            </p:cNvPr>
            <p:cNvSpPr>
              <a:spLocks noChangeShapeType="1"/>
            </p:cNvSpPr>
            <p:nvPr/>
          </p:nvSpPr>
          <p:spPr bwMode="auto">
            <a:xfrm flipH="1">
              <a:off x="5179" y="2156"/>
              <a:ext cx="167" cy="90"/>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sp>
        <p:nvSpPr>
          <p:cNvPr id="5" name="Rectangle 4">
            <a:extLst>
              <a:ext uri="{FF2B5EF4-FFF2-40B4-BE49-F238E27FC236}">
                <a16:creationId xmlns:a16="http://schemas.microsoft.com/office/drawing/2014/main" id="{B680EE39-55D5-430E-AD94-07BE4E4C0BC8}"/>
              </a:ext>
            </a:extLst>
          </p:cNvPr>
          <p:cNvSpPr/>
          <p:nvPr/>
        </p:nvSpPr>
        <p:spPr>
          <a:xfrm>
            <a:off x="1741208" y="2776475"/>
            <a:ext cx="1236237" cy="754053"/>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450+%</a:t>
            </a:r>
            <a:b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growth</a:t>
            </a:r>
          </a:p>
        </p:txBody>
      </p:sp>
      <p:sp>
        <p:nvSpPr>
          <p:cNvPr id="34" name="Rectangle 33">
            <a:extLst>
              <a:ext uri="{FF2B5EF4-FFF2-40B4-BE49-F238E27FC236}">
                <a16:creationId xmlns:a16="http://schemas.microsoft.com/office/drawing/2014/main" id="{2E374203-3824-4CE9-ABEB-CFA0D26026DB}"/>
              </a:ext>
            </a:extLst>
          </p:cNvPr>
          <p:cNvSpPr/>
          <p:nvPr/>
        </p:nvSpPr>
        <p:spPr>
          <a:xfrm>
            <a:off x="4034438" y="2774678"/>
            <a:ext cx="3510898" cy="1692771"/>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Hundreds of 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containers started each week</a:t>
            </a:r>
          </a:p>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 instances</a:t>
            </a:r>
          </a:p>
          <a:p>
            <a:pPr algn="ctr"/>
            <a:endParaRPr lang="en-US" dirty="0"/>
          </a:p>
        </p:txBody>
      </p:sp>
      <p:grpSp>
        <p:nvGrpSpPr>
          <p:cNvPr id="69" name="Group 68">
            <a:extLst>
              <a:ext uri="{FF2B5EF4-FFF2-40B4-BE49-F238E27FC236}">
                <a16:creationId xmlns:a16="http://schemas.microsoft.com/office/drawing/2014/main" id="{7579ADE8-245B-4A10-BB85-AA5E06806F85}"/>
              </a:ext>
            </a:extLst>
          </p:cNvPr>
          <p:cNvGrpSpPr/>
          <p:nvPr/>
        </p:nvGrpSpPr>
        <p:grpSpPr>
          <a:xfrm>
            <a:off x="4986605" y="1472754"/>
            <a:ext cx="1606565" cy="969874"/>
            <a:chOff x="12476774" y="220173"/>
            <a:chExt cx="1890713" cy="1141413"/>
          </a:xfrm>
        </p:grpSpPr>
        <p:sp>
          <p:nvSpPr>
            <p:cNvPr id="70" name="Freeform 5">
              <a:extLst>
                <a:ext uri="{FF2B5EF4-FFF2-40B4-BE49-F238E27FC236}">
                  <a16:creationId xmlns:a16="http://schemas.microsoft.com/office/drawing/2014/main" id="{0445AD9B-9F6B-4C60-A8F0-DB0FBAEDB55D}"/>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1" name="Line 17">
              <a:extLst>
                <a:ext uri="{FF2B5EF4-FFF2-40B4-BE49-F238E27FC236}">
                  <a16:creationId xmlns:a16="http://schemas.microsoft.com/office/drawing/2014/main" id="{BB9583E5-6BB3-4FE9-A933-04F8E11FD16F}"/>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2" name="Line 18">
              <a:extLst>
                <a:ext uri="{FF2B5EF4-FFF2-40B4-BE49-F238E27FC236}">
                  <a16:creationId xmlns:a16="http://schemas.microsoft.com/office/drawing/2014/main" id="{FD8128AC-66D0-4626-B31D-8D5C2380A8E4}"/>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6">
              <a:extLst>
                <a:ext uri="{FF2B5EF4-FFF2-40B4-BE49-F238E27FC236}">
                  <a16:creationId xmlns:a16="http://schemas.microsoft.com/office/drawing/2014/main" id="{7728D357-92BC-4C9C-9AF6-2C8CC9DD9B70}"/>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12">
              <a:extLst>
                <a:ext uri="{FF2B5EF4-FFF2-40B4-BE49-F238E27FC236}">
                  <a16:creationId xmlns:a16="http://schemas.microsoft.com/office/drawing/2014/main" id="{E60E8347-B030-470A-9918-A0756C2FEBF4}"/>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3">
              <a:extLst>
                <a:ext uri="{FF2B5EF4-FFF2-40B4-BE49-F238E27FC236}">
                  <a16:creationId xmlns:a16="http://schemas.microsoft.com/office/drawing/2014/main" id="{0A313EDC-211F-4F87-B65D-7CEC6FD68F01}"/>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6" name="Line 10">
              <a:extLst>
                <a:ext uri="{FF2B5EF4-FFF2-40B4-BE49-F238E27FC236}">
                  <a16:creationId xmlns:a16="http://schemas.microsoft.com/office/drawing/2014/main" id="{4114437A-0CDB-40F1-8281-D3E7AB9D4F6F}"/>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7" name="Line 11">
              <a:extLst>
                <a:ext uri="{FF2B5EF4-FFF2-40B4-BE49-F238E27FC236}">
                  <a16:creationId xmlns:a16="http://schemas.microsoft.com/office/drawing/2014/main" id="{1B567865-7BFE-465D-A918-60D06EFAA14D}"/>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Line 11">
              <a:extLst>
                <a:ext uri="{FF2B5EF4-FFF2-40B4-BE49-F238E27FC236}">
                  <a16:creationId xmlns:a16="http://schemas.microsoft.com/office/drawing/2014/main" id="{59C541BD-89ED-4BE0-B10E-496F355B0D2A}"/>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Shape 78">
              <a:extLst>
                <a:ext uri="{FF2B5EF4-FFF2-40B4-BE49-F238E27FC236}">
                  <a16:creationId xmlns:a16="http://schemas.microsoft.com/office/drawing/2014/main" id="{2EF7991B-8049-485C-A8B1-37FE210DFFD6}"/>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80" name="Freeform 6">
              <a:extLst>
                <a:ext uri="{FF2B5EF4-FFF2-40B4-BE49-F238E27FC236}">
                  <a16:creationId xmlns:a16="http://schemas.microsoft.com/office/drawing/2014/main" id="{B6606B68-8FC5-403F-9E0C-5A64BB387067}"/>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19">
              <a:extLst>
                <a:ext uri="{FF2B5EF4-FFF2-40B4-BE49-F238E27FC236}">
                  <a16:creationId xmlns:a16="http://schemas.microsoft.com/office/drawing/2014/main" id="{6FC1454F-47B3-4C5A-8DC7-91E190FE8E61}"/>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Oval 20">
              <a:extLst>
                <a:ext uri="{FF2B5EF4-FFF2-40B4-BE49-F238E27FC236}">
                  <a16:creationId xmlns:a16="http://schemas.microsoft.com/office/drawing/2014/main" id="{5A6EE644-5C92-4A6C-80DE-7E206F37A4F1}"/>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14">
              <a:extLst>
                <a:ext uri="{FF2B5EF4-FFF2-40B4-BE49-F238E27FC236}">
                  <a16:creationId xmlns:a16="http://schemas.microsoft.com/office/drawing/2014/main" id="{10FF2C8A-3323-4B36-A54F-68A09970B58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15">
              <a:extLst>
                <a:ext uri="{FF2B5EF4-FFF2-40B4-BE49-F238E27FC236}">
                  <a16:creationId xmlns:a16="http://schemas.microsoft.com/office/drawing/2014/main" id="{8D729AE7-80EE-4CEB-858A-CF2ACCBFFF9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16">
              <a:extLst>
                <a:ext uri="{FF2B5EF4-FFF2-40B4-BE49-F238E27FC236}">
                  <a16:creationId xmlns:a16="http://schemas.microsoft.com/office/drawing/2014/main" id="{DE9CAC84-2113-463B-9BC3-72CAC84D3D86}"/>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7">
              <a:extLst>
                <a:ext uri="{FF2B5EF4-FFF2-40B4-BE49-F238E27FC236}">
                  <a16:creationId xmlns:a16="http://schemas.microsoft.com/office/drawing/2014/main" id="{44E5BCEC-7211-47E7-91D5-8A266EE3B50B}"/>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8">
              <a:extLst>
                <a:ext uri="{FF2B5EF4-FFF2-40B4-BE49-F238E27FC236}">
                  <a16:creationId xmlns:a16="http://schemas.microsoft.com/office/drawing/2014/main" id="{ED5855EE-E12D-4FE9-8017-0971F8FC49F2}"/>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9">
              <a:extLst>
                <a:ext uri="{FF2B5EF4-FFF2-40B4-BE49-F238E27FC236}">
                  <a16:creationId xmlns:a16="http://schemas.microsoft.com/office/drawing/2014/main" id="{B2F7A0CD-550D-4AEA-BD4C-F2B360E9EBBD}"/>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64195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6" presetClass="emph" presetSubtype="0" accel="100000" autoRev="1" fill="hold" nodeType="withEffect">
                                  <p:stCondLst>
                                    <p:cond delay="0"/>
                                  </p:stCondLst>
                                  <p:childTnLst>
                                    <p:animScale>
                                      <p:cBhvr>
                                        <p:cTn id="9" dur="500" fill="hold"/>
                                        <p:tgtEl>
                                          <p:spTgt spid="19"/>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par>
                                <p:cTn id="13" presetID="6" presetClass="emph" presetSubtype="0" accel="100000" autoRev="1" fill="hold" nodeType="withEffect">
                                  <p:stCondLst>
                                    <p:cond delay="200"/>
                                  </p:stCondLst>
                                  <p:childTnLst>
                                    <p:animScale>
                                      <p:cBhvr>
                                        <p:cTn id="14" dur="500" fill="hold"/>
                                        <p:tgtEl>
                                          <p:spTgt spid="69"/>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63" presetClass="path" presetSubtype="0" decel="100000" fill="hold" grpId="1" nodeType="withEffect">
                                  <p:stCondLst>
                                    <p:cond delay="400"/>
                                  </p:stCondLst>
                                  <p:childTnLst>
                                    <p:animMotion origin="layout" path="M 3.88889E-6 -2.96296E-6 L 3.88889E-6 0.0821 " pathEditMode="relative" rAng="0" ptsTypes="AA">
                                      <p:cBhvr>
                                        <p:cTn id="19" dur="750" spd="-100000" fill="hold"/>
                                        <p:tgtEl>
                                          <p:spTgt spid="5"/>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63" presetClass="path" presetSubtype="0" decel="100000" fill="hold" grpId="1" nodeType="withEffect">
                                  <p:stCondLst>
                                    <p:cond delay="600"/>
                                  </p:stCondLst>
                                  <p:childTnLst>
                                    <p:animMotion origin="layout" path="M 2.77778E-7 -2.34568E-6 L 2.77778E-7 0.0821 " pathEditMode="relative" rAng="0" ptsTypes="AA">
                                      <p:cBhvr>
                                        <p:cTn id="24" dur="750" spd="-100000" fill="hold"/>
                                        <p:tgtEl>
                                          <p:spTgt spid="34"/>
                                        </p:tgtEl>
                                        <p:attrNameLst>
                                          <p:attrName>ppt_x</p:attrName>
                                          <p:attrName>ppt_y</p:attrName>
                                        </p:attrNameLst>
                                      </p:cBhvr>
                                      <p:rCtr x="0" y="41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4" grpId="0"/>
      <p:bldP spid="34"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79554-63CC-BA4F-A689-AAF13B8B8D18}"/>
              </a:ext>
            </a:extLst>
          </p:cNvPr>
          <p:cNvSpPr>
            <a:spLocks noGrp="1"/>
          </p:cNvSpPr>
          <p:nvPr>
            <p:ph type="title"/>
          </p:nvPr>
        </p:nvSpPr>
        <p:spPr/>
        <p:txBody>
          <a:bodyPr/>
          <a:lstStyle/>
          <a:p>
            <a:r>
              <a:rPr lang="en-US" dirty="0"/>
              <a:t>Add 125 logo slide</a:t>
            </a:r>
          </a:p>
        </p:txBody>
      </p:sp>
    </p:spTree>
    <p:extLst>
      <p:ext uri="{BB962C8B-B14F-4D97-AF65-F5344CB8AC3E}">
        <p14:creationId xmlns:p14="http://schemas.microsoft.com/office/powerpoint/2010/main" val="1491513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Compute Consumption Model</a:t>
            </a:r>
          </a:p>
        </p:txBody>
      </p:sp>
      <p:grpSp>
        <p:nvGrpSpPr>
          <p:cNvPr id="65" name="Group 64">
            <a:extLst>
              <a:ext uri="{FF2B5EF4-FFF2-40B4-BE49-F238E27FC236}">
                <a16:creationId xmlns:a16="http://schemas.microsoft.com/office/drawing/2014/main" id="{054CC3DD-4EE1-4347-905A-16BFD9CB34D1}"/>
              </a:ext>
            </a:extLst>
          </p:cNvPr>
          <p:cNvGrpSpPr/>
          <p:nvPr/>
        </p:nvGrpSpPr>
        <p:grpSpPr>
          <a:xfrm>
            <a:off x="950225" y="1932410"/>
            <a:ext cx="634306" cy="634306"/>
            <a:chOff x="3630400" y="1685829"/>
            <a:chExt cx="484289" cy="484289"/>
          </a:xfrm>
        </p:grpSpPr>
        <p:sp>
          <p:nvSpPr>
            <p:cNvPr id="55" name="Oval 54">
              <a:extLst>
                <a:ext uri="{FF2B5EF4-FFF2-40B4-BE49-F238E27FC236}">
                  <a16:creationId xmlns:a16="http://schemas.microsoft.com/office/drawing/2014/main" id="{32D2A995-F6E2-40F5-B104-CF3A0AF55974}"/>
                </a:ext>
              </a:extLst>
            </p:cNvPr>
            <p:cNvSpPr/>
            <p:nvPr/>
          </p:nvSpPr>
          <p:spPr>
            <a:xfrm>
              <a:off x="3630400" y="1685829"/>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54" name="Group 53">
              <a:extLst>
                <a:ext uri="{FF2B5EF4-FFF2-40B4-BE49-F238E27FC236}">
                  <a16:creationId xmlns:a16="http://schemas.microsoft.com/office/drawing/2014/main" id="{057061CB-742F-41DF-BB6E-7969F0B6B961}"/>
                </a:ext>
              </a:extLst>
            </p:cNvPr>
            <p:cNvGrpSpPr/>
            <p:nvPr/>
          </p:nvGrpSpPr>
          <p:grpSpPr>
            <a:xfrm>
              <a:off x="3759303" y="1815306"/>
              <a:ext cx="226482" cy="225334"/>
              <a:chOff x="3219982" y="2002638"/>
              <a:chExt cx="442808" cy="440564"/>
            </a:xfrm>
          </p:grpSpPr>
          <p:sp>
            <p:nvSpPr>
              <p:cNvPr id="52" name="Freeform 7">
                <a:extLst>
                  <a:ext uri="{FF2B5EF4-FFF2-40B4-BE49-F238E27FC236}">
                    <a16:creationId xmlns:a16="http://schemas.microsoft.com/office/drawing/2014/main" id="{0CFBA8CD-804E-4DA0-87E7-1CA691ADBC07}"/>
                  </a:ext>
                </a:extLst>
              </p:cNvPr>
              <p:cNvSpPr>
                <a:spLocks/>
              </p:cNvSpPr>
              <p:nvPr/>
            </p:nvSpPr>
            <p:spPr bwMode="auto">
              <a:xfrm>
                <a:off x="3219982" y="2002638"/>
                <a:ext cx="442808" cy="440564"/>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3" name="Oval 6">
                <a:extLst>
                  <a:ext uri="{FF2B5EF4-FFF2-40B4-BE49-F238E27FC236}">
                    <a16:creationId xmlns:a16="http://schemas.microsoft.com/office/drawing/2014/main" id="{47E11680-1CA7-4044-9950-F9AFA640C3B5}"/>
                  </a:ext>
                </a:extLst>
              </p:cNvPr>
              <p:cNvSpPr>
                <a:spLocks noChangeArrowheads="1"/>
              </p:cNvSpPr>
              <p:nvPr/>
            </p:nvSpPr>
            <p:spPr bwMode="auto">
              <a:xfrm>
                <a:off x="3359343" y="2140877"/>
                <a:ext cx="164087" cy="164088"/>
              </a:xfrm>
              <a:prstGeom prst="ellipse">
                <a:avLst/>
              </a:prstGeom>
              <a:grp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61" name="Group 60">
            <a:extLst>
              <a:ext uri="{FF2B5EF4-FFF2-40B4-BE49-F238E27FC236}">
                <a16:creationId xmlns:a16="http://schemas.microsoft.com/office/drawing/2014/main" id="{47EA4D3C-A531-44F7-94FA-CAF31FCA81BB}"/>
              </a:ext>
            </a:extLst>
          </p:cNvPr>
          <p:cNvGrpSpPr/>
          <p:nvPr/>
        </p:nvGrpSpPr>
        <p:grpSpPr>
          <a:xfrm>
            <a:off x="4301670" y="1917220"/>
            <a:ext cx="634306" cy="634306"/>
            <a:chOff x="3630400" y="3648625"/>
            <a:chExt cx="484289" cy="484289"/>
          </a:xfrm>
        </p:grpSpPr>
        <p:sp>
          <p:nvSpPr>
            <p:cNvPr id="58" name="Oval 57">
              <a:extLst>
                <a:ext uri="{FF2B5EF4-FFF2-40B4-BE49-F238E27FC236}">
                  <a16:creationId xmlns:a16="http://schemas.microsoft.com/office/drawing/2014/main" id="{A748CC31-9CA4-4030-94CF-081F6AC0CDF1}"/>
                </a:ext>
              </a:extLst>
            </p:cNvPr>
            <p:cNvSpPr/>
            <p:nvPr/>
          </p:nvSpPr>
          <p:spPr>
            <a:xfrm>
              <a:off x="3630400" y="3648625"/>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48" name="Group 47">
              <a:extLst>
                <a:ext uri="{FF2B5EF4-FFF2-40B4-BE49-F238E27FC236}">
                  <a16:creationId xmlns:a16="http://schemas.microsoft.com/office/drawing/2014/main" id="{C7A5C562-46C4-4814-882F-FBE343965440}"/>
                </a:ext>
              </a:extLst>
            </p:cNvPr>
            <p:cNvGrpSpPr/>
            <p:nvPr/>
          </p:nvGrpSpPr>
          <p:grpSpPr>
            <a:xfrm>
              <a:off x="3809765" y="3783969"/>
              <a:ext cx="125558" cy="213600"/>
              <a:chOff x="5592705" y="2881745"/>
              <a:chExt cx="330113" cy="561596"/>
            </a:xfrm>
          </p:grpSpPr>
          <p:sp>
            <p:nvSpPr>
              <p:cNvPr id="49" name="Freeform 5">
                <a:extLst>
                  <a:ext uri="{FF2B5EF4-FFF2-40B4-BE49-F238E27FC236}">
                    <a16:creationId xmlns:a16="http://schemas.microsoft.com/office/drawing/2014/main" id="{87AB5B60-14FB-4A51-8705-5D0C4AA8F8E4}"/>
                  </a:ext>
                </a:extLst>
              </p:cNvPr>
              <p:cNvSpPr>
                <a:spLocks/>
              </p:cNvSpPr>
              <p:nvPr/>
            </p:nvSpPr>
            <p:spPr bwMode="auto">
              <a:xfrm>
                <a:off x="5592705" y="2939854"/>
                <a:ext cx="330113" cy="445378"/>
              </a:xfrm>
              <a:custGeom>
                <a:avLst/>
                <a:gdLst>
                  <a:gd name="T0" fmla="*/ 186 w 202"/>
                  <a:gd name="T1" fmla="*/ 75 h 274"/>
                  <a:gd name="T2" fmla="*/ 106 w 202"/>
                  <a:gd name="T3" fmla="*/ 5 h 274"/>
                  <a:gd name="T4" fmla="*/ 15 w 202"/>
                  <a:gd name="T5" fmla="*/ 75 h 274"/>
                  <a:gd name="T6" fmla="*/ 54 w 202"/>
                  <a:gd name="T7" fmla="*/ 119 h 274"/>
                  <a:gd name="T8" fmla="*/ 96 w 202"/>
                  <a:gd name="T9" fmla="*/ 131 h 274"/>
                  <a:gd name="T10" fmla="*/ 200 w 202"/>
                  <a:gd name="T11" fmla="*/ 206 h 274"/>
                  <a:gd name="T12" fmla="*/ 115 w 202"/>
                  <a:gd name="T13" fmla="*/ 271 h 274"/>
                  <a:gd name="T14" fmla="*/ 0 w 202"/>
                  <a:gd name="T15" fmla="*/ 190 h 2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 h="274">
                    <a:moveTo>
                      <a:pt x="186" y="75"/>
                    </a:moveTo>
                    <a:cubicBezTo>
                      <a:pt x="188" y="66"/>
                      <a:pt x="190" y="11"/>
                      <a:pt x="106" y="5"/>
                    </a:cubicBezTo>
                    <a:cubicBezTo>
                      <a:pt x="23" y="0"/>
                      <a:pt x="13" y="68"/>
                      <a:pt x="15" y="75"/>
                    </a:cubicBezTo>
                    <a:cubicBezTo>
                      <a:pt x="17" y="80"/>
                      <a:pt x="16" y="102"/>
                      <a:pt x="54" y="119"/>
                    </a:cubicBezTo>
                    <a:cubicBezTo>
                      <a:pt x="64" y="123"/>
                      <a:pt x="78" y="128"/>
                      <a:pt x="96" y="131"/>
                    </a:cubicBezTo>
                    <a:cubicBezTo>
                      <a:pt x="178" y="148"/>
                      <a:pt x="202" y="165"/>
                      <a:pt x="200" y="206"/>
                    </a:cubicBezTo>
                    <a:cubicBezTo>
                      <a:pt x="197" y="246"/>
                      <a:pt x="160" y="268"/>
                      <a:pt x="115" y="271"/>
                    </a:cubicBezTo>
                    <a:cubicBezTo>
                      <a:pt x="71" y="274"/>
                      <a:pt x="11" y="265"/>
                      <a:pt x="0" y="190"/>
                    </a:cubicBezTo>
                  </a:path>
                </a:pathLst>
              </a:custGeom>
              <a:grpFill/>
              <a:ln w="12700"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50" name="Straight Connector 49">
                <a:extLst>
                  <a:ext uri="{FF2B5EF4-FFF2-40B4-BE49-F238E27FC236}">
                    <a16:creationId xmlns:a16="http://schemas.microsoft.com/office/drawing/2014/main" id="{5023915C-DB5D-480F-B97D-75830975929C}"/>
                  </a:ext>
                </a:extLst>
              </p:cNvPr>
              <p:cNvCxnSpPr>
                <a:cxnSpLocks/>
              </p:cNvCxnSpPr>
              <p:nvPr/>
            </p:nvCxnSpPr>
            <p:spPr>
              <a:xfrm>
                <a:off x="5757761" y="2881745"/>
                <a:ext cx="0" cy="561596"/>
              </a:xfrm>
              <a:prstGeom prst="line">
                <a:avLst/>
              </a:prstGeom>
              <a:grpFill/>
              <a:ln w="12700" cap="rnd">
                <a:solidFill>
                  <a:schemeClr val="bg1"/>
                </a:solidFill>
                <a:prstDash val="solid"/>
                <a:round/>
                <a:headEnd/>
                <a:tailEnd/>
              </a:ln>
            </p:spPr>
          </p:cxnSp>
        </p:grpSp>
      </p:grpSp>
      <p:grpSp>
        <p:nvGrpSpPr>
          <p:cNvPr id="75" name="Group 74">
            <a:extLst>
              <a:ext uri="{FF2B5EF4-FFF2-40B4-BE49-F238E27FC236}">
                <a16:creationId xmlns:a16="http://schemas.microsoft.com/office/drawing/2014/main" id="{8B65DE56-5870-473A-9631-AE78EFB72397}"/>
              </a:ext>
            </a:extLst>
          </p:cNvPr>
          <p:cNvGrpSpPr/>
          <p:nvPr/>
        </p:nvGrpSpPr>
        <p:grpSpPr>
          <a:xfrm>
            <a:off x="2724809" y="1932357"/>
            <a:ext cx="634754" cy="634754"/>
            <a:chOff x="432760" y="1698593"/>
            <a:chExt cx="1216153" cy="1216152"/>
          </a:xfrm>
        </p:grpSpPr>
        <p:sp>
          <p:nvSpPr>
            <p:cNvPr id="76" name="Oval 75">
              <a:extLst>
                <a:ext uri="{FF2B5EF4-FFF2-40B4-BE49-F238E27FC236}">
                  <a16:creationId xmlns:a16="http://schemas.microsoft.com/office/drawing/2014/main" id="{64D88749-C8A2-494E-835C-8791E09B02F9}"/>
                </a:ext>
              </a:extLst>
            </p:cNvPr>
            <p:cNvSpPr/>
            <p:nvPr/>
          </p:nvSpPr>
          <p:spPr>
            <a:xfrm>
              <a:off x="432760" y="1698593"/>
              <a:ext cx="1216153" cy="1216152"/>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77" name="Group 4">
              <a:extLst>
                <a:ext uri="{FF2B5EF4-FFF2-40B4-BE49-F238E27FC236}">
                  <a16:creationId xmlns:a16="http://schemas.microsoft.com/office/drawing/2014/main" id="{D1399735-59D5-4462-8FDE-0A0467956ED3}"/>
                </a:ext>
              </a:extLst>
            </p:cNvPr>
            <p:cNvGrpSpPr>
              <a:grpSpLocks noChangeAspect="1"/>
            </p:cNvGrpSpPr>
            <p:nvPr/>
          </p:nvGrpSpPr>
          <p:grpSpPr bwMode="auto">
            <a:xfrm>
              <a:off x="778094" y="1973007"/>
              <a:ext cx="525491" cy="667321"/>
              <a:chOff x="5991" y="173"/>
              <a:chExt cx="741" cy="941"/>
            </a:xfrm>
          </p:grpSpPr>
          <p:sp>
            <p:nvSpPr>
              <p:cNvPr id="78" name="Freeform 5">
                <a:extLst>
                  <a:ext uri="{FF2B5EF4-FFF2-40B4-BE49-F238E27FC236}">
                    <a16:creationId xmlns:a16="http://schemas.microsoft.com/office/drawing/2014/main" id="{51D44998-2E0E-4B8F-A1B2-5615AECFEC9A}"/>
                  </a:ext>
                </a:extLst>
              </p:cNvPr>
              <p:cNvSpPr>
                <a:spLocks noEditPoints="1"/>
              </p:cNvSpPr>
              <p:nvPr/>
            </p:nvSpPr>
            <p:spPr bwMode="auto">
              <a:xfrm>
                <a:off x="6110" y="774"/>
                <a:ext cx="378" cy="112"/>
              </a:xfrm>
              <a:custGeom>
                <a:avLst/>
                <a:gdLst>
                  <a:gd name="T0" fmla="*/ 378 w 378"/>
                  <a:gd name="T1" fmla="*/ 34 h 112"/>
                  <a:gd name="T2" fmla="*/ 8 w 378"/>
                  <a:gd name="T3" fmla="*/ 0 h 112"/>
                  <a:gd name="T4" fmla="*/ 0 w 378"/>
                  <a:gd name="T5" fmla="*/ 78 h 112"/>
                  <a:gd name="T6" fmla="*/ 372 w 378"/>
                  <a:gd name="T7" fmla="*/ 112 h 112"/>
                  <a:gd name="T8" fmla="*/ 378 w 378"/>
                  <a:gd name="T9" fmla="*/ 34 h 112"/>
                  <a:gd name="T10" fmla="*/ 378 w 378"/>
                  <a:gd name="T11" fmla="*/ 34 h 112"/>
                  <a:gd name="T12" fmla="*/ 378 w 378"/>
                  <a:gd name="T13" fmla="*/ 34 h 112"/>
                </a:gdLst>
                <a:ahLst/>
                <a:cxnLst>
                  <a:cxn ang="0">
                    <a:pos x="T0" y="T1"/>
                  </a:cxn>
                  <a:cxn ang="0">
                    <a:pos x="T2" y="T3"/>
                  </a:cxn>
                  <a:cxn ang="0">
                    <a:pos x="T4" y="T5"/>
                  </a:cxn>
                  <a:cxn ang="0">
                    <a:pos x="T6" y="T7"/>
                  </a:cxn>
                  <a:cxn ang="0">
                    <a:pos x="T8" y="T9"/>
                  </a:cxn>
                  <a:cxn ang="0">
                    <a:pos x="T10" y="T11"/>
                  </a:cxn>
                  <a:cxn ang="0">
                    <a:pos x="T12" y="T13"/>
                  </a:cxn>
                </a:cxnLst>
                <a:rect l="0" t="0" r="r" b="b"/>
                <a:pathLst>
                  <a:path w="378" h="112">
                    <a:moveTo>
                      <a:pt x="378" y="34"/>
                    </a:moveTo>
                    <a:lnTo>
                      <a:pt x="8" y="0"/>
                    </a:lnTo>
                    <a:lnTo>
                      <a:pt x="0" y="78"/>
                    </a:lnTo>
                    <a:lnTo>
                      <a:pt x="372" y="112"/>
                    </a:lnTo>
                    <a:lnTo>
                      <a:pt x="378" y="34"/>
                    </a:lnTo>
                    <a:moveTo>
                      <a:pt x="378" y="34"/>
                    </a:moveTo>
                    <a:lnTo>
                      <a:pt x="378" y="34"/>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9" name="Freeform 6">
                <a:extLst>
                  <a:ext uri="{FF2B5EF4-FFF2-40B4-BE49-F238E27FC236}">
                    <a16:creationId xmlns:a16="http://schemas.microsoft.com/office/drawing/2014/main" id="{6604ACE9-A36D-4402-8D6C-84E447A86CA6}"/>
                  </a:ext>
                </a:extLst>
              </p:cNvPr>
              <p:cNvSpPr>
                <a:spLocks noEditPoints="1"/>
              </p:cNvSpPr>
              <p:nvPr/>
            </p:nvSpPr>
            <p:spPr bwMode="auto">
              <a:xfrm>
                <a:off x="6108" y="909"/>
                <a:ext cx="371" cy="80"/>
              </a:xfrm>
              <a:custGeom>
                <a:avLst/>
                <a:gdLst>
                  <a:gd name="T0" fmla="*/ 371 w 371"/>
                  <a:gd name="T1" fmla="*/ 0 h 80"/>
                  <a:gd name="T2" fmla="*/ 0 w 371"/>
                  <a:gd name="T3" fmla="*/ 2 h 80"/>
                  <a:gd name="T4" fmla="*/ 0 w 371"/>
                  <a:gd name="T5" fmla="*/ 80 h 80"/>
                  <a:gd name="T6" fmla="*/ 371 w 371"/>
                  <a:gd name="T7" fmla="*/ 80 h 80"/>
                  <a:gd name="T8" fmla="*/ 371 w 371"/>
                  <a:gd name="T9" fmla="*/ 0 h 80"/>
                  <a:gd name="T10" fmla="*/ 371 w 371"/>
                  <a:gd name="T11" fmla="*/ 0 h 80"/>
                  <a:gd name="T12" fmla="*/ 371 w 371"/>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371" h="80">
                    <a:moveTo>
                      <a:pt x="371" y="0"/>
                    </a:moveTo>
                    <a:lnTo>
                      <a:pt x="0" y="2"/>
                    </a:lnTo>
                    <a:lnTo>
                      <a:pt x="0" y="80"/>
                    </a:lnTo>
                    <a:lnTo>
                      <a:pt x="371" y="80"/>
                    </a:lnTo>
                    <a:lnTo>
                      <a:pt x="371" y="0"/>
                    </a:lnTo>
                    <a:moveTo>
                      <a:pt x="371" y="0"/>
                    </a:moveTo>
                    <a:lnTo>
                      <a:pt x="371"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0" name="Freeform 7">
                <a:extLst>
                  <a:ext uri="{FF2B5EF4-FFF2-40B4-BE49-F238E27FC236}">
                    <a16:creationId xmlns:a16="http://schemas.microsoft.com/office/drawing/2014/main" id="{B15FCE86-2E28-4399-BDBF-5614176E997B}"/>
                  </a:ext>
                </a:extLst>
              </p:cNvPr>
              <p:cNvSpPr>
                <a:spLocks noEditPoints="1"/>
              </p:cNvSpPr>
              <p:nvPr/>
            </p:nvSpPr>
            <p:spPr bwMode="auto">
              <a:xfrm>
                <a:off x="6199" y="425"/>
                <a:ext cx="361" cy="256"/>
              </a:xfrm>
              <a:custGeom>
                <a:avLst/>
                <a:gdLst>
                  <a:gd name="T0" fmla="*/ 361 w 361"/>
                  <a:gd name="T1" fmla="*/ 187 h 256"/>
                  <a:gd name="T2" fmla="*/ 40 w 361"/>
                  <a:gd name="T3" fmla="*/ 0 h 256"/>
                  <a:gd name="T4" fmla="*/ 0 w 361"/>
                  <a:gd name="T5" fmla="*/ 69 h 256"/>
                  <a:gd name="T6" fmla="*/ 321 w 361"/>
                  <a:gd name="T7" fmla="*/ 256 h 256"/>
                  <a:gd name="T8" fmla="*/ 361 w 361"/>
                  <a:gd name="T9" fmla="*/ 187 h 256"/>
                  <a:gd name="T10" fmla="*/ 361 w 361"/>
                  <a:gd name="T11" fmla="*/ 187 h 256"/>
                  <a:gd name="T12" fmla="*/ 361 w 361"/>
                  <a:gd name="T13" fmla="*/ 187 h 256"/>
                </a:gdLst>
                <a:ahLst/>
                <a:cxnLst>
                  <a:cxn ang="0">
                    <a:pos x="T0" y="T1"/>
                  </a:cxn>
                  <a:cxn ang="0">
                    <a:pos x="T2" y="T3"/>
                  </a:cxn>
                  <a:cxn ang="0">
                    <a:pos x="T4" y="T5"/>
                  </a:cxn>
                  <a:cxn ang="0">
                    <a:pos x="T6" y="T7"/>
                  </a:cxn>
                  <a:cxn ang="0">
                    <a:pos x="T8" y="T9"/>
                  </a:cxn>
                  <a:cxn ang="0">
                    <a:pos x="T10" y="T11"/>
                  </a:cxn>
                  <a:cxn ang="0">
                    <a:pos x="T12" y="T13"/>
                  </a:cxn>
                </a:cxnLst>
                <a:rect l="0" t="0" r="r" b="b"/>
                <a:pathLst>
                  <a:path w="361" h="256">
                    <a:moveTo>
                      <a:pt x="361" y="187"/>
                    </a:moveTo>
                    <a:lnTo>
                      <a:pt x="40" y="0"/>
                    </a:lnTo>
                    <a:lnTo>
                      <a:pt x="0" y="69"/>
                    </a:lnTo>
                    <a:lnTo>
                      <a:pt x="321" y="256"/>
                    </a:lnTo>
                    <a:lnTo>
                      <a:pt x="361" y="187"/>
                    </a:lnTo>
                    <a:moveTo>
                      <a:pt x="361" y="187"/>
                    </a:moveTo>
                    <a:lnTo>
                      <a:pt x="361" y="187"/>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1" name="Freeform 8">
                <a:extLst>
                  <a:ext uri="{FF2B5EF4-FFF2-40B4-BE49-F238E27FC236}">
                    <a16:creationId xmlns:a16="http://schemas.microsoft.com/office/drawing/2014/main" id="{3BF0252D-DDC8-49C5-993F-DB3725DD2A4C}"/>
                  </a:ext>
                </a:extLst>
              </p:cNvPr>
              <p:cNvSpPr>
                <a:spLocks noEditPoints="1"/>
              </p:cNvSpPr>
              <p:nvPr/>
            </p:nvSpPr>
            <p:spPr bwMode="auto">
              <a:xfrm>
                <a:off x="6132" y="608"/>
                <a:ext cx="382" cy="172"/>
              </a:xfrm>
              <a:custGeom>
                <a:avLst/>
                <a:gdLst>
                  <a:gd name="T0" fmla="*/ 382 w 382"/>
                  <a:gd name="T1" fmla="*/ 95 h 172"/>
                  <a:gd name="T2" fmla="*/ 22 w 382"/>
                  <a:gd name="T3" fmla="*/ 0 h 172"/>
                  <a:gd name="T4" fmla="*/ 0 w 382"/>
                  <a:gd name="T5" fmla="*/ 77 h 172"/>
                  <a:gd name="T6" fmla="*/ 360 w 382"/>
                  <a:gd name="T7" fmla="*/ 172 h 172"/>
                  <a:gd name="T8" fmla="*/ 382 w 382"/>
                  <a:gd name="T9" fmla="*/ 95 h 172"/>
                  <a:gd name="T10" fmla="*/ 382 w 382"/>
                  <a:gd name="T11" fmla="*/ 95 h 172"/>
                  <a:gd name="T12" fmla="*/ 382 w 382"/>
                  <a:gd name="T13" fmla="*/ 95 h 172"/>
                </a:gdLst>
                <a:ahLst/>
                <a:cxnLst>
                  <a:cxn ang="0">
                    <a:pos x="T0" y="T1"/>
                  </a:cxn>
                  <a:cxn ang="0">
                    <a:pos x="T2" y="T3"/>
                  </a:cxn>
                  <a:cxn ang="0">
                    <a:pos x="T4" y="T5"/>
                  </a:cxn>
                  <a:cxn ang="0">
                    <a:pos x="T6" y="T7"/>
                  </a:cxn>
                  <a:cxn ang="0">
                    <a:pos x="T8" y="T9"/>
                  </a:cxn>
                  <a:cxn ang="0">
                    <a:pos x="T10" y="T11"/>
                  </a:cxn>
                  <a:cxn ang="0">
                    <a:pos x="T12" y="T13"/>
                  </a:cxn>
                </a:cxnLst>
                <a:rect l="0" t="0" r="r" b="b"/>
                <a:pathLst>
                  <a:path w="382" h="172">
                    <a:moveTo>
                      <a:pt x="382" y="95"/>
                    </a:moveTo>
                    <a:lnTo>
                      <a:pt x="22" y="0"/>
                    </a:lnTo>
                    <a:lnTo>
                      <a:pt x="0" y="77"/>
                    </a:lnTo>
                    <a:lnTo>
                      <a:pt x="360" y="172"/>
                    </a:lnTo>
                    <a:lnTo>
                      <a:pt x="382" y="95"/>
                    </a:lnTo>
                    <a:moveTo>
                      <a:pt x="382" y="95"/>
                    </a:moveTo>
                    <a:lnTo>
                      <a:pt x="382" y="9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2" name="Freeform 9">
                <a:extLst>
                  <a:ext uri="{FF2B5EF4-FFF2-40B4-BE49-F238E27FC236}">
                    <a16:creationId xmlns:a16="http://schemas.microsoft.com/office/drawing/2014/main" id="{8F29834B-8E40-422E-9093-1B21E2308DE7}"/>
                  </a:ext>
                </a:extLst>
              </p:cNvPr>
              <p:cNvSpPr>
                <a:spLocks noEditPoints="1"/>
              </p:cNvSpPr>
              <p:nvPr/>
            </p:nvSpPr>
            <p:spPr bwMode="auto">
              <a:xfrm>
                <a:off x="5991" y="727"/>
                <a:ext cx="616" cy="387"/>
              </a:xfrm>
              <a:custGeom>
                <a:avLst/>
                <a:gdLst>
                  <a:gd name="T0" fmla="*/ 551 w 616"/>
                  <a:gd name="T1" fmla="*/ 325 h 387"/>
                  <a:gd name="T2" fmla="*/ 65 w 616"/>
                  <a:gd name="T3" fmla="*/ 325 h 387"/>
                  <a:gd name="T4" fmla="*/ 65 w 616"/>
                  <a:gd name="T5" fmla="*/ 0 h 387"/>
                  <a:gd name="T6" fmla="*/ 0 w 616"/>
                  <a:gd name="T7" fmla="*/ 0 h 387"/>
                  <a:gd name="T8" fmla="*/ 0 w 616"/>
                  <a:gd name="T9" fmla="*/ 387 h 387"/>
                  <a:gd name="T10" fmla="*/ 0 w 616"/>
                  <a:gd name="T11" fmla="*/ 387 h 387"/>
                  <a:gd name="T12" fmla="*/ 18 w 616"/>
                  <a:gd name="T13" fmla="*/ 387 h 387"/>
                  <a:gd name="T14" fmla="*/ 616 w 616"/>
                  <a:gd name="T15" fmla="*/ 387 h 387"/>
                  <a:gd name="T16" fmla="*/ 616 w 616"/>
                  <a:gd name="T17" fmla="*/ 387 h 387"/>
                  <a:gd name="T18" fmla="*/ 616 w 616"/>
                  <a:gd name="T19" fmla="*/ 369 h 387"/>
                  <a:gd name="T20" fmla="*/ 616 w 616"/>
                  <a:gd name="T21" fmla="*/ 0 h 387"/>
                  <a:gd name="T22" fmla="*/ 551 w 616"/>
                  <a:gd name="T23" fmla="*/ 0 h 387"/>
                  <a:gd name="T24" fmla="*/ 551 w 616"/>
                  <a:gd name="T25" fmla="*/ 325 h 387"/>
                  <a:gd name="T26" fmla="*/ 551 w 616"/>
                  <a:gd name="T27" fmla="*/ 325 h 387"/>
                  <a:gd name="T28" fmla="*/ 551 w 616"/>
                  <a:gd name="T29" fmla="*/ 32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6" h="387">
                    <a:moveTo>
                      <a:pt x="551" y="325"/>
                    </a:moveTo>
                    <a:lnTo>
                      <a:pt x="65" y="325"/>
                    </a:lnTo>
                    <a:lnTo>
                      <a:pt x="65" y="0"/>
                    </a:lnTo>
                    <a:lnTo>
                      <a:pt x="0" y="0"/>
                    </a:lnTo>
                    <a:lnTo>
                      <a:pt x="0" y="387"/>
                    </a:lnTo>
                    <a:lnTo>
                      <a:pt x="0" y="387"/>
                    </a:lnTo>
                    <a:lnTo>
                      <a:pt x="18" y="387"/>
                    </a:lnTo>
                    <a:lnTo>
                      <a:pt x="616" y="387"/>
                    </a:lnTo>
                    <a:lnTo>
                      <a:pt x="616" y="387"/>
                    </a:lnTo>
                    <a:lnTo>
                      <a:pt x="616" y="369"/>
                    </a:lnTo>
                    <a:lnTo>
                      <a:pt x="616" y="0"/>
                    </a:lnTo>
                    <a:lnTo>
                      <a:pt x="551" y="0"/>
                    </a:lnTo>
                    <a:lnTo>
                      <a:pt x="551" y="325"/>
                    </a:lnTo>
                    <a:moveTo>
                      <a:pt x="551" y="325"/>
                    </a:moveTo>
                    <a:lnTo>
                      <a:pt x="551" y="32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3" name="Freeform 10">
                <a:extLst>
                  <a:ext uri="{FF2B5EF4-FFF2-40B4-BE49-F238E27FC236}">
                    <a16:creationId xmlns:a16="http://schemas.microsoft.com/office/drawing/2014/main" id="{6B60FE3D-663B-4768-AB47-916C9BE56979}"/>
                  </a:ext>
                </a:extLst>
              </p:cNvPr>
              <p:cNvSpPr>
                <a:spLocks noEditPoints="1"/>
              </p:cNvSpPr>
              <p:nvPr/>
            </p:nvSpPr>
            <p:spPr bwMode="auto">
              <a:xfrm>
                <a:off x="6589" y="173"/>
                <a:ext cx="143" cy="379"/>
              </a:xfrm>
              <a:custGeom>
                <a:avLst/>
                <a:gdLst>
                  <a:gd name="T0" fmla="*/ 78 w 143"/>
                  <a:gd name="T1" fmla="*/ 0 h 379"/>
                  <a:gd name="T2" fmla="*/ 0 w 143"/>
                  <a:gd name="T3" fmla="*/ 14 h 379"/>
                  <a:gd name="T4" fmla="*/ 64 w 143"/>
                  <a:gd name="T5" fmla="*/ 379 h 379"/>
                  <a:gd name="T6" fmla="*/ 143 w 143"/>
                  <a:gd name="T7" fmla="*/ 367 h 379"/>
                  <a:gd name="T8" fmla="*/ 78 w 143"/>
                  <a:gd name="T9" fmla="*/ 0 h 379"/>
                  <a:gd name="T10" fmla="*/ 78 w 143"/>
                  <a:gd name="T11" fmla="*/ 0 h 379"/>
                  <a:gd name="T12" fmla="*/ 78 w 143"/>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43" h="379">
                    <a:moveTo>
                      <a:pt x="78" y="0"/>
                    </a:moveTo>
                    <a:lnTo>
                      <a:pt x="0" y="14"/>
                    </a:lnTo>
                    <a:lnTo>
                      <a:pt x="64" y="379"/>
                    </a:lnTo>
                    <a:lnTo>
                      <a:pt x="143" y="367"/>
                    </a:lnTo>
                    <a:lnTo>
                      <a:pt x="78" y="0"/>
                    </a:lnTo>
                    <a:moveTo>
                      <a:pt x="78" y="0"/>
                    </a:moveTo>
                    <a:lnTo>
                      <a:pt x="78"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4" name="Freeform 11">
                <a:extLst>
                  <a:ext uri="{FF2B5EF4-FFF2-40B4-BE49-F238E27FC236}">
                    <a16:creationId xmlns:a16="http://schemas.microsoft.com/office/drawing/2014/main" id="{324F2719-C80D-4194-A088-F7648CA4465C}"/>
                  </a:ext>
                </a:extLst>
              </p:cNvPr>
              <p:cNvSpPr>
                <a:spLocks noEditPoints="1"/>
              </p:cNvSpPr>
              <p:nvPr/>
            </p:nvSpPr>
            <p:spPr bwMode="auto">
              <a:xfrm>
                <a:off x="6362" y="250"/>
                <a:ext cx="277" cy="352"/>
              </a:xfrm>
              <a:custGeom>
                <a:avLst/>
                <a:gdLst>
                  <a:gd name="T0" fmla="*/ 0 w 277"/>
                  <a:gd name="T1" fmla="*/ 46 h 352"/>
                  <a:gd name="T2" fmla="*/ 210 w 277"/>
                  <a:gd name="T3" fmla="*/ 352 h 352"/>
                  <a:gd name="T4" fmla="*/ 277 w 277"/>
                  <a:gd name="T5" fmla="*/ 308 h 352"/>
                  <a:gd name="T6" fmla="*/ 67 w 277"/>
                  <a:gd name="T7" fmla="*/ 0 h 352"/>
                  <a:gd name="T8" fmla="*/ 0 w 277"/>
                  <a:gd name="T9" fmla="*/ 46 h 352"/>
                  <a:gd name="T10" fmla="*/ 0 w 277"/>
                  <a:gd name="T11" fmla="*/ 46 h 352"/>
                  <a:gd name="T12" fmla="*/ 0 w 277"/>
                  <a:gd name="T13" fmla="*/ 46 h 352"/>
                </a:gdLst>
                <a:ahLst/>
                <a:cxnLst>
                  <a:cxn ang="0">
                    <a:pos x="T0" y="T1"/>
                  </a:cxn>
                  <a:cxn ang="0">
                    <a:pos x="T2" y="T3"/>
                  </a:cxn>
                  <a:cxn ang="0">
                    <a:pos x="T4" y="T5"/>
                  </a:cxn>
                  <a:cxn ang="0">
                    <a:pos x="T6" y="T7"/>
                  </a:cxn>
                  <a:cxn ang="0">
                    <a:pos x="T8" y="T9"/>
                  </a:cxn>
                  <a:cxn ang="0">
                    <a:pos x="T10" y="T11"/>
                  </a:cxn>
                  <a:cxn ang="0">
                    <a:pos x="T12" y="T13"/>
                  </a:cxn>
                </a:cxnLst>
                <a:rect l="0" t="0" r="r" b="b"/>
                <a:pathLst>
                  <a:path w="277" h="352">
                    <a:moveTo>
                      <a:pt x="0" y="46"/>
                    </a:moveTo>
                    <a:lnTo>
                      <a:pt x="210" y="352"/>
                    </a:lnTo>
                    <a:lnTo>
                      <a:pt x="277" y="308"/>
                    </a:lnTo>
                    <a:lnTo>
                      <a:pt x="67" y="0"/>
                    </a:lnTo>
                    <a:lnTo>
                      <a:pt x="0" y="46"/>
                    </a:lnTo>
                    <a:moveTo>
                      <a:pt x="0" y="46"/>
                    </a:moveTo>
                    <a:lnTo>
                      <a:pt x="0" y="46"/>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3" name="Rectangle 2">
            <a:extLst>
              <a:ext uri="{FF2B5EF4-FFF2-40B4-BE49-F238E27FC236}">
                <a16:creationId xmlns:a16="http://schemas.microsoft.com/office/drawing/2014/main" id="{C256C368-7CC7-4446-909B-C21588AA87A5}"/>
              </a:ext>
            </a:extLst>
          </p:cNvPr>
          <p:cNvSpPr/>
          <p:nvPr/>
        </p:nvSpPr>
        <p:spPr>
          <a:xfrm>
            <a:off x="480155" y="2898811"/>
            <a:ext cx="1574469"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 instances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to manage</a:t>
            </a:r>
          </a:p>
        </p:txBody>
      </p:sp>
      <p:sp>
        <p:nvSpPr>
          <p:cNvPr id="4" name="Rectangle 3">
            <a:extLst>
              <a:ext uri="{FF2B5EF4-FFF2-40B4-BE49-F238E27FC236}">
                <a16:creationId xmlns:a16="http://schemas.microsoft.com/office/drawing/2014/main" id="{F6EE883D-30E7-48FD-860F-EB4C7C9283EE}"/>
              </a:ext>
            </a:extLst>
          </p:cNvPr>
          <p:cNvSpPr/>
          <p:nvPr/>
        </p:nvSpPr>
        <p:spPr>
          <a:xfrm>
            <a:off x="2207429" y="2898811"/>
            <a:ext cx="1669515" cy="646331"/>
          </a:xfrm>
          <a:prstGeom prst="rect">
            <a:avLst/>
          </a:prstGeom>
        </p:spPr>
        <p:txBody>
          <a:bodyPr wrap="square">
            <a:spAutoFit/>
          </a:bodyPr>
          <a:lstStyle/>
          <a:p>
            <a:pPr marL="0" lvl="1" algn="ctr">
              <a:spcAft>
                <a:spcPts val="3800"/>
              </a:spcAft>
              <a:defRPr/>
            </a:pP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Task </a:t>
            </a:r>
            <a:b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native API</a:t>
            </a:r>
          </a:p>
        </p:txBody>
      </p:sp>
      <p:sp>
        <p:nvSpPr>
          <p:cNvPr id="5" name="Rectangle 4">
            <a:extLst>
              <a:ext uri="{FF2B5EF4-FFF2-40B4-BE49-F238E27FC236}">
                <a16:creationId xmlns:a16="http://schemas.microsoft.com/office/drawing/2014/main" id="{64153F57-EEEE-4D7F-9718-D2C7AD354B7C}"/>
              </a:ext>
            </a:extLst>
          </p:cNvPr>
          <p:cNvSpPr/>
          <p:nvPr/>
        </p:nvSpPr>
        <p:spPr>
          <a:xfrm>
            <a:off x="3825978" y="2898811"/>
            <a:ext cx="1585690"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based pricing</a:t>
            </a:r>
          </a:p>
        </p:txBody>
      </p:sp>
      <p:pic>
        <p:nvPicPr>
          <p:cNvPr id="35" name="Picture 34">
            <a:extLst>
              <a:ext uri="{FF2B5EF4-FFF2-40B4-BE49-F238E27FC236}">
                <a16:creationId xmlns:a16="http://schemas.microsoft.com/office/drawing/2014/main" id="{A60C94E0-E1EF-44F7-AADD-616315F26346}"/>
              </a:ext>
            </a:extLst>
          </p:cNvPr>
          <p:cNvPicPr>
            <a:picLocks noChangeAspect="1"/>
          </p:cNvPicPr>
          <p:nvPr/>
        </p:nvPicPr>
        <p:blipFill>
          <a:blip r:embed="rId3"/>
          <a:stretch>
            <a:fillRect/>
          </a:stretch>
        </p:blipFill>
        <p:spPr>
          <a:xfrm>
            <a:off x="6700251" y="1681844"/>
            <a:ext cx="1827173" cy="1025516"/>
          </a:xfrm>
          <a:prstGeom prst="rect">
            <a:avLst/>
          </a:prstGeom>
        </p:spPr>
      </p:pic>
      <p:sp>
        <p:nvSpPr>
          <p:cNvPr id="7" name="Rectangle 6"/>
          <p:cNvSpPr/>
          <p:nvPr/>
        </p:nvSpPr>
        <p:spPr>
          <a:xfrm>
            <a:off x="6332249" y="2898811"/>
            <a:ext cx="2563176" cy="923330"/>
          </a:xfrm>
          <a:prstGeom prst="rect">
            <a:avLst/>
          </a:prstGeom>
        </p:spPr>
        <p:txBody>
          <a:bodyPr wrap="square">
            <a:spAutoFit/>
          </a:bodyPr>
          <a:lstStyle/>
          <a:p>
            <a:pPr algn="ct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Simple, easy to use, powerful </a:t>
            </a:r>
            <a:r>
              <a:rPr lang="mr-IN" dirty="0">
                <a:solidFill>
                  <a:schemeClr val="accent1"/>
                </a:solidFill>
                <a:latin typeface="Amazon Ember" panose="020B0603020204020204" pitchFamily="34" charset="0"/>
                <a:ea typeface="Amazon Ember" panose="020B0603020204020204" pitchFamily="34" charset="0"/>
                <a:cs typeface="Amazon Ember Light" panose="020B0403020204020204" pitchFamily="34" charset="0"/>
              </a:rPr>
              <a:t>–</a:t>
            </a: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and new consumption model</a:t>
            </a:r>
          </a:p>
        </p:txBody>
      </p:sp>
      <p:sp>
        <p:nvSpPr>
          <p:cNvPr id="6" name="TextBox 5"/>
          <p:cNvSpPr txBox="1"/>
          <p:nvPr/>
        </p:nvSpPr>
        <p:spPr>
          <a:xfrm>
            <a:off x="5479020" y="2182807"/>
            <a:ext cx="635110" cy="1015663"/>
          </a:xfrm>
          <a:prstGeom prst="rect">
            <a:avLst/>
          </a:prstGeom>
          <a:noFill/>
        </p:spPr>
        <p:txBody>
          <a:bodyPr wrap="none" rtlCol="0" anchor="ctr">
            <a:spAutoFit/>
          </a:bodyPr>
          <a:lstStyle/>
          <a:p>
            <a:pPr algn="ctr"/>
            <a:r>
              <a:rPr lang="en-US" sz="6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111576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6" presetClass="emph" presetSubtype="0" accel="100000" autoRev="1" fill="hold" nodeType="withEffect">
                                  <p:stCondLst>
                                    <p:cond delay="0"/>
                                  </p:stCondLst>
                                  <p:childTnLst>
                                    <p:animScale>
                                      <p:cBhvr>
                                        <p:cTn id="9" dur="500" fill="hold"/>
                                        <p:tgtEl>
                                          <p:spTgt spid="65"/>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par>
                                <p:cTn id="13" presetID="6" presetClass="emph" presetSubtype="0" accel="100000" autoRev="1" fill="hold" nodeType="withEffect">
                                  <p:stCondLst>
                                    <p:cond delay="200"/>
                                  </p:stCondLst>
                                  <p:childTnLst>
                                    <p:animScale>
                                      <p:cBhvr>
                                        <p:cTn id="14" dur="500" fill="hold"/>
                                        <p:tgtEl>
                                          <p:spTgt spid="75"/>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63" presetClass="path" presetSubtype="0" decel="100000" fill="hold" grpId="1" nodeType="withEffect">
                                  <p:stCondLst>
                                    <p:cond delay="400"/>
                                  </p:stCondLst>
                                  <p:childTnLst>
                                    <p:animMotion origin="layout" path="M -1.66667E-6 -4.5679E-6 L -1.66667E-6 0.0821 " pathEditMode="relative" rAng="0" ptsTypes="AA">
                                      <p:cBhvr>
                                        <p:cTn id="19" dur="750" spd="-100000" fill="hold"/>
                                        <p:tgtEl>
                                          <p:spTgt spid="3"/>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63" presetClass="path" presetSubtype="0" decel="100000" fill="hold" grpId="1" nodeType="withEffect">
                                  <p:stCondLst>
                                    <p:cond delay="600"/>
                                  </p:stCondLst>
                                  <p:childTnLst>
                                    <p:animMotion origin="layout" path="M 1.11111E-6 -4.5679E-6 L 1.11111E-6 0.0821 " pathEditMode="relative" rAng="0" ptsTypes="AA">
                                      <p:cBhvr>
                                        <p:cTn id="24" dur="750" spd="-100000" fill="hold"/>
                                        <p:tgtEl>
                                          <p:spTgt spid="4"/>
                                        </p:tgtEl>
                                        <p:attrNameLst>
                                          <p:attrName>ppt_x</p:attrName>
                                          <p:attrName>ppt_y</p:attrName>
                                        </p:attrNameLst>
                                      </p:cBhvr>
                                      <p:rCtr x="0" y="4105"/>
                                    </p:animMotion>
                                  </p:childTnLst>
                                </p:cTn>
                              </p:par>
                              <p:par>
                                <p:cTn id="25" presetID="10" presetClass="entr" presetSubtype="0" fill="hold" nodeType="withEffect">
                                  <p:stCondLst>
                                    <p:cond delay="110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par>
                                <p:cTn id="28" presetID="6" presetClass="emph" presetSubtype="0" accel="100000" autoRev="1" fill="hold" nodeType="withEffect">
                                  <p:stCondLst>
                                    <p:cond delay="600"/>
                                  </p:stCondLst>
                                  <p:childTnLst>
                                    <p:animScale>
                                      <p:cBhvr>
                                        <p:cTn id="29" dur="500" fill="hold"/>
                                        <p:tgtEl>
                                          <p:spTgt spid="61"/>
                                        </p:tgtEl>
                                      </p:cBhvr>
                                      <p:by x="50000" y="50000"/>
                                    </p:animScale>
                                  </p:childTnLst>
                                </p:cTn>
                              </p:par>
                              <p:par>
                                <p:cTn id="30" presetID="10" presetClass="entr" presetSubtype="0" fill="hold" grpId="0" nodeType="withEffect">
                                  <p:stCondLst>
                                    <p:cond delay="11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63" presetClass="path" presetSubtype="0" decel="100000" fill="hold" grpId="1" nodeType="withEffect">
                                  <p:stCondLst>
                                    <p:cond delay="1000"/>
                                  </p:stCondLst>
                                  <p:childTnLst>
                                    <p:animMotion origin="layout" path="M -4.72222E-6 -4.5679E-6 L -4.72222E-6 0.0821 " pathEditMode="relative" rAng="0" ptsTypes="AA">
                                      <p:cBhvr>
                                        <p:cTn id="34" dur="750" spd="-100000" fill="hold"/>
                                        <p:tgtEl>
                                          <p:spTgt spid="5"/>
                                        </p:tgtEl>
                                        <p:attrNameLst>
                                          <p:attrName>ppt_x</p:attrName>
                                          <p:attrName>ppt_y</p:attrName>
                                        </p:attrNameLst>
                                      </p:cBhvr>
                                      <p:rCtr x="0" y="4105"/>
                                    </p:animMotion>
                                  </p:childTnLst>
                                </p:cTn>
                              </p:par>
                              <p:par>
                                <p:cTn id="35" presetID="10" presetClass="entr" presetSubtype="0" fill="hold" grpId="0" nodeType="withEffect">
                                  <p:stCondLst>
                                    <p:cond delay="15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63" presetClass="path" presetSubtype="0" decel="100000" fill="hold" grpId="1" nodeType="withEffect">
                                  <p:stCondLst>
                                    <p:cond delay="1500"/>
                                  </p:stCondLst>
                                  <p:childTnLst>
                                    <p:animMotion origin="layout" path="M 1.11111E-6 -3.20988E-6 L 0.04844 -3.20988E-6 " pathEditMode="relative" rAng="0" ptsTypes="AA">
                                      <p:cBhvr>
                                        <p:cTn id="39" dur="750" spd="-100000" fill="hold"/>
                                        <p:tgtEl>
                                          <p:spTgt spid="7"/>
                                        </p:tgtEl>
                                        <p:attrNameLst>
                                          <p:attrName>ppt_x</p:attrName>
                                          <p:attrName>ppt_y</p:attrName>
                                        </p:attrNameLst>
                                      </p:cBhvr>
                                      <p:rCtr x="2413" y="0"/>
                                    </p:animMotion>
                                  </p:childTnLst>
                                </p:cTn>
                              </p:par>
                              <p:par>
                                <p:cTn id="40" presetID="10" presetClass="entr" presetSubtype="0" fill="hold" nodeType="withEffect">
                                  <p:stCondLst>
                                    <p:cond delay="150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63" presetClass="path" presetSubtype="0" decel="100000" fill="hold" nodeType="withEffect">
                                  <p:stCondLst>
                                    <p:cond delay="1500"/>
                                  </p:stCondLst>
                                  <p:childTnLst>
                                    <p:animMotion origin="layout" path="M 1.11111E-6 -3.20988E-6 L 0.04844 -3.20988E-6 " pathEditMode="relative" rAng="0" ptsTypes="AA">
                                      <p:cBhvr>
                                        <p:cTn id="44" dur="750" spd="-100000" fill="hold"/>
                                        <p:tgtEl>
                                          <p:spTgt spid="35"/>
                                        </p:tgtEl>
                                        <p:attrNameLst>
                                          <p:attrName>ppt_x</p:attrName>
                                          <p:attrName>ppt_y</p:attrName>
                                        </p:attrNameLst>
                                      </p:cBhvr>
                                      <p:rCtr x="2413" y="0"/>
                                    </p:animMotion>
                                  </p:childTnLst>
                                </p:cTn>
                              </p:par>
                              <p:par>
                                <p:cTn id="45" presetID="1" presetClass="entr" presetSubtype="0" fill="hold" grpId="0" nodeType="withEffect">
                                  <p:stCondLst>
                                    <p:cond delay="150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7" grpId="0"/>
      <p:bldP spid="7" grpId="1"/>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Production Workloads on AWS</a:t>
            </a:r>
            <a:endParaRPr lang="en-US" sz="2800" dirty="0">
              <a:solidFill>
                <a:srgbClr val="FF0000"/>
              </a:solidFill>
            </a:endParaRPr>
          </a:p>
        </p:txBody>
      </p:sp>
      <p:grpSp>
        <p:nvGrpSpPr>
          <p:cNvPr id="6" name="Group 5">
            <a:extLst>
              <a:ext uri="{FF2B5EF4-FFF2-40B4-BE49-F238E27FC236}">
                <a16:creationId xmlns:a16="http://schemas.microsoft.com/office/drawing/2014/main" id="{FEF6FD25-C577-4C51-AC57-AD14E84AFE27}"/>
              </a:ext>
            </a:extLst>
          </p:cNvPr>
          <p:cNvGrpSpPr/>
          <p:nvPr/>
        </p:nvGrpSpPr>
        <p:grpSpPr>
          <a:xfrm>
            <a:off x="2784984" y="1283922"/>
            <a:ext cx="2601462" cy="3143454"/>
            <a:chOff x="2579380" y="1283922"/>
            <a:chExt cx="2601462" cy="3143454"/>
          </a:xfrm>
        </p:grpSpPr>
        <p:sp>
          <p:nvSpPr>
            <p:cNvPr id="9" name="Rectangle 8">
              <a:extLst>
                <a:ext uri="{FF2B5EF4-FFF2-40B4-BE49-F238E27FC236}">
                  <a16:creationId xmlns:a16="http://schemas.microsoft.com/office/drawing/2014/main" id="{B92A26A5-760C-4AFA-9796-056CF0E661CD}"/>
                </a:ext>
              </a:extLst>
            </p:cNvPr>
            <p:cNvSpPr/>
            <p:nvPr/>
          </p:nvSpPr>
          <p:spPr>
            <a:xfrm>
              <a:off x="3155223" y="1283922"/>
              <a:ext cx="2025619" cy="3046988"/>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AWS VPC networking mode</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Advanced task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placement</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Deep integration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with AWS services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ECS CLI</a:t>
              </a:r>
            </a:p>
          </p:txBody>
        </p:sp>
        <p:grpSp>
          <p:nvGrpSpPr>
            <p:cNvPr id="7" name="Group 6">
              <a:extLst>
                <a:ext uri="{FF2B5EF4-FFF2-40B4-BE49-F238E27FC236}">
                  <a16:creationId xmlns:a16="http://schemas.microsoft.com/office/drawing/2014/main" id="{5A202417-A442-4AC9-9773-5C7C5CD02458}"/>
                </a:ext>
              </a:extLst>
            </p:cNvPr>
            <p:cNvGrpSpPr/>
            <p:nvPr/>
          </p:nvGrpSpPr>
          <p:grpSpPr>
            <a:xfrm>
              <a:off x="2634870" y="1323323"/>
              <a:ext cx="313962" cy="243312"/>
              <a:chOff x="5436484" y="816509"/>
              <a:chExt cx="912921" cy="707491"/>
            </a:xfrm>
          </p:grpSpPr>
          <p:sp>
            <p:nvSpPr>
              <p:cNvPr id="8" name="Oval 7">
                <a:extLst>
                  <a:ext uri="{FF2B5EF4-FFF2-40B4-BE49-F238E27FC236}">
                    <a16:creationId xmlns:a16="http://schemas.microsoft.com/office/drawing/2014/main" id="{7684AE9A-7522-48DC-9C06-0A93EBE55F42}"/>
                  </a:ext>
                </a:extLst>
              </p:cNvPr>
              <p:cNvSpPr/>
              <p:nvPr/>
            </p:nvSpPr>
            <p:spPr>
              <a:xfrm>
                <a:off x="5776969"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 name="Oval 9">
                <a:extLst>
                  <a:ext uri="{FF2B5EF4-FFF2-40B4-BE49-F238E27FC236}">
                    <a16:creationId xmlns:a16="http://schemas.microsoft.com/office/drawing/2014/main" id="{CC7CBE04-AD64-4733-B8FA-384CCF842ABC}"/>
                  </a:ext>
                </a:extLst>
              </p:cNvPr>
              <p:cNvSpPr/>
              <p:nvPr/>
            </p:nvSpPr>
            <p:spPr>
              <a:xfrm>
                <a:off x="5436484"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1" name="Group 10">
                <a:extLst>
                  <a:ext uri="{FF2B5EF4-FFF2-40B4-BE49-F238E27FC236}">
                    <a16:creationId xmlns:a16="http://schemas.microsoft.com/office/drawing/2014/main" id="{95D9F64C-5024-4354-9B09-C6117D50243D}"/>
                  </a:ext>
                </a:extLst>
              </p:cNvPr>
              <p:cNvGrpSpPr/>
              <p:nvPr/>
            </p:nvGrpSpPr>
            <p:grpSpPr>
              <a:xfrm>
                <a:off x="6117455" y="816509"/>
                <a:ext cx="231950" cy="707491"/>
                <a:chOff x="6117455" y="816509"/>
                <a:chExt cx="231950" cy="707491"/>
              </a:xfrm>
            </p:grpSpPr>
            <p:sp>
              <p:nvSpPr>
                <p:cNvPr id="16" name="Oval 15">
                  <a:extLst>
                    <a:ext uri="{FF2B5EF4-FFF2-40B4-BE49-F238E27FC236}">
                      <a16:creationId xmlns:a16="http://schemas.microsoft.com/office/drawing/2014/main" id="{7917BB49-E4EF-4F20-A7F3-A058234484E1}"/>
                    </a:ext>
                  </a:extLst>
                </p:cNvPr>
                <p:cNvSpPr/>
                <p:nvPr/>
              </p:nvSpPr>
              <p:spPr>
                <a:xfrm>
                  <a:off x="6117455" y="816509"/>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9BFFCFB9-F816-4B97-B116-F4AB28EC5E2E}"/>
                    </a:ext>
                  </a:extLst>
                </p:cNvPr>
                <p:cNvSpPr/>
                <p:nvPr/>
              </p:nvSpPr>
              <p:spPr>
                <a:xfrm>
                  <a:off x="6117455" y="129205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cxnSp>
            <p:nvCxnSpPr>
              <p:cNvPr id="12" name="Straight Connector 11">
                <a:extLst>
                  <a:ext uri="{FF2B5EF4-FFF2-40B4-BE49-F238E27FC236}">
                    <a16:creationId xmlns:a16="http://schemas.microsoft.com/office/drawing/2014/main" id="{F21A28CB-F331-43A8-923B-AA3595C4E2DD}"/>
                  </a:ext>
                </a:extLst>
              </p:cNvPr>
              <p:cNvCxnSpPr>
                <a:cxnSpLocks/>
                <a:stCxn id="10" idx="6"/>
              </p:cNvCxnSpPr>
              <p:nvPr/>
            </p:nvCxnSpPr>
            <p:spPr>
              <a:xfrm>
                <a:off x="5668434" y="1170255"/>
                <a:ext cx="103122" cy="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4" name="Straight Connector 13">
                <a:extLst>
                  <a:ext uri="{FF2B5EF4-FFF2-40B4-BE49-F238E27FC236}">
                    <a16:creationId xmlns:a16="http://schemas.microsoft.com/office/drawing/2014/main" id="{A2236170-A854-4588-AC45-0CB46C4A7562}"/>
                  </a:ext>
                </a:extLst>
              </p:cNvPr>
              <p:cNvCxnSpPr>
                <a:cxnSpLocks/>
              </p:cNvCxnSpPr>
              <p:nvPr/>
            </p:nvCxnSpPr>
            <p:spPr>
              <a:xfrm flipV="1">
                <a:off x="5974951" y="986320"/>
                <a:ext cx="157265" cy="101928"/>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5" name="Straight Connector 14">
                <a:extLst>
                  <a:ext uri="{FF2B5EF4-FFF2-40B4-BE49-F238E27FC236}">
                    <a16:creationId xmlns:a16="http://schemas.microsoft.com/office/drawing/2014/main" id="{48778A96-A52A-4985-AB79-AD4B3B8F1D24}"/>
                  </a:ext>
                </a:extLst>
              </p:cNvPr>
              <p:cNvCxnSpPr>
                <a:cxnSpLocks/>
              </p:cNvCxnSpPr>
              <p:nvPr/>
            </p:nvCxnSpPr>
            <p:spPr>
              <a:xfrm>
                <a:off x="5974951" y="1244971"/>
                <a:ext cx="157265" cy="12751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grpSp>
        <p:grpSp>
          <p:nvGrpSpPr>
            <p:cNvPr id="27" name="Group 26">
              <a:extLst>
                <a:ext uri="{FF2B5EF4-FFF2-40B4-BE49-F238E27FC236}">
                  <a16:creationId xmlns:a16="http://schemas.microsoft.com/office/drawing/2014/main" id="{9F6B33E1-F997-4FA8-8A66-DDD588354895}"/>
                </a:ext>
              </a:extLst>
            </p:cNvPr>
            <p:cNvGrpSpPr/>
            <p:nvPr/>
          </p:nvGrpSpPr>
          <p:grpSpPr>
            <a:xfrm>
              <a:off x="2644658" y="3185884"/>
              <a:ext cx="350789" cy="381116"/>
              <a:chOff x="6927135" y="2474114"/>
              <a:chExt cx="1044863" cy="1135198"/>
            </a:xfrm>
          </p:grpSpPr>
          <p:grpSp>
            <p:nvGrpSpPr>
              <p:cNvPr id="28" name="Group 27">
                <a:extLst>
                  <a:ext uri="{FF2B5EF4-FFF2-40B4-BE49-F238E27FC236}">
                    <a16:creationId xmlns:a16="http://schemas.microsoft.com/office/drawing/2014/main" id="{262EE2A3-781E-4CF7-A97D-C69CA8BA775C}"/>
                  </a:ext>
                </a:extLst>
              </p:cNvPr>
              <p:cNvGrpSpPr/>
              <p:nvPr/>
            </p:nvGrpSpPr>
            <p:grpSpPr>
              <a:xfrm>
                <a:off x="7136002" y="2864895"/>
                <a:ext cx="627161" cy="353618"/>
                <a:chOff x="7149606" y="2947129"/>
                <a:chExt cx="627161" cy="353618"/>
              </a:xfrm>
            </p:grpSpPr>
            <p:grpSp>
              <p:nvGrpSpPr>
                <p:cNvPr id="32" name="Group 31">
                  <a:extLst>
                    <a:ext uri="{FF2B5EF4-FFF2-40B4-BE49-F238E27FC236}">
                      <a16:creationId xmlns:a16="http://schemas.microsoft.com/office/drawing/2014/main" id="{626B7C40-E840-442A-A38B-8BF2523CE26F}"/>
                    </a:ext>
                  </a:extLst>
                </p:cNvPr>
                <p:cNvGrpSpPr/>
                <p:nvPr/>
              </p:nvGrpSpPr>
              <p:grpSpPr>
                <a:xfrm>
                  <a:off x="7149606" y="2947129"/>
                  <a:ext cx="627161" cy="353618"/>
                  <a:chOff x="6838580" y="3479260"/>
                  <a:chExt cx="1237564" cy="697797"/>
                </a:xfrm>
              </p:grpSpPr>
              <p:sp>
                <p:nvSpPr>
                  <p:cNvPr id="37" name="Freeform 6">
                    <a:extLst>
                      <a:ext uri="{FF2B5EF4-FFF2-40B4-BE49-F238E27FC236}">
                        <a16:creationId xmlns:a16="http://schemas.microsoft.com/office/drawing/2014/main" id="{4625293B-E8EC-43A4-9DCE-0F51661E785A}"/>
                      </a:ext>
                    </a:extLst>
                  </p:cNvPr>
                  <p:cNvSpPr>
                    <a:spLocks/>
                  </p:cNvSpPr>
                  <p:nvPr/>
                </p:nvSpPr>
                <p:spPr bwMode="auto">
                  <a:xfrm>
                    <a:off x="7727266" y="3479260"/>
                    <a:ext cx="348878" cy="697744"/>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8" name="Freeform 6">
                    <a:extLst>
                      <a:ext uri="{FF2B5EF4-FFF2-40B4-BE49-F238E27FC236}">
                        <a16:creationId xmlns:a16="http://schemas.microsoft.com/office/drawing/2014/main" id="{801DC710-1A9B-4BA8-90BA-AADD8D0BC33B}"/>
                      </a:ext>
                    </a:extLst>
                  </p:cNvPr>
                  <p:cNvSpPr>
                    <a:spLocks/>
                  </p:cNvSpPr>
                  <p:nvPr/>
                </p:nvSpPr>
                <p:spPr bwMode="auto">
                  <a:xfrm flipH="1">
                    <a:off x="6838580" y="3479319"/>
                    <a:ext cx="348878" cy="697738"/>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33" name="Group 32">
                  <a:extLst>
                    <a:ext uri="{FF2B5EF4-FFF2-40B4-BE49-F238E27FC236}">
                      <a16:creationId xmlns:a16="http://schemas.microsoft.com/office/drawing/2014/main" id="{F206F313-463A-48ED-A5AE-6F640176E555}"/>
                    </a:ext>
                  </a:extLst>
                </p:cNvPr>
                <p:cNvGrpSpPr/>
                <p:nvPr/>
              </p:nvGrpSpPr>
              <p:grpSpPr>
                <a:xfrm>
                  <a:off x="7301167" y="3095673"/>
                  <a:ext cx="324022" cy="69232"/>
                  <a:chOff x="7295441" y="3095673"/>
                  <a:chExt cx="324022" cy="69232"/>
                </a:xfrm>
              </p:grpSpPr>
              <p:sp>
                <p:nvSpPr>
                  <p:cNvPr id="34" name="Oval 33">
                    <a:extLst>
                      <a:ext uri="{FF2B5EF4-FFF2-40B4-BE49-F238E27FC236}">
                        <a16:creationId xmlns:a16="http://schemas.microsoft.com/office/drawing/2014/main" id="{C43A642E-0EC7-4EA6-BAE0-4BA7E209F7D1}"/>
                      </a:ext>
                    </a:extLst>
                  </p:cNvPr>
                  <p:cNvSpPr/>
                  <p:nvPr/>
                </p:nvSpPr>
                <p:spPr>
                  <a:xfrm>
                    <a:off x="7295441" y="3095673"/>
                    <a:ext cx="69235"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5" name="Oval 34">
                    <a:extLst>
                      <a:ext uri="{FF2B5EF4-FFF2-40B4-BE49-F238E27FC236}">
                        <a16:creationId xmlns:a16="http://schemas.microsoft.com/office/drawing/2014/main" id="{A762E948-3FA9-41FF-89A9-5979AD119073}"/>
                      </a:ext>
                    </a:extLst>
                  </p:cNvPr>
                  <p:cNvSpPr/>
                  <p:nvPr/>
                </p:nvSpPr>
                <p:spPr>
                  <a:xfrm>
                    <a:off x="7422833"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6" name="Oval 35">
                    <a:extLst>
                      <a:ext uri="{FF2B5EF4-FFF2-40B4-BE49-F238E27FC236}">
                        <a16:creationId xmlns:a16="http://schemas.microsoft.com/office/drawing/2014/main" id="{E4438A1E-64B4-4778-854C-13BB9D7D7253}"/>
                      </a:ext>
                    </a:extLst>
                  </p:cNvPr>
                  <p:cNvSpPr/>
                  <p:nvPr/>
                </p:nvSpPr>
                <p:spPr>
                  <a:xfrm>
                    <a:off x="7550231"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29" name="Group 28">
                <a:extLst>
                  <a:ext uri="{FF2B5EF4-FFF2-40B4-BE49-F238E27FC236}">
                    <a16:creationId xmlns:a16="http://schemas.microsoft.com/office/drawing/2014/main" id="{55DA9FEA-63FC-4F0A-890F-453A789F1D60}"/>
                  </a:ext>
                </a:extLst>
              </p:cNvPr>
              <p:cNvGrpSpPr/>
              <p:nvPr/>
            </p:nvGrpSpPr>
            <p:grpSpPr>
              <a:xfrm>
                <a:off x="6927135" y="2474114"/>
                <a:ext cx="1044863" cy="1135198"/>
                <a:chOff x="6927135" y="2474114"/>
                <a:chExt cx="1044863" cy="1135198"/>
              </a:xfrm>
            </p:grpSpPr>
            <p:sp>
              <p:nvSpPr>
                <p:cNvPr id="30" name="Arc 29">
                  <a:extLst>
                    <a:ext uri="{FF2B5EF4-FFF2-40B4-BE49-F238E27FC236}">
                      <a16:creationId xmlns:a16="http://schemas.microsoft.com/office/drawing/2014/main" id="{88AB9E4B-1B2D-48CD-9363-CFFFE5CB138A}"/>
                    </a:ext>
                  </a:extLst>
                </p:cNvPr>
                <p:cNvSpPr/>
                <p:nvPr/>
              </p:nvSpPr>
              <p:spPr>
                <a:xfrm rot="1709551">
                  <a:off x="6927135" y="2474114"/>
                  <a:ext cx="1044863" cy="1049807"/>
                </a:xfrm>
                <a:prstGeom prst="arc">
                  <a:avLst>
                    <a:gd name="adj1" fmla="val 20873480"/>
                    <a:gd name="adj2" fmla="val 8117642"/>
                  </a:avLst>
                </a:prstGeom>
                <a:noFill/>
                <a:ln w="12700">
                  <a:solidFill>
                    <a:schemeClr val="accent1"/>
                  </a:solidFill>
                  <a:tail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1" name="Arc 30">
                  <a:extLst>
                    <a:ext uri="{FF2B5EF4-FFF2-40B4-BE49-F238E27FC236}">
                      <a16:creationId xmlns:a16="http://schemas.microsoft.com/office/drawing/2014/main" id="{B94D31CB-7098-4403-9086-350888224065}"/>
                    </a:ext>
                  </a:extLst>
                </p:cNvPr>
                <p:cNvSpPr/>
                <p:nvPr/>
              </p:nvSpPr>
              <p:spPr>
                <a:xfrm rot="19909613" flipV="1">
                  <a:off x="6927138" y="2559505"/>
                  <a:ext cx="1044857" cy="1049807"/>
                </a:xfrm>
                <a:prstGeom prst="arc">
                  <a:avLst>
                    <a:gd name="adj1" fmla="val 20873480"/>
                    <a:gd name="adj2" fmla="val 8117642"/>
                  </a:avLst>
                </a:prstGeom>
                <a:noFill/>
                <a:ln w="12700">
                  <a:solidFill>
                    <a:schemeClr val="accent1"/>
                  </a:solidFill>
                  <a:head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44" name="Freeform 25">
              <a:extLst>
                <a:ext uri="{FF2B5EF4-FFF2-40B4-BE49-F238E27FC236}">
                  <a16:creationId xmlns:a16="http://schemas.microsoft.com/office/drawing/2014/main" id="{F02AEBB7-2DDD-4382-BA5B-7D06496EED0B}"/>
                </a:ext>
              </a:extLst>
            </p:cNvPr>
            <p:cNvSpPr>
              <a:spLocks noEditPoints="1"/>
            </p:cNvSpPr>
            <p:nvPr/>
          </p:nvSpPr>
          <p:spPr bwMode="auto">
            <a:xfrm>
              <a:off x="2613542" y="2347143"/>
              <a:ext cx="356618" cy="357578"/>
            </a:xfrm>
            <a:custGeom>
              <a:avLst/>
              <a:gdLst>
                <a:gd name="T0" fmla="*/ 171 w 192"/>
                <a:gd name="T1" fmla="*/ 25 h 192"/>
                <a:gd name="T2" fmla="*/ 171 w 192"/>
                <a:gd name="T3" fmla="*/ 17 h 192"/>
                <a:gd name="T4" fmla="*/ 141 w 192"/>
                <a:gd name="T5" fmla="*/ 3 h 192"/>
                <a:gd name="T6" fmla="*/ 134 w 192"/>
                <a:gd name="T7" fmla="*/ 10 h 192"/>
                <a:gd name="T8" fmla="*/ 100 w 192"/>
                <a:gd name="T9" fmla="*/ 17 h 192"/>
                <a:gd name="T10" fmla="*/ 93 w 192"/>
                <a:gd name="T11" fmla="*/ 51 h 192"/>
                <a:gd name="T12" fmla="*/ 86 w 192"/>
                <a:gd name="T13" fmla="*/ 58 h 192"/>
                <a:gd name="T14" fmla="*/ 100 w 192"/>
                <a:gd name="T15" fmla="*/ 87 h 192"/>
                <a:gd name="T16" fmla="*/ 89 w 192"/>
                <a:gd name="T17" fmla="*/ 75 h 192"/>
                <a:gd name="T18" fmla="*/ 81 w 192"/>
                <a:gd name="T19" fmla="*/ 77 h 192"/>
                <a:gd name="T20" fmla="*/ 41 w 192"/>
                <a:gd name="T21" fmla="*/ 72 h 192"/>
                <a:gd name="T22" fmla="*/ 37 w 192"/>
                <a:gd name="T23" fmla="*/ 79 h 192"/>
                <a:gd name="T24" fmla="*/ 0 w 192"/>
                <a:gd name="T25" fmla="*/ 104 h 192"/>
                <a:gd name="T26" fmla="*/ 3 w 192"/>
                <a:gd name="T27" fmla="*/ 131 h 192"/>
                <a:gd name="T28" fmla="*/ 0 w 192"/>
                <a:gd name="T29" fmla="*/ 155 h 192"/>
                <a:gd name="T30" fmla="*/ 8 w 192"/>
                <a:gd name="T31" fmla="*/ 155 h 192"/>
                <a:gd name="T32" fmla="*/ 34 w 192"/>
                <a:gd name="T33" fmla="*/ 192 h 192"/>
                <a:gd name="T34" fmla="*/ 40 w 192"/>
                <a:gd name="T35" fmla="*/ 185 h 192"/>
                <a:gd name="T36" fmla="*/ 80 w 192"/>
                <a:gd name="T37" fmla="*/ 190 h 192"/>
                <a:gd name="T38" fmla="*/ 86 w 192"/>
                <a:gd name="T39" fmla="*/ 188 h 192"/>
                <a:gd name="T40" fmla="*/ 117 w 192"/>
                <a:gd name="T41" fmla="*/ 160 h 192"/>
                <a:gd name="T42" fmla="*/ 120 w 192"/>
                <a:gd name="T43" fmla="*/ 154 h 192"/>
                <a:gd name="T44" fmla="*/ 116 w 192"/>
                <a:gd name="T45" fmla="*/ 113 h 192"/>
                <a:gd name="T46" fmla="*/ 117 w 192"/>
                <a:gd name="T47" fmla="*/ 106 h 192"/>
                <a:gd name="T48" fmla="*/ 105 w 192"/>
                <a:gd name="T49" fmla="*/ 92 h 192"/>
                <a:gd name="T50" fmla="*/ 134 w 192"/>
                <a:gd name="T51" fmla="*/ 106 h 192"/>
                <a:gd name="T52" fmla="*/ 141 w 192"/>
                <a:gd name="T53" fmla="*/ 99 h 192"/>
                <a:gd name="T54" fmla="*/ 173 w 192"/>
                <a:gd name="T55" fmla="*/ 93 h 192"/>
                <a:gd name="T56" fmla="*/ 171 w 192"/>
                <a:gd name="T57" fmla="*/ 84 h 192"/>
                <a:gd name="T58" fmla="*/ 192 w 192"/>
                <a:gd name="T59" fmla="*/ 54 h 192"/>
                <a:gd name="T60" fmla="*/ 79 w 192"/>
                <a:gd name="T61" fmla="*/ 83 h 192"/>
                <a:gd name="T62" fmla="*/ 48 w 192"/>
                <a:gd name="T63" fmla="*/ 131 h 192"/>
                <a:gd name="T64" fmla="*/ 10 w 192"/>
                <a:gd name="T65" fmla="*/ 131 h 192"/>
                <a:gd name="T66" fmla="*/ 55 w 192"/>
                <a:gd name="T67" fmla="*/ 134 h 192"/>
                <a:gd name="T68" fmla="*/ 61 w 192"/>
                <a:gd name="T69" fmla="*/ 125 h 192"/>
                <a:gd name="T70" fmla="*/ 63 w 192"/>
                <a:gd name="T71" fmla="*/ 125 h 192"/>
                <a:gd name="T72" fmla="*/ 55 w 192"/>
                <a:gd name="T73" fmla="*/ 134 h 192"/>
                <a:gd name="T74" fmla="*/ 61 w 192"/>
                <a:gd name="T75" fmla="*/ 144 h 192"/>
                <a:gd name="T76" fmla="*/ 61 w 192"/>
                <a:gd name="T77" fmla="*/ 182 h 192"/>
                <a:gd name="T78" fmla="*/ 68 w 192"/>
                <a:gd name="T79" fmla="*/ 142 h 192"/>
                <a:gd name="T80" fmla="*/ 84 w 192"/>
                <a:gd name="T81" fmla="*/ 86 h 192"/>
                <a:gd name="T82" fmla="*/ 138 w 192"/>
                <a:gd name="T83" fmla="*/ 93 h 192"/>
                <a:gd name="T84" fmla="*/ 176 w 192"/>
                <a:gd name="T85" fmla="*/ 54 h 192"/>
                <a:gd name="T86" fmla="*/ 138 w 192"/>
                <a:gd name="T8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2" h="192">
                  <a:moveTo>
                    <a:pt x="189" y="51"/>
                  </a:moveTo>
                  <a:cubicBezTo>
                    <a:pt x="182" y="51"/>
                    <a:pt x="182" y="51"/>
                    <a:pt x="182" y="51"/>
                  </a:cubicBezTo>
                  <a:cubicBezTo>
                    <a:pt x="182" y="41"/>
                    <a:pt x="178" y="32"/>
                    <a:pt x="171" y="25"/>
                  </a:cubicBezTo>
                  <a:cubicBezTo>
                    <a:pt x="175" y="21"/>
                    <a:pt x="175" y="21"/>
                    <a:pt x="175" y="21"/>
                  </a:cubicBezTo>
                  <a:cubicBezTo>
                    <a:pt x="176" y="20"/>
                    <a:pt x="176" y="18"/>
                    <a:pt x="175" y="17"/>
                  </a:cubicBezTo>
                  <a:cubicBezTo>
                    <a:pt x="174" y="16"/>
                    <a:pt x="172" y="16"/>
                    <a:pt x="171" y="17"/>
                  </a:cubicBezTo>
                  <a:cubicBezTo>
                    <a:pt x="167" y="21"/>
                    <a:pt x="167" y="21"/>
                    <a:pt x="167" y="21"/>
                  </a:cubicBezTo>
                  <a:cubicBezTo>
                    <a:pt x="160" y="14"/>
                    <a:pt x="151" y="10"/>
                    <a:pt x="141" y="10"/>
                  </a:cubicBezTo>
                  <a:cubicBezTo>
                    <a:pt x="141" y="3"/>
                    <a:pt x="141" y="3"/>
                    <a:pt x="141" y="3"/>
                  </a:cubicBezTo>
                  <a:cubicBezTo>
                    <a:pt x="141" y="1"/>
                    <a:pt x="139" y="0"/>
                    <a:pt x="138" y="0"/>
                  </a:cubicBezTo>
                  <a:cubicBezTo>
                    <a:pt x="136" y="0"/>
                    <a:pt x="134" y="1"/>
                    <a:pt x="134" y="3"/>
                  </a:cubicBezTo>
                  <a:cubicBezTo>
                    <a:pt x="134" y="10"/>
                    <a:pt x="134" y="10"/>
                    <a:pt x="134" y="10"/>
                  </a:cubicBezTo>
                  <a:cubicBezTo>
                    <a:pt x="124" y="10"/>
                    <a:pt x="115" y="14"/>
                    <a:pt x="108" y="21"/>
                  </a:cubicBezTo>
                  <a:cubicBezTo>
                    <a:pt x="105" y="17"/>
                    <a:pt x="105" y="17"/>
                    <a:pt x="105" y="17"/>
                  </a:cubicBezTo>
                  <a:cubicBezTo>
                    <a:pt x="103" y="16"/>
                    <a:pt x="101" y="16"/>
                    <a:pt x="100" y="17"/>
                  </a:cubicBezTo>
                  <a:cubicBezTo>
                    <a:pt x="99" y="18"/>
                    <a:pt x="99" y="20"/>
                    <a:pt x="100" y="21"/>
                  </a:cubicBezTo>
                  <a:cubicBezTo>
                    <a:pt x="104" y="25"/>
                    <a:pt x="104" y="25"/>
                    <a:pt x="104" y="25"/>
                  </a:cubicBezTo>
                  <a:cubicBezTo>
                    <a:pt x="98" y="32"/>
                    <a:pt x="94" y="41"/>
                    <a:pt x="93" y="51"/>
                  </a:cubicBezTo>
                  <a:cubicBezTo>
                    <a:pt x="86" y="51"/>
                    <a:pt x="86" y="51"/>
                    <a:pt x="86" y="51"/>
                  </a:cubicBezTo>
                  <a:cubicBezTo>
                    <a:pt x="85" y="51"/>
                    <a:pt x="83" y="53"/>
                    <a:pt x="83" y="54"/>
                  </a:cubicBezTo>
                  <a:cubicBezTo>
                    <a:pt x="83" y="56"/>
                    <a:pt x="85" y="58"/>
                    <a:pt x="86" y="58"/>
                  </a:cubicBezTo>
                  <a:cubicBezTo>
                    <a:pt x="93" y="58"/>
                    <a:pt x="93" y="58"/>
                    <a:pt x="93" y="58"/>
                  </a:cubicBezTo>
                  <a:cubicBezTo>
                    <a:pt x="94" y="68"/>
                    <a:pt x="98" y="77"/>
                    <a:pt x="104" y="84"/>
                  </a:cubicBezTo>
                  <a:cubicBezTo>
                    <a:pt x="100" y="87"/>
                    <a:pt x="100" y="87"/>
                    <a:pt x="100" y="87"/>
                  </a:cubicBezTo>
                  <a:cubicBezTo>
                    <a:pt x="100" y="88"/>
                    <a:pt x="100" y="88"/>
                    <a:pt x="99" y="89"/>
                  </a:cubicBezTo>
                  <a:cubicBezTo>
                    <a:pt x="96" y="85"/>
                    <a:pt x="92" y="82"/>
                    <a:pt x="87" y="80"/>
                  </a:cubicBezTo>
                  <a:cubicBezTo>
                    <a:pt x="89" y="75"/>
                    <a:pt x="89" y="75"/>
                    <a:pt x="89" y="75"/>
                  </a:cubicBezTo>
                  <a:cubicBezTo>
                    <a:pt x="90" y="73"/>
                    <a:pt x="89" y="71"/>
                    <a:pt x="88" y="71"/>
                  </a:cubicBezTo>
                  <a:cubicBezTo>
                    <a:pt x="86" y="70"/>
                    <a:pt x="84" y="71"/>
                    <a:pt x="83" y="72"/>
                  </a:cubicBezTo>
                  <a:cubicBezTo>
                    <a:pt x="81" y="77"/>
                    <a:pt x="81" y="77"/>
                    <a:pt x="81" y="77"/>
                  </a:cubicBezTo>
                  <a:cubicBezTo>
                    <a:pt x="75" y="75"/>
                    <a:pt x="68" y="74"/>
                    <a:pt x="61" y="74"/>
                  </a:cubicBezTo>
                  <a:cubicBezTo>
                    <a:pt x="55" y="74"/>
                    <a:pt x="49" y="75"/>
                    <a:pt x="43" y="76"/>
                  </a:cubicBezTo>
                  <a:cubicBezTo>
                    <a:pt x="41" y="72"/>
                    <a:pt x="41" y="72"/>
                    <a:pt x="41" y="72"/>
                  </a:cubicBezTo>
                  <a:cubicBezTo>
                    <a:pt x="41" y="71"/>
                    <a:pt x="39" y="70"/>
                    <a:pt x="37" y="71"/>
                  </a:cubicBezTo>
                  <a:cubicBezTo>
                    <a:pt x="36" y="71"/>
                    <a:pt x="35" y="73"/>
                    <a:pt x="35" y="75"/>
                  </a:cubicBezTo>
                  <a:cubicBezTo>
                    <a:pt x="37" y="79"/>
                    <a:pt x="37" y="79"/>
                    <a:pt x="37" y="79"/>
                  </a:cubicBezTo>
                  <a:cubicBezTo>
                    <a:pt x="25" y="84"/>
                    <a:pt x="16" y="93"/>
                    <a:pt x="10" y="105"/>
                  </a:cubicBezTo>
                  <a:cubicBezTo>
                    <a:pt x="5" y="103"/>
                    <a:pt x="5" y="103"/>
                    <a:pt x="5" y="103"/>
                  </a:cubicBezTo>
                  <a:cubicBezTo>
                    <a:pt x="3" y="102"/>
                    <a:pt x="1" y="103"/>
                    <a:pt x="0" y="104"/>
                  </a:cubicBezTo>
                  <a:cubicBezTo>
                    <a:pt x="0" y="106"/>
                    <a:pt x="0" y="108"/>
                    <a:pt x="2" y="109"/>
                  </a:cubicBezTo>
                  <a:cubicBezTo>
                    <a:pt x="7" y="111"/>
                    <a:pt x="7" y="111"/>
                    <a:pt x="7" y="111"/>
                  </a:cubicBezTo>
                  <a:cubicBezTo>
                    <a:pt x="5" y="117"/>
                    <a:pt x="3" y="124"/>
                    <a:pt x="3" y="131"/>
                  </a:cubicBezTo>
                  <a:cubicBezTo>
                    <a:pt x="3" y="137"/>
                    <a:pt x="4" y="143"/>
                    <a:pt x="6" y="149"/>
                  </a:cubicBezTo>
                  <a:cubicBezTo>
                    <a:pt x="2" y="151"/>
                    <a:pt x="2" y="151"/>
                    <a:pt x="2" y="151"/>
                  </a:cubicBezTo>
                  <a:cubicBezTo>
                    <a:pt x="0" y="151"/>
                    <a:pt x="0" y="153"/>
                    <a:pt x="0" y="155"/>
                  </a:cubicBezTo>
                  <a:cubicBezTo>
                    <a:pt x="1" y="156"/>
                    <a:pt x="2" y="157"/>
                    <a:pt x="3" y="157"/>
                  </a:cubicBezTo>
                  <a:cubicBezTo>
                    <a:pt x="4" y="157"/>
                    <a:pt x="4" y="157"/>
                    <a:pt x="4" y="157"/>
                  </a:cubicBezTo>
                  <a:cubicBezTo>
                    <a:pt x="8" y="155"/>
                    <a:pt x="8" y="155"/>
                    <a:pt x="8" y="155"/>
                  </a:cubicBezTo>
                  <a:cubicBezTo>
                    <a:pt x="14" y="167"/>
                    <a:pt x="23" y="176"/>
                    <a:pt x="35" y="182"/>
                  </a:cubicBezTo>
                  <a:cubicBezTo>
                    <a:pt x="32" y="188"/>
                    <a:pt x="32" y="188"/>
                    <a:pt x="32" y="188"/>
                  </a:cubicBezTo>
                  <a:cubicBezTo>
                    <a:pt x="32" y="189"/>
                    <a:pt x="32" y="191"/>
                    <a:pt x="34" y="192"/>
                  </a:cubicBezTo>
                  <a:cubicBezTo>
                    <a:pt x="34" y="192"/>
                    <a:pt x="35" y="192"/>
                    <a:pt x="35" y="192"/>
                  </a:cubicBezTo>
                  <a:cubicBezTo>
                    <a:pt x="36" y="192"/>
                    <a:pt x="38" y="191"/>
                    <a:pt x="38" y="190"/>
                  </a:cubicBezTo>
                  <a:cubicBezTo>
                    <a:pt x="40" y="185"/>
                    <a:pt x="40" y="185"/>
                    <a:pt x="40" y="185"/>
                  </a:cubicBezTo>
                  <a:cubicBezTo>
                    <a:pt x="47" y="187"/>
                    <a:pt x="54" y="189"/>
                    <a:pt x="61" y="189"/>
                  </a:cubicBezTo>
                  <a:cubicBezTo>
                    <a:pt x="67" y="189"/>
                    <a:pt x="73" y="188"/>
                    <a:pt x="79" y="186"/>
                  </a:cubicBezTo>
                  <a:cubicBezTo>
                    <a:pt x="80" y="190"/>
                    <a:pt x="80" y="190"/>
                    <a:pt x="80" y="190"/>
                  </a:cubicBezTo>
                  <a:cubicBezTo>
                    <a:pt x="81" y="191"/>
                    <a:pt x="82" y="192"/>
                    <a:pt x="83" y="192"/>
                  </a:cubicBezTo>
                  <a:cubicBezTo>
                    <a:pt x="84" y="192"/>
                    <a:pt x="84" y="192"/>
                    <a:pt x="84" y="192"/>
                  </a:cubicBezTo>
                  <a:cubicBezTo>
                    <a:pt x="86" y="191"/>
                    <a:pt x="87" y="189"/>
                    <a:pt x="86" y="188"/>
                  </a:cubicBezTo>
                  <a:cubicBezTo>
                    <a:pt x="85" y="184"/>
                    <a:pt x="85" y="184"/>
                    <a:pt x="85" y="184"/>
                  </a:cubicBezTo>
                  <a:cubicBezTo>
                    <a:pt x="96" y="178"/>
                    <a:pt x="106" y="169"/>
                    <a:pt x="112" y="157"/>
                  </a:cubicBezTo>
                  <a:cubicBezTo>
                    <a:pt x="117" y="160"/>
                    <a:pt x="117" y="160"/>
                    <a:pt x="117" y="160"/>
                  </a:cubicBezTo>
                  <a:cubicBezTo>
                    <a:pt x="118" y="160"/>
                    <a:pt x="118" y="160"/>
                    <a:pt x="118" y="160"/>
                  </a:cubicBezTo>
                  <a:cubicBezTo>
                    <a:pt x="120" y="160"/>
                    <a:pt x="121" y="159"/>
                    <a:pt x="121" y="158"/>
                  </a:cubicBezTo>
                  <a:cubicBezTo>
                    <a:pt x="122" y="156"/>
                    <a:pt x="121" y="155"/>
                    <a:pt x="120" y="154"/>
                  </a:cubicBezTo>
                  <a:cubicBezTo>
                    <a:pt x="115" y="152"/>
                    <a:pt x="115" y="152"/>
                    <a:pt x="115" y="152"/>
                  </a:cubicBezTo>
                  <a:cubicBezTo>
                    <a:pt x="117" y="145"/>
                    <a:pt x="118" y="138"/>
                    <a:pt x="118" y="131"/>
                  </a:cubicBezTo>
                  <a:cubicBezTo>
                    <a:pt x="118" y="125"/>
                    <a:pt x="117" y="119"/>
                    <a:pt x="116" y="113"/>
                  </a:cubicBezTo>
                  <a:cubicBezTo>
                    <a:pt x="120" y="112"/>
                    <a:pt x="120" y="112"/>
                    <a:pt x="120" y="112"/>
                  </a:cubicBezTo>
                  <a:cubicBezTo>
                    <a:pt x="121" y="111"/>
                    <a:pt x="122" y="109"/>
                    <a:pt x="121" y="108"/>
                  </a:cubicBezTo>
                  <a:cubicBezTo>
                    <a:pt x="121" y="106"/>
                    <a:pt x="119" y="105"/>
                    <a:pt x="117" y="106"/>
                  </a:cubicBezTo>
                  <a:cubicBezTo>
                    <a:pt x="113" y="107"/>
                    <a:pt x="113" y="107"/>
                    <a:pt x="113" y="107"/>
                  </a:cubicBezTo>
                  <a:cubicBezTo>
                    <a:pt x="111" y="102"/>
                    <a:pt x="107" y="97"/>
                    <a:pt x="103" y="93"/>
                  </a:cubicBezTo>
                  <a:cubicBezTo>
                    <a:pt x="104" y="92"/>
                    <a:pt x="104" y="92"/>
                    <a:pt x="105" y="92"/>
                  </a:cubicBezTo>
                  <a:cubicBezTo>
                    <a:pt x="108" y="88"/>
                    <a:pt x="108" y="88"/>
                    <a:pt x="108" y="88"/>
                  </a:cubicBezTo>
                  <a:cubicBezTo>
                    <a:pt x="115" y="94"/>
                    <a:pt x="124" y="98"/>
                    <a:pt x="134" y="99"/>
                  </a:cubicBezTo>
                  <a:cubicBezTo>
                    <a:pt x="134" y="106"/>
                    <a:pt x="134" y="106"/>
                    <a:pt x="134" y="106"/>
                  </a:cubicBezTo>
                  <a:cubicBezTo>
                    <a:pt x="134" y="107"/>
                    <a:pt x="136" y="109"/>
                    <a:pt x="138" y="109"/>
                  </a:cubicBezTo>
                  <a:cubicBezTo>
                    <a:pt x="139" y="109"/>
                    <a:pt x="141" y="107"/>
                    <a:pt x="141" y="106"/>
                  </a:cubicBezTo>
                  <a:cubicBezTo>
                    <a:pt x="141" y="99"/>
                    <a:pt x="141" y="99"/>
                    <a:pt x="141" y="99"/>
                  </a:cubicBezTo>
                  <a:cubicBezTo>
                    <a:pt x="151" y="98"/>
                    <a:pt x="160" y="94"/>
                    <a:pt x="167" y="88"/>
                  </a:cubicBezTo>
                  <a:cubicBezTo>
                    <a:pt x="171" y="92"/>
                    <a:pt x="171" y="92"/>
                    <a:pt x="171" y="92"/>
                  </a:cubicBezTo>
                  <a:cubicBezTo>
                    <a:pt x="171" y="93"/>
                    <a:pt x="172" y="93"/>
                    <a:pt x="173" y="93"/>
                  </a:cubicBezTo>
                  <a:cubicBezTo>
                    <a:pt x="174" y="93"/>
                    <a:pt x="175" y="93"/>
                    <a:pt x="175" y="92"/>
                  </a:cubicBezTo>
                  <a:cubicBezTo>
                    <a:pt x="176" y="91"/>
                    <a:pt x="176" y="89"/>
                    <a:pt x="175" y="88"/>
                  </a:cubicBezTo>
                  <a:cubicBezTo>
                    <a:pt x="171" y="84"/>
                    <a:pt x="171" y="84"/>
                    <a:pt x="171" y="84"/>
                  </a:cubicBezTo>
                  <a:cubicBezTo>
                    <a:pt x="178" y="77"/>
                    <a:pt x="182" y="68"/>
                    <a:pt x="182" y="58"/>
                  </a:cubicBezTo>
                  <a:cubicBezTo>
                    <a:pt x="189" y="58"/>
                    <a:pt x="189" y="58"/>
                    <a:pt x="189" y="58"/>
                  </a:cubicBezTo>
                  <a:cubicBezTo>
                    <a:pt x="191" y="58"/>
                    <a:pt x="192" y="56"/>
                    <a:pt x="192" y="54"/>
                  </a:cubicBezTo>
                  <a:cubicBezTo>
                    <a:pt x="192" y="53"/>
                    <a:pt x="191" y="51"/>
                    <a:pt x="189" y="51"/>
                  </a:cubicBezTo>
                  <a:close/>
                  <a:moveTo>
                    <a:pt x="61" y="80"/>
                  </a:moveTo>
                  <a:cubicBezTo>
                    <a:pt x="67" y="80"/>
                    <a:pt x="73" y="81"/>
                    <a:pt x="79" y="83"/>
                  </a:cubicBezTo>
                  <a:cubicBezTo>
                    <a:pt x="63" y="119"/>
                    <a:pt x="63" y="119"/>
                    <a:pt x="63" y="119"/>
                  </a:cubicBezTo>
                  <a:cubicBezTo>
                    <a:pt x="62" y="118"/>
                    <a:pt x="62" y="118"/>
                    <a:pt x="61" y="118"/>
                  </a:cubicBezTo>
                  <a:cubicBezTo>
                    <a:pt x="54" y="118"/>
                    <a:pt x="48" y="124"/>
                    <a:pt x="48" y="131"/>
                  </a:cubicBezTo>
                  <a:cubicBezTo>
                    <a:pt x="48" y="132"/>
                    <a:pt x="48" y="132"/>
                    <a:pt x="48" y="133"/>
                  </a:cubicBezTo>
                  <a:cubicBezTo>
                    <a:pt x="12" y="147"/>
                    <a:pt x="12" y="147"/>
                    <a:pt x="12" y="147"/>
                  </a:cubicBezTo>
                  <a:cubicBezTo>
                    <a:pt x="10" y="142"/>
                    <a:pt x="10" y="137"/>
                    <a:pt x="10" y="131"/>
                  </a:cubicBezTo>
                  <a:cubicBezTo>
                    <a:pt x="10" y="103"/>
                    <a:pt x="33" y="80"/>
                    <a:pt x="61" y="80"/>
                  </a:cubicBezTo>
                  <a:close/>
                  <a:moveTo>
                    <a:pt x="55" y="134"/>
                  </a:moveTo>
                  <a:cubicBezTo>
                    <a:pt x="55" y="134"/>
                    <a:pt x="55" y="134"/>
                    <a:pt x="55" y="134"/>
                  </a:cubicBezTo>
                  <a:cubicBezTo>
                    <a:pt x="55" y="133"/>
                    <a:pt x="55" y="133"/>
                    <a:pt x="55" y="133"/>
                  </a:cubicBezTo>
                  <a:cubicBezTo>
                    <a:pt x="55" y="133"/>
                    <a:pt x="54" y="132"/>
                    <a:pt x="54" y="131"/>
                  </a:cubicBezTo>
                  <a:cubicBezTo>
                    <a:pt x="54" y="128"/>
                    <a:pt x="57" y="125"/>
                    <a:pt x="61" y="125"/>
                  </a:cubicBezTo>
                  <a:cubicBezTo>
                    <a:pt x="62" y="125"/>
                    <a:pt x="63" y="125"/>
                    <a:pt x="63" y="125"/>
                  </a:cubicBezTo>
                  <a:cubicBezTo>
                    <a:pt x="63" y="125"/>
                    <a:pt x="63" y="125"/>
                    <a:pt x="63" y="125"/>
                  </a:cubicBezTo>
                  <a:cubicBezTo>
                    <a:pt x="63" y="125"/>
                    <a:pt x="63" y="125"/>
                    <a:pt x="63" y="125"/>
                  </a:cubicBezTo>
                  <a:cubicBezTo>
                    <a:pt x="66" y="126"/>
                    <a:pt x="67" y="129"/>
                    <a:pt x="67" y="131"/>
                  </a:cubicBezTo>
                  <a:cubicBezTo>
                    <a:pt x="67" y="135"/>
                    <a:pt x="64" y="138"/>
                    <a:pt x="61" y="138"/>
                  </a:cubicBezTo>
                  <a:cubicBezTo>
                    <a:pt x="58" y="138"/>
                    <a:pt x="56" y="136"/>
                    <a:pt x="55" y="134"/>
                  </a:cubicBezTo>
                  <a:close/>
                  <a:moveTo>
                    <a:pt x="14" y="153"/>
                  </a:moveTo>
                  <a:cubicBezTo>
                    <a:pt x="50" y="139"/>
                    <a:pt x="50" y="139"/>
                    <a:pt x="50" y="139"/>
                  </a:cubicBezTo>
                  <a:cubicBezTo>
                    <a:pt x="53" y="142"/>
                    <a:pt x="57" y="144"/>
                    <a:pt x="61" y="144"/>
                  </a:cubicBezTo>
                  <a:cubicBezTo>
                    <a:pt x="61" y="144"/>
                    <a:pt x="62" y="144"/>
                    <a:pt x="62" y="144"/>
                  </a:cubicBezTo>
                  <a:cubicBezTo>
                    <a:pt x="76" y="180"/>
                    <a:pt x="76" y="180"/>
                    <a:pt x="76" y="180"/>
                  </a:cubicBezTo>
                  <a:cubicBezTo>
                    <a:pt x="71" y="182"/>
                    <a:pt x="66" y="182"/>
                    <a:pt x="61" y="182"/>
                  </a:cubicBezTo>
                  <a:cubicBezTo>
                    <a:pt x="40" y="182"/>
                    <a:pt x="23" y="170"/>
                    <a:pt x="14" y="153"/>
                  </a:cubicBezTo>
                  <a:close/>
                  <a:moveTo>
                    <a:pt x="82" y="178"/>
                  </a:moveTo>
                  <a:cubicBezTo>
                    <a:pt x="68" y="142"/>
                    <a:pt x="68" y="142"/>
                    <a:pt x="68" y="142"/>
                  </a:cubicBezTo>
                  <a:cubicBezTo>
                    <a:pt x="71" y="139"/>
                    <a:pt x="74" y="135"/>
                    <a:pt x="74" y="131"/>
                  </a:cubicBezTo>
                  <a:cubicBezTo>
                    <a:pt x="74" y="127"/>
                    <a:pt x="72" y="124"/>
                    <a:pt x="69" y="121"/>
                  </a:cubicBezTo>
                  <a:cubicBezTo>
                    <a:pt x="84" y="86"/>
                    <a:pt x="84" y="86"/>
                    <a:pt x="84" y="86"/>
                  </a:cubicBezTo>
                  <a:cubicBezTo>
                    <a:pt x="101" y="94"/>
                    <a:pt x="112" y="112"/>
                    <a:pt x="112" y="131"/>
                  </a:cubicBezTo>
                  <a:cubicBezTo>
                    <a:pt x="112" y="152"/>
                    <a:pt x="100" y="169"/>
                    <a:pt x="82" y="178"/>
                  </a:cubicBezTo>
                  <a:close/>
                  <a:moveTo>
                    <a:pt x="138" y="93"/>
                  </a:moveTo>
                  <a:cubicBezTo>
                    <a:pt x="116" y="93"/>
                    <a:pt x="99" y="76"/>
                    <a:pt x="99" y="54"/>
                  </a:cubicBezTo>
                  <a:cubicBezTo>
                    <a:pt x="99" y="33"/>
                    <a:pt x="116" y="16"/>
                    <a:pt x="138" y="16"/>
                  </a:cubicBezTo>
                  <a:cubicBezTo>
                    <a:pt x="159" y="16"/>
                    <a:pt x="176" y="33"/>
                    <a:pt x="176" y="54"/>
                  </a:cubicBezTo>
                  <a:cubicBezTo>
                    <a:pt x="176" y="76"/>
                    <a:pt x="159" y="93"/>
                    <a:pt x="138" y="93"/>
                  </a:cubicBezTo>
                  <a:close/>
                  <a:moveTo>
                    <a:pt x="138" y="93"/>
                  </a:moveTo>
                  <a:cubicBezTo>
                    <a:pt x="138" y="93"/>
                    <a:pt x="138" y="93"/>
                    <a:pt x="138" y="93"/>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3" name="Group 12">
              <a:extLst>
                <a:ext uri="{FF2B5EF4-FFF2-40B4-BE49-F238E27FC236}">
                  <a16:creationId xmlns:a16="http://schemas.microsoft.com/office/drawing/2014/main" id="{53CC5C6D-E457-4A67-9F5E-424E553C98D5}"/>
                </a:ext>
              </a:extLst>
            </p:cNvPr>
            <p:cNvGrpSpPr/>
            <p:nvPr/>
          </p:nvGrpSpPr>
          <p:grpSpPr>
            <a:xfrm>
              <a:off x="2579380" y="4010087"/>
              <a:ext cx="504589" cy="417289"/>
              <a:chOff x="1846399" y="468113"/>
              <a:chExt cx="504589" cy="417289"/>
            </a:xfrm>
          </p:grpSpPr>
          <p:sp>
            <p:nvSpPr>
              <p:cNvPr id="43" name="Shape 2509">
                <a:extLst>
                  <a:ext uri="{FF2B5EF4-FFF2-40B4-BE49-F238E27FC236}">
                    <a16:creationId xmlns:a16="http://schemas.microsoft.com/office/drawing/2014/main" id="{A371B94A-0C4F-4864-950F-6A2003A889D6}"/>
                  </a:ext>
                </a:extLst>
              </p:cNvPr>
              <p:cNvSpPr/>
              <p:nvPr/>
            </p:nvSpPr>
            <p:spPr>
              <a:xfrm>
                <a:off x="1928882" y="468113"/>
                <a:ext cx="341860"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5" name="Shape 2510">
                <a:extLst>
                  <a:ext uri="{FF2B5EF4-FFF2-40B4-BE49-F238E27FC236}">
                    <a16:creationId xmlns:a16="http://schemas.microsoft.com/office/drawing/2014/main" id="{210DDAE0-EF3E-43AF-B845-2FAF726A63AF}"/>
                  </a:ext>
                </a:extLst>
              </p:cNvPr>
              <p:cNvSpPr/>
              <p:nvPr/>
            </p:nvSpPr>
            <p:spPr>
              <a:xfrm>
                <a:off x="1846399" y="502505"/>
                <a:ext cx="205604"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6" name="Shape 2511">
                <a:extLst>
                  <a:ext uri="{FF2B5EF4-FFF2-40B4-BE49-F238E27FC236}">
                    <a16:creationId xmlns:a16="http://schemas.microsoft.com/office/drawing/2014/main" id="{334690FD-BA86-4A80-A8FB-E07A529C6C30}"/>
                  </a:ext>
                </a:extLst>
              </p:cNvPr>
              <p:cNvSpPr/>
              <p:nvPr/>
            </p:nvSpPr>
            <p:spPr>
              <a:xfrm>
                <a:off x="2145384" y="502505"/>
                <a:ext cx="205604"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grpSp>
      </p:grpSp>
      <p:pic>
        <p:nvPicPr>
          <p:cNvPr id="2049" name="Picture 2048">
            <a:extLst>
              <a:ext uri="{FF2B5EF4-FFF2-40B4-BE49-F238E27FC236}">
                <a16:creationId xmlns:a16="http://schemas.microsoft.com/office/drawing/2014/main" id="{C3A136F4-4CD4-4C8F-8C15-5E7CECE79EE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42900" y="1573955"/>
            <a:ext cx="1774735" cy="1995590"/>
          </a:xfrm>
          <a:prstGeom prst="rect">
            <a:avLst/>
          </a:prstGeom>
        </p:spPr>
      </p:pic>
      <p:grpSp>
        <p:nvGrpSpPr>
          <p:cNvPr id="63" name="Group 62">
            <a:extLst>
              <a:ext uri="{FF2B5EF4-FFF2-40B4-BE49-F238E27FC236}">
                <a16:creationId xmlns:a16="http://schemas.microsoft.com/office/drawing/2014/main" id="{06DF6B74-3F74-4D5F-AB39-587CD162BAED}"/>
              </a:ext>
            </a:extLst>
          </p:cNvPr>
          <p:cNvGrpSpPr/>
          <p:nvPr/>
        </p:nvGrpSpPr>
        <p:grpSpPr>
          <a:xfrm>
            <a:off x="5827583" y="1283922"/>
            <a:ext cx="3179121" cy="3211135"/>
            <a:chOff x="5621979" y="1283922"/>
            <a:chExt cx="3179121" cy="3211135"/>
          </a:xfrm>
        </p:grpSpPr>
        <p:grpSp>
          <p:nvGrpSpPr>
            <p:cNvPr id="21" name="Group 20">
              <a:extLst>
                <a:ext uri="{FF2B5EF4-FFF2-40B4-BE49-F238E27FC236}">
                  <a16:creationId xmlns:a16="http://schemas.microsoft.com/office/drawing/2014/main" id="{41223ADA-CCD0-4443-905B-60317489F74C}"/>
                </a:ext>
              </a:extLst>
            </p:cNvPr>
            <p:cNvGrpSpPr/>
            <p:nvPr/>
          </p:nvGrpSpPr>
          <p:grpSpPr>
            <a:xfrm>
              <a:off x="5663127" y="1286270"/>
              <a:ext cx="301752" cy="301753"/>
              <a:chOff x="6470650" y="1370796"/>
              <a:chExt cx="409575" cy="409578"/>
            </a:xfrm>
          </p:grpSpPr>
          <p:sp>
            <p:nvSpPr>
              <p:cNvPr id="22" name="Oval 80">
                <a:extLst>
                  <a:ext uri="{FF2B5EF4-FFF2-40B4-BE49-F238E27FC236}">
                    <a16:creationId xmlns:a16="http://schemas.microsoft.com/office/drawing/2014/main" id="{BD6C1BB5-748B-4524-AF3A-3B0C1F171D5A}"/>
                  </a:ext>
                </a:extLst>
              </p:cNvPr>
              <p:cNvSpPr>
                <a:spLocks noChangeArrowheads="1"/>
              </p:cNvSpPr>
              <p:nvPr/>
            </p:nvSpPr>
            <p:spPr bwMode="auto">
              <a:xfrm>
                <a:off x="6473825" y="1370799"/>
                <a:ext cx="406400"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3" name="Oval 81">
                <a:extLst>
                  <a:ext uri="{FF2B5EF4-FFF2-40B4-BE49-F238E27FC236}">
                    <a16:creationId xmlns:a16="http://schemas.microsoft.com/office/drawing/2014/main" id="{1A4ABABF-80D0-423E-86E9-F4BBF7AC0DD3}"/>
                  </a:ext>
                </a:extLst>
              </p:cNvPr>
              <p:cNvSpPr>
                <a:spLocks noChangeArrowheads="1"/>
              </p:cNvSpPr>
              <p:nvPr/>
            </p:nvSpPr>
            <p:spPr bwMode="auto">
              <a:xfrm>
                <a:off x="6575424" y="1370796"/>
                <a:ext cx="198437"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4" name="Line 82">
                <a:extLst>
                  <a:ext uri="{FF2B5EF4-FFF2-40B4-BE49-F238E27FC236}">
                    <a16:creationId xmlns:a16="http://schemas.microsoft.com/office/drawing/2014/main" id="{A4CCEF0D-CF30-4054-A133-420B3F1E6803}"/>
                  </a:ext>
                </a:extLst>
              </p:cNvPr>
              <p:cNvSpPr>
                <a:spLocks noChangeShapeType="1"/>
              </p:cNvSpPr>
              <p:nvPr/>
            </p:nvSpPr>
            <p:spPr bwMode="auto">
              <a:xfrm>
                <a:off x="6470650" y="1572410"/>
                <a:ext cx="409575" cy="0"/>
              </a:xfrm>
              <a:prstGeom prst="line">
                <a:avLst/>
              </a:prstGeom>
              <a:noFill/>
              <a:ln w="12700">
                <a:solidFill>
                  <a:schemeClr val="accent1"/>
                </a:solidFill>
              </a:ln>
              <a:effectLst/>
              <a:extLst>
                <a:ext uri="{909E8E84-426E-40DD-AFC4-6F175D3DCCD1}">
                  <a14:hiddenFill xmlns:a14="http://schemas.microsoft.com/office/drawing/2010/main">
                    <a:no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5" name="Freeform 83">
                <a:extLst>
                  <a:ext uri="{FF2B5EF4-FFF2-40B4-BE49-F238E27FC236}">
                    <a16:creationId xmlns:a16="http://schemas.microsoft.com/office/drawing/2014/main" id="{F2461890-4E8E-4EE8-BEC4-C4E763C9FFD6}"/>
                  </a:ext>
                </a:extLst>
              </p:cNvPr>
              <p:cNvSpPr>
                <a:spLocks/>
              </p:cNvSpPr>
              <p:nvPr/>
            </p:nvSpPr>
            <p:spPr bwMode="auto">
              <a:xfrm>
                <a:off x="6515100" y="1448590"/>
                <a:ext cx="319086" cy="46038"/>
              </a:xfrm>
              <a:custGeom>
                <a:avLst/>
                <a:gdLst>
                  <a:gd name="T0" fmla="*/ 85 w 85"/>
                  <a:gd name="T1" fmla="*/ 0 h 12"/>
                  <a:gd name="T2" fmla="*/ 43 w 85"/>
                  <a:gd name="T3" fmla="*/ 12 h 12"/>
                  <a:gd name="T4" fmla="*/ 0 w 85"/>
                  <a:gd name="T5" fmla="*/ 0 h 12"/>
                </a:gdLst>
                <a:ahLst/>
                <a:cxnLst>
                  <a:cxn ang="0">
                    <a:pos x="T0" y="T1"/>
                  </a:cxn>
                  <a:cxn ang="0">
                    <a:pos x="T2" y="T3"/>
                  </a:cxn>
                  <a:cxn ang="0">
                    <a:pos x="T4" y="T5"/>
                  </a:cxn>
                </a:cxnLst>
                <a:rect l="0" t="0" r="r" b="b"/>
                <a:pathLst>
                  <a:path w="85" h="12">
                    <a:moveTo>
                      <a:pt x="85" y="0"/>
                    </a:moveTo>
                    <a:cubicBezTo>
                      <a:pt x="74" y="7"/>
                      <a:pt x="59" y="12"/>
                      <a:pt x="43" y="12"/>
                    </a:cubicBezTo>
                    <a:cubicBezTo>
                      <a:pt x="26" y="12"/>
                      <a:pt x="11" y="7"/>
                      <a:pt x="0" y="0"/>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6" name="Freeform 84">
                <a:extLst>
                  <a:ext uri="{FF2B5EF4-FFF2-40B4-BE49-F238E27FC236}">
                    <a16:creationId xmlns:a16="http://schemas.microsoft.com/office/drawing/2014/main" id="{9ED235C2-AC5D-4E8B-B5C2-7E34EC7533CE}"/>
                  </a:ext>
                </a:extLst>
              </p:cNvPr>
              <p:cNvSpPr>
                <a:spLocks/>
              </p:cNvSpPr>
              <p:nvPr/>
            </p:nvSpPr>
            <p:spPr bwMode="auto">
              <a:xfrm>
                <a:off x="6515100" y="1651790"/>
                <a:ext cx="319086" cy="49213"/>
              </a:xfrm>
              <a:custGeom>
                <a:avLst/>
                <a:gdLst>
                  <a:gd name="T0" fmla="*/ 85 w 85"/>
                  <a:gd name="T1" fmla="*/ 13 h 13"/>
                  <a:gd name="T2" fmla="*/ 43 w 85"/>
                  <a:gd name="T3" fmla="*/ 0 h 13"/>
                  <a:gd name="T4" fmla="*/ 0 w 85"/>
                  <a:gd name="T5" fmla="*/ 13 h 13"/>
                </a:gdLst>
                <a:ahLst/>
                <a:cxnLst>
                  <a:cxn ang="0">
                    <a:pos x="T0" y="T1"/>
                  </a:cxn>
                  <a:cxn ang="0">
                    <a:pos x="T2" y="T3"/>
                  </a:cxn>
                  <a:cxn ang="0">
                    <a:pos x="T4" y="T5"/>
                  </a:cxn>
                </a:cxnLst>
                <a:rect l="0" t="0" r="r" b="b"/>
                <a:pathLst>
                  <a:path w="85" h="13">
                    <a:moveTo>
                      <a:pt x="85" y="13"/>
                    </a:moveTo>
                    <a:cubicBezTo>
                      <a:pt x="74" y="5"/>
                      <a:pt x="59" y="0"/>
                      <a:pt x="43" y="0"/>
                    </a:cubicBezTo>
                    <a:cubicBezTo>
                      <a:pt x="26" y="0"/>
                      <a:pt x="11" y="5"/>
                      <a:pt x="0" y="13"/>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4" name="Rectangle 3">
              <a:extLst>
                <a:ext uri="{FF2B5EF4-FFF2-40B4-BE49-F238E27FC236}">
                  <a16:creationId xmlns:a16="http://schemas.microsoft.com/office/drawing/2014/main" id="{632672AB-2B6E-48A3-A4F2-F9C5C14DF488}"/>
                </a:ext>
              </a:extLst>
            </p:cNvPr>
            <p:cNvSpPr/>
            <p:nvPr/>
          </p:nvSpPr>
          <p:spPr>
            <a:xfrm>
              <a:off x="6138860" y="1283922"/>
              <a:ext cx="2662240" cy="3211135"/>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Global footprint</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Powerful scheduling engines</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Auto scaling</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CloudWatch metrics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Load balancers</a:t>
              </a:r>
              <a:endPar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8" name="Group 47">
              <a:extLst>
                <a:ext uri="{FF2B5EF4-FFF2-40B4-BE49-F238E27FC236}">
                  <a16:creationId xmlns:a16="http://schemas.microsoft.com/office/drawing/2014/main" id="{A7C3EC01-8E6A-49ED-B1E3-62348B9534C9}"/>
                </a:ext>
              </a:extLst>
            </p:cNvPr>
            <p:cNvGrpSpPr>
              <a:grpSpLocks noChangeAspect="1"/>
            </p:cNvGrpSpPr>
            <p:nvPr/>
          </p:nvGrpSpPr>
          <p:grpSpPr>
            <a:xfrm>
              <a:off x="5621979" y="2807417"/>
              <a:ext cx="384048" cy="382491"/>
              <a:chOff x="3259856" y="2094974"/>
              <a:chExt cx="565112" cy="562821"/>
            </a:xfrm>
          </p:grpSpPr>
          <p:cxnSp>
            <p:nvCxnSpPr>
              <p:cNvPr id="49" name="Straight Arrow Connector 48">
                <a:extLst>
                  <a:ext uri="{FF2B5EF4-FFF2-40B4-BE49-F238E27FC236}">
                    <a16:creationId xmlns:a16="http://schemas.microsoft.com/office/drawing/2014/main" id="{01AF1353-9B0D-4BDC-BCC4-23422CF03F6B}"/>
                  </a:ext>
                </a:extLst>
              </p:cNvPr>
              <p:cNvCxnSpPr/>
              <p:nvPr/>
            </p:nvCxnSpPr>
            <p:spPr>
              <a:xfrm flipV="1">
                <a:off x="3541249" y="20949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65DE9128-678A-42BE-BAE9-DD2AD9A72BEB}"/>
                  </a:ext>
                </a:extLst>
              </p:cNvPr>
              <p:cNvCxnSpPr>
                <a:cxnSpLocks/>
              </p:cNvCxnSpPr>
              <p:nvPr/>
            </p:nvCxnSpPr>
            <p:spPr>
              <a:xfrm rot="5400000" flipV="1">
                <a:off x="3693649" y="22473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449C2762-4A65-4DD4-A5AD-1862AC9822D4}"/>
                  </a:ext>
                </a:extLst>
              </p:cNvPr>
              <p:cNvCxnSpPr>
                <a:cxnSpLocks/>
              </p:cNvCxnSpPr>
              <p:nvPr/>
            </p:nvCxnSpPr>
            <p:spPr>
              <a:xfrm rot="10800000" flipV="1">
                <a:off x="3541249" y="2395157"/>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ED121096-BD21-4789-B33B-89AFBA868490}"/>
                  </a:ext>
                </a:extLst>
              </p:cNvPr>
              <p:cNvCxnSpPr>
                <a:cxnSpLocks/>
              </p:cNvCxnSpPr>
              <p:nvPr/>
            </p:nvCxnSpPr>
            <p:spPr>
              <a:xfrm rot="16200000" flipV="1">
                <a:off x="3391175" y="2247375"/>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5630BAE4-4D82-4A05-8254-D0F5A7B1C94B}"/>
                </a:ext>
              </a:extLst>
            </p:cNvPr>
            <p:cNvGrpSpPr/>
            <p:nvPr/>
          </p:nvGrpSpPr>
          <p:grpSpPr>
            <a:xfrm>
              <a:off x="5641688" y="4083931"/>
              <a:ext cx="344630" cy="343445"/>
              <a:chOff x="5231130" y="627076"/>
              <a:chExt cx="1117936" cy="1114093"/>
            </a:xfrm>
          </p:grpSpPr>
          <p:sp>
            <p:nvSpPr>
              <p:cNvPr id="54" name="Freeform: Shape 53">
                <a:extLst>
                  <a:ext uri="{FF2B5EF4-FFF2-40B4-BE49-F238E27FC236}">
                    <a16:creationId xmlns:a16="http://schemas.microsoft.com/office/drawing/2014/main" id="{152A212F-A4F2-4147-9D72-DC12CF25CA24}"/>
                  </a:ext>
                </a:extLst>
              </p:cNvPr>
              <p:cNvSpPr/>
              <p:nvPr/>
            </p:nvSpPr>
            <p:spPr>
              <a:xfrm>
                <a:off x="5389647" y="781598"/>
                <a:ext cx="959419" cy="959571"/>
              </a:xfrm>
              <a:custGeom>
                <a:avLst/>
                <a:gdLst>
                  <a:gd name="connsiteX0" fmla="*/ 406636 w 813401"/>
                  <a:gd name="connsiteY0" fmla="*/ 0 h 813530"/>
                  <a:gd name="connsiteX1" fmla="*/ 813401 w 813401"/>
                  <a:gd name="connsiteY1" fmla="*/ 406765 h 813530"/>
                  <a:gd name="connsiteX2" fmla="*/ 406636 w 813401"/>
                  <a:gd name="connsiteY2" fmla="*/ 813530 h 813530"/>
                  <a:gd name="connsiteX3" fmla="*/ 8135 w 813401"/>
                  <a:gd name="connsiteY3" fmla="*/ 488742 h 813530"/>
                  <a:gd name="connsiteX4" fmla="*/ 0 w 813401"/>
                  <a:gd name="connsiteY4" fmla="*/ 408047 h 813530"/>
                  <a:gd name="connsiteX5" fmla="*/ 399942 w 813401"/>
                  <a:gd name="connsiteY5" fmla="*/ 408047 h 813530"/>
                  <a:gd name="connsiteX6" fmla="*/ 399942 w 813401"/>
                  <a:gd name="connsiteY6" fmla="*/ 675 h 813530"/>
                  <a:gd name="connsiteX7" fmla="*/ 406636 w 813401"/>
                  <a:gd name="connsiteY7" fmla="*/ 0 h 81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401" h="813530">
                    <a:moveTo>
                      <a:pt x="406636" y="0"/>
                    </a:moveTo>
                    <a:cubicBezTo>
                      <a:pt x="631286" y="0"/>
                      <a:pt x="813401" y="182115"/>
                      <a:pt x="813401" y="406765"/>
                    </a:cubicBezTo>
                    <a:cubicBezTo>
                      <a:pt x="813401" y="631415"/>
                      <a:pt x="631286" y="813530"/>
                      <a:pt x="406636" y="813530"/>
                    </a:cubicBezTo>
                    <a:cubicBezTo>
                      <a:pt x="210067" y="813530"/>
                      <a:pt x="46065" y="674098"/>
                      <a:pt x="8135" y="488742"/>
                    </a:cubicBezTo>
                    <a:lnTo>
                      <a:pt x="0" y="408047"/>
                    </a:lnTo>
                    <a:lnTo>
                      <a:pt x="399942" y="408047"/>
                    </a:lnTo>
                    <a:lnTo>
                      <a:pt x="399942" y="675"/>
                    </a:lnTo>
                    <a:lnTo>
                      <a:pt x="406636" y="0"/>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55" name="Group 54">
                <a:extLst>
                  <a:ext uri="{FF2B5EF4-FFF2-40B4-BE49-F238E27FC236}">
                    <a16:creationId xmlns:a16="http://schemas.microsoft.com/office/drawing/2014/main" id="{88D75BE4-6FD1-4FDB-A2A8-EE0AE148544D}"/>
                  </a:ext>
                </a:extLst>
              </p:cNvPr>
              <p:cNvGrpSpPr/>
              <p:nvPr/>
            </p:nvGrpSpPr>
            <p:grpSpPr>
              <a:xfrm>
                <a:off x="5231130" y="627076"/>
                <a:ext cx="694481" cy="662278"/>
                <a:chOff x="5380927" y="634534"/>
                <a:chExt cx="582784" cy="555760"/>
              </a:xfrm>
            </p:grpSpPr>
            <p:sp>
              <p:nvSpPr>
                <p:cNvPr id="56" name="Freeform: Shape 55">
                  <a:extLst>
                    <a:ext uri="{FF2B5EF4-FFF2-40B4-BE49-F238E27FC236}">
                      <a16:creationId xmlns:a16="http://schemas.microsoft.com/office/drawing/2014/main" id="{D7CBE202-18F7-46ED-B788-2345A8E112FC}"/>
                    </a:ext>
                  </a:extLst>
                </p:cNvPr>
                <p:cNvSpPr/>
                <p:nvPr/>
              </p:nvSpPr>
              <p:spPr>
                <a:xfrm rot="1992315" flipV="1">
                  <a:off x="5568048" y="634534"/>
                  <a:ext cx="395663" cy="333411"/>
                </a:xfrm>
                <a:custGeom>
                  <a:avLst/>
                  <a:gdLst>
                    <a:gd name="connsiteX0" fmla="*/ 177441 w 395663"/>
                    <a:gd name="connsiteY0" fmla="*/ 333411 h 333411"/>
                    <a:gd name="connsiteX1" fmla="*/ 395663 w 395663"/>
                    <a:gd name="connsiteY1" fmla="*/ 0 h 333411"/>
                    <a:gd name="connsiteX2" fmla="*/ 0 w 395663"/>
                    <a:gd name="connsiteY2" fmla="*/ 0 h 333411"/>
                    <a:gd name="connsiteX3" fmla="*/ 1108 w 395663"/>
                    <a:gd name="connsiteY3" fmla="*/ 41895 h 333411"/>
                    <a:gd name="connsiteX4" fmla="*/ 118607 w 395663"/>
                    <a:gd name="connsiteY4" fmla="*/ 285834 h 333411"/>
                    <a:gd name="connsiteX5" fmla="*/ 177441 w 395663"/>
                    <a:gd name="connsiteY5" fmla="*/ 333411 h 33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663" h="333411">
                      <a:moveTo>
                        <a:pt x="177441" y="333411"/>
                      </a:moveTo>
                      <a:lnTo>
                        <a:pt x="395663" y="0"/>
                      </a:lnTo>
                      <a:lnTo>
                        <a:pt x="0" y="0"/>
                      </a:lnTo>
                      <a:lnTo>
                        <a:pt x="1108" y="41895"/>
                      </a:lnTo>
                      <a:cubicBezTo>
                        <a:pt x="11155" y="132505"/>
                        <a:pt x="51447" y="219211"/>
                        <a:pt x="118607" y="285834"/>
                      </a:cubicBezTo>
                      <a:lnTo>
                        <a:pt x="177441" y="333411"/>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7" name="Freeform: Shape 56">
                  <a:extLst>
                    <a:ext uri="{FF2B5EF4-FFF2-40B4-BE49-F238E27FC236}">
                      <a16:creationId xmlns:a16="http://schemas.microsoft.com/office/drawing/2014/main" id="{9A7E79B0-FE12-45AE-A968-2D883F14FCC7}"/>
                    </a:ext>
                  </a:extLst>
                </p:cNvPr>
                <p:cNvSpPr/>
                <p:nvPr/>
              </p:nvSpPr>
              <p:spPr>
                <a:xfrm rot="1992315" flipV="1">
                  <a:off x="5380927" y="972971"/>
                  <a:ext cx="398636" cy="217323"/>
                </a:xfrm>
                <a:custGeom>
                  <a:avLst/>
                  <a:gdLst>
                    <a:gd name="connsiteX0" fmla="*/ 460 w 398636"/>
                    <a:gd name="connsiteY0" fmla="*/ 217323 h 217323"/>
                    <a:gd name="connsiteX1" fmla="*/ 398636 w 398636"/>
                    <a:gd name="connsiteY1" fmla="*/ 217323 h 217323"/>
                    <a:gd name="connsiteX2" fmla="*/ 66598 w 398636"/>
                    <a:gd name="connsiteY2" fmla="*/ 0 h 217323"/>
                    <a:gd name="connsiteX3" fmla="*/ 65788 w 398636"/>
                    <a:gd name="connsiteY3" fmla="*/ 1002 h 217323"/>
                    <a:gd name="connsiteX4" fmla="*/ 0 w 398636"/>
                    <a:gd name="connsiteY4" fmla="*/ 199925 h 217323"/>
                    <a:gd name="connsiteX5" fmla="*/ 460 w 398636"/>
                    <a:gd name="connsiteY5" fmla="*/ 217323 h 21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36" h="217323">
                      <a:moveTo>
                        <a:pt x="460" y="217323"/>
                      </a:moveTo>
                      <a:lnTo>
                        <a:pt x="398636" y="217323"/>
                      </a:lnTo>
                      <a:lnTo>
                        <a:pt x="66598" y="0"/>
                      </a:lnTo>
                      <a:lnTo>
                        <a:pt x="65788" y="1002"/>
                      </a:lnTo>
                      <a:cubicBezTo>
                        <a:pt x="25420" y="62679"/>
                        <a:pt x="3965" y="131262"/>
                        <a:pt x="0" y="199925"/>
                      </a:cubicBezTo>
                      <a:lnTo>
                        <a:pt x="460" y="217323"/>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sp>
          <p:nvSpPr>
            <p:cNvPr id="58" name="Freeform 5">
              <a:extLst>
                <a:ext uri="{FF2B5EF4-FFF2-40B4-BE49-F238E27FC236}">
                  <a16:creationId xmlns:a16="http://schemas.microsoft.com/office/drawing/2014/main" id="{2DE62163-897F-4DCB-8B8B-679842875AC6}"/>
                </a:ext>
              </a:extLst>
            </p:cNvPr>
            <p:cNvSpPr>
              <a:spLocks noChangeAspect="1"/>
            </p:cNvSpPr>
            <p:nvPr/>
          </p:nvSpPr>
          <p:spPr bwMode="auto">
            <a:xfrm>
              <a:off x="5621979" y="3503245"/>
              <a:ext cx="384048" cy="251981"/>
            </a:xfrm>
            <a:custGeom>
              <a:avLst/>
              <a:gdLst>
                <a:gd name="T0" fmla="*/ 1867 w 12865"/>
                <a:gd name="T1" fmla="*/ 3701 h 8457"/>
                <a:gd name="T2" fmla="*/ 1842 w 12865"/>
                <a:gd name="T3" fmla="*/ 3302 h 8457"/>
                <a:gd name="T4" fmla="*/ 3573 w 12865"/>
                <a:gd name="T5" fmla="*/ 561 h 8457"/>
                <a:gd name="T6" fmla="*/ 7037 w 12865"/>
                <a:gd name="T7" fmla="*/ 1072 h 8457"/>
                <a:gd name="T8" fmla="*/ 7989 w 12865"/>
                <a:gd name="T9" fmla="*/ 2522 h 8457"/>
                <a:gd name="T10" fmla="*/ 7989 w 12865"/>
                <a:gd name="T11" fmla="*/ 2522 h 8457"/>
                <a:gd name="T12" fmla="*/ 10662 w 12865"/>
                <a:gd name="T13" fmla="*/ 3634 h 8457"/>
                <a:gd name="T14" fmla="*/ 10658 w 12865"/>
                <a:gd name="T15" fmla="*/ 3660 h 8457"/>
                <a:gd name="T16" fmla="*/ 12865 w 12865"/>
                <a:gd name="T17" fmla="*/ 6058 h 8457"/>
                <a:gd name="T18" fmla="*/ 10596 w 12865"/>
                <a:gd name="T19" fmla="*/ 8457 h 8457"/>
                <a:gd name="T20" fmla="*/ 1660 w 12865"/>
                <a:gd name="T21" fmla="*/ 8448 h 8457"/>
                <a:gd name="T22" fmla="*/ 0 w 12865"/>
                <a:gd name="T23" fmla="*/ 6039 h 8457"/>
                <a:gd name="T24" fmla="*/ 1867 w 12865"/>
                <a:gd name="T25" fmla="*/ 3700 h 8457"/>
                <a:gd name="T26" fmla="*/ 1867 w 12865"/>
                <a:gd name="T27" fmla="*/ 3701 h 8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65" h="8457">
                  <a:moveTo>
                    <a:pt x="1867" y="3701"/>
                  </a:moveTo>
                  <a:cubicBezTo>
                    <a:pt x="1850" y="3570"/>
                    <a:pt x="1842" y="3437"/>
                    <a:pt x="1842" y="3302"/>
                  </a:cubicBezTo>
                  <a:cubicBezTo>
                    <a:pt x="1842" y="2151"/>
                    <a:pt x="2544" y="1066"/>
                    <a:pt x="3573" y="561"/>
                  </a:cubicBezTo>
                  <a:cubicBezTo>
                    <a:pt x="4714" y="0"/>
                    <a:pt x="6110" y="207"/>
                    <a:pt x="7037" y="1072"/>
                  </a:cubicBezTo>
                  <a:cubicBezTo>
                    <a:pt x="7466" y="1471"/>
                    <a:pt x="7781" y="1975"/>
                    <a:pt x="7989" y="2522"/>
                  </a:cubicBezTo>
                  <a:cubicBezTo>
                    <a:pt x="7989" y="2522"/>
                    <a:pt x="7989" y="2522"/>
                    <a:pt x="7989" y="2522"/>
                  </a:cubicBezTo>
                  <a:cubicBezTo>
                    <a:pt x="8563" y="1617"/>
                    <a:pt x="10784" y="1816"/>
                    <a:pt x="10662" y="3634"/>
                  </a:cubicBezTo>
                  <a:cubicBezTo>
                    <a:pt x="10658" y="3660"/>
                    <a:pt x="10658" y="3660"/>
                    <a:pt x="10658" y="3660"/>
                  </a:cubicBezTo>
                  <a:cubicBezTo>
                    <a:pt x="11457" y="3787"/>
                    <a:pt x="12865" y="4415"/>
                    <a:pt x="12865" y="6058"/>
                  </a:cubicBezTo>
                  <a:cubicBezTo>
                    <a:pt x="12865" y="7981"/>
                    <a:pt x="10596" y="8457"/>
                    <a:pt x="10596" y="8457"/>
                  </a:cubicBezTo>
                  <a:cubicBezTo>
                    <a:pt x="1660" y="8448"/>
                    <a:pt x="1660" y="8448"/>
                    <a:pt x="1660" y="8448"/>
                  </a:cubicBezTo>
                  <a:cubicBezTo>
                    <a:pt x="1660" y="8448"/>
                    <a:pt x="0" y="7825"/>
                    <a:pt x="0" y="6039"/>
                  </a:cubicBezTo>
                  <a:cubicBezTo>
                    <a:pt x="0" y="4634"/>
                    <a:pt x="989" y="3909"/>
                    <a:pt x="1867" y="3700"/>
                  </a:cubicBezTo>
                  <a:lnTo>
                    <a:pt x="1867" y="3701"/>
                  </a:lnTo>
                  <a:close/>
                </a:path>
              </a:pathLst>
            </a:custGeom>
            <a:noFill/>
            <a:ln w="1270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nvGrpSpPr>
            <p:cNvPr id="60" name="Group 4">
              <a:extLst>
                <a:ext uri="{FF2B5EF4-FFF2-40B4-BE49-F238E27FC236}">
                  <a16:creationId xmlns:a16="http://schemas.microsoft.com/office/drawing/2014/main" id="{3DB92190-E3DB-4856-B882-F99F25484A17}"/>
                </a:ext>
              </a:extLst>
            </p:cNvPr>
            <p:cNvGrpSpPr>
              <a:grpSpLocks noChangeAspect="1"/>
            </p:cNvGrpSpPr>
            <p:nvPr/>
          </p:nvGrpSpPr>
          <p:grpSpPr bwMode="auto">
            <a:xfrm>
              <a:off x="5648181" y="2026059"/>
              <a:ext cx="331645" cy="384048"/>
              <a:chOff x="3622" y="1209"/>
              <a:chExt cx="462" cy="535"/>
            </a:xfrm>
          </p:grpSpPr>
          <p:sp>
            <p:nvSpPr>
              <p:cNvPr id="61" name="Freeform 5">
                <a:extLst>
                  <a:ext uri="{FF2B5EF4-FFF2-40B4-BE49-F238E27FC236}">
                    <a16:creationId xmlns:a16="http://schemas.microsoft.com/office/drawing/2014/main" id="{5EAD3B07-D9D8-4DEB-8779-3974F369B221}"/>
                  </a:ext>
                </a:extLst>
              </p:cNvPr>
              <p:cNvSpPr>
                <a:spLocks noEditPoints="1"/>
              </p:cNvSpPr>
              <p:nvPr/>
            </p:nvSpPr>
            <p:spPr bwMode="auto">
              <a:xfrm>
                <a:off x="3622" y="1388"/>
                <a:ext cx="462" cy="356"/>
              </a:xfrm>
              <a:custGeom>
                <a:avLst/>
                <a:gdLst>
                  <a:gd name="T0" fmla="*/ 0 w 1359"/>
                  <a:gd name="T1" fmla="*/ 932 h 1046"/>
                  <a:gd name="T2" fmla="*/ 1264 w 1359"/>
                  <a:gd name="T3" fmla="*/ 1046 h 1046"/>
                  <a:gd name="T4" fmla="*/ 1359 w 1359"/>
                  <a:gd name="T5" fmla="*/ 0 h 1046"/>
                  <a:gd name="T6" fmla="*/ 0 w 1359"/>
                  <a:gd name="T7" fmla="*/ 0 h 1046"/>
                  <a:gd name="T8" fmla="*/ 87 w 1359"/>
                  <a:gd name="T9" fmla="*/ 952 h 1046"/>
                  <a:gd name="T10" fmla="*/ 332 w 1359"/>
                  <a:gd name="T11" fmla="*/ 708 h 1046"/>
                  <a:gd name="T12" fmla="*/ 332 w 1359"/>
                  <a:gd name="T13" fmla="*/ 952 h 1046"/>
                  <a:gd name="T14" fmla="*/ 87 w 1359"/>
                  <a:gd name="T15" fmla="*/ 645 h 1046"/>
                  <a:gd name="T16" fmla="*/ 332 w 1359"/>
                  <a:gd name="T17" fmla="*/ 397 h 1046"/>
                  <a:gd name="T18" fmla="*/ 332 w 1359"/>
                  <a:gd name="T19" fmla="*/ 645 h 1046"/>
                  <a:gd name="T20" fmla="*/ 87 w 1359"/>
                  <a:gd name="T21" fmla="*/ 338 h 1046"/>
                  <a:gd name="T22" fmla="*/ 332 w 1359"/>
                  <a:gd name="T23" fmla="*/ 90 h 1046"/>
                  <a:gd name="T24" fmla="*/ 332 w 1359"/>
                  <a:gd name="T25" fmla="*/ 338 h 1046"/>
                  <a:gd name="T26" fmla="*/ 395 w 1359"/>
                  <a:gd name="T27" fmla="*/ 952 h 1046"/>
                  <a:gd name="T28" fmla="*/ 644 w 1359"/>
                  <a:gd name="T29" fmla="*/ 708 h 1046"/>
                  <a:gd name="T30" fmla="*/ 644 w 1359"/>
                  <a:gd name="T31" fmla="*/ 645 h 1046"/>
                  <a:gd name="T32" fmla="*/ 395 w 1359"/>
                  <a:gd name="T33" fmla="*/ 397 h 1046"/>
                  <a:gd name="T34" fmla="*/ 644 w 1359"/>
                  <a:gd name="T35" fmla="*/ 645 h 1046"/>
                  <a:gd name="T36" fmla="*/ 395 w 1359"/>
                  <a:gd name="T37" fmla="*/ 338 h 1046"/>
                  <a:gd name="T38" fmla="*/ 644 w 1359"/>
                  <a:gd name="T39" fmla="*/ 90 h 1046"/>
                  <a:gd name="T40" fmla="*/ 952 w 1359"/>
                  <a:gd name="T41" fmla="*/ 952 h 1046"/>
                  <a:gd name="T42" fmla="*/ 707 w 1359"/>
                  <a:gd name="T43" fmla="*/ 708 h 1046"/>
                  <a:gd name="T44" fmla="*/ 952 w 1359"/>
                  <a:gd name="T45" fmla="*/ 952 h 1046"/>
                  <a:gd name="T46" fmla="*/ 952 w 1359"/>
                  <a:gd name="T47" fmla="*/ 645 h 1046"/>
                  <a:gd name="T48" fmla="*/ 707 w 1359"/>
                  <a:gd name="T49" fmla="*/ 397 h 1046"/>
                  <a:gd name="T50" fmla="*/ 952 w 1359"/>
                  <a:gd name="T51" fmla="*/ 645 h 1046"/>
                  <a:gd name="T52" fmla="*/ 952 w 1359"/>
                  <a:gd name="T53" fmla="*/ 338 h 1046"/>
                  <a:gd name="T54" fmla="*/ 707 w 1359"/>
                  <a:gd name="T55" fmla="*/ 90 h 1046"/>
                  <a:gd name="T56" fmla="*/ 952 w 1359"/>
                  <a:gd name="T57" fmla="*/ 338 h 1046"/>
                  <a:gd name="T58" fmla="*/ 1264 w 1359"/>
                  <a:gd name="T59" fmla="*/ 952 h 1046"/>
                  <a:gd name="T60" fmla="*/ 1015 w 1359"/>
                  <a:gd name="T61" fmla="*/ 708 h 1046"/>
                  <a:gd name="T62" fmla="*/ 1264 w 1359"/>
                  <a:gd name="T63" fmla="*/ 952 h 1046"/>
                  <a:gd name="T64" fmla="*/ 1015 w 1359"/>
                  <a:gd name="T65" fmla="*/ 645 h 1046"/>
                  <a:gd name="T66" fmla="*/ 1264 w 1359"/>
                  <a:gd name="T67" fmla="*/ 397 h 1046"/>
                  <a:gd name="T68" fmla="*/ 1264 w 1359"/>
                  <a:gd name="T69" fmla="*/ 338 h 1046"/>
                  <a:gd name="T70" fmla="*/ 1015 w 1359"/>
                  <a:gd name="T71" fmla="*/ 90 h 1046"/>
                  <a:gd name="T72" fmla="*/ 1264 w 1359"/>
                  <a:gd name="T73" fmla="*/ 338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9" h="1046">
                    <a:moveTo>
                      <a:pt x="0" y="0"/>
                    </a:moveTo>
                    <a:cubicBezTo>
                      <a:pt x="0" y="932"/>
                      <a:pt x="0" y="932"/>
                      <a:pt x="0" y="932"/>
                    </a:cubicBezTo>
                    <a:cubicBezTo>
                      <a:pt x="0" y="995"/>
                      <a:pt x="43" y="1046"/>
                      <a:pt x="95" y="1046"/>
                    </a:cubicBezTo>
                    <a:cubicBezTo>
                      <a:pt x="1264" y="1046"/>
                      <a:pt x="1264" y="1046"/>
                      <a:pt x="1264" y="1046"/>
                    </a:cubicBezTo>
                    <a:cubicBezTo>
                      <a:pt x="1315" y="1046"/>
                      <a:pt x="1359" y="995"/>
                      <a:pt x="1359" y="932"/>
                    </a:cubicBezTo>
                    <a:cubicBezTo>
                      <a:pt x="1359" y="0"/>
                      <a:pt x="1359" y="0"/>
                      <a:pt x="1359" y="0"/>
                    </a:cubicBezTo>
                    <a:cubicBezTo>
                      <a:pt x="0" y="0"/>
                      <a:pt x="0" y="0"/>
                      <a:pt x="0" y="0"/>
                    </a:cubicBezTo>
                    <a:cubicBezTo>
                      <a:pt x="0" y="0"/>
                      <a:pt x="0" y="0"/>
                      <a:pt x="0" y="0"/>
                    </a:cubicBezTo>
                    <a:close/>
                    <a:moveTo>
                      <a:pt x="332" y="952"/>
                    </a:moveTo>
                    <a:cubicBezTo>
                      <a:pt x="87" y="952"/>
                      <a:pt x="87" y="952"/>
                      <a:pt x="87" y="952"/>
                    </a:cubicBezTo>
                    <a:cubicBezTo>
                      <a:pt x="87" y="708"/>
                      <a:pt x="87" y="708"/>
                      <a:pt x="87" y="708"/>
                    </a:cubicBezTo>
                    <a:cubicBezTo>
                      <a:pt x="332" y="708"/>
                      <a:pt x="332" y="708"/>
                      <a:pt x="332" y="708"/>
                    </a:cubicBezTo>
                    <a:cubicBezTo>
                      <a:pt x="332" y="952"/>
                      <a:pt x="332" y="952"/>
                      <a:pt x="332" y="952"/>
                    </a:cubicBezTo>
                    <a:cubicBezTo>
                      <a:pt x="332" y="952"/>
                      <a:pt x="332" y="952"/>
                      <a:pt x="332" y="952"/>
                    </a:cubicBezTo>
                    <a:close/>
                    <a:moveTo>
                      <a:pt x="332" y="645"/>
                    </a:moveTo>
                    <a:cubicBezTo>
                      <a:pt x="87" y="645"/>
                      <a:pt x="87" y="645"/>
                      <a:pt x="87" y="645"/>
                    </a:cubicBezTo>
                    <a:cubicBezTo>
                      <a:pt x="87" y="397"/>
                      <a:pt x="87" y="397"/>
                      <a:pt x="87" y="397"/>
                    </a:cubicBezTo>
                    <a:cubicBezTo>
                      <a:pt x="332" y="397"/>
                      <a:pt x="332" y="397"/>
                      <a:pt x="332" y="397"/>
                    </a:cubicBezTo>
                    <a:cubicBezTo>
                      <a:pt x="332" y="645"/>
                      <a:pt x="332" y="645"/>
                      <a:pt x="332" y="645"/>
                    </a:cubicBezTo>
                    <a:cubicBezTo>
                      <a:pt x="332" y="645"/>
                      <a:pt x="332" y="645"/>
                      <a:pt x="332" y="645"/>
                    </a:cubicBezTo>
                    <a:close/>
                    <a:moveTo>
                      <a:pt x="332" y="338"/>
                    </a:moveTo>
                    <a:cubicBezTo>
                      <a:pt x="87" y="338"/>
                      <a:pt x="87" y="338"/>
                      <a:pt x="87" y="338"/>
                    </a:cubicBezTo>
                    <a:cubicBezTo>
                      <a:pt x="87" y="90"/>
                      <a:pt x="87" y="90"/>
                      <a:pt x="87" y="90"/>
                    </a:cubicBezTo>
                    <a:cubicBezTo>
                      <a:pt x="332" y="90"/>
                      <a:pt x="332" y="90"/>
                      <a:pt x="332" y="90"/>
                    </a:cubicBezTo>
                    <a:cubicBezTo>
                      <a:pt x="332" y="338"/>
                      <a:pt x="332" y="338"/>
                      <a:pt x="332" y="338"/>
                    </a:cubicBezTo>
                    <a:cubicBezTo>
                      <a:pt x="332" y="338"/>
                      <a:pt x="332" y="338"/>
                      <a:pt x="332" y="338"/>
                    </a:cubicBezTo>
                    <a:close/>
                    <a:moveTo>
                      <a:pt x="644" y="952"/>
                    </a:moveTo>
                    <a:cubicBezTo>
                      <a:pt x="395" y="952"/>
                      <a:pt x="395" y="952"/>
                      <a:pt x="395" y="952"/>
                    </a:cubicBezTo>
                    <a:cubicBezTo>
                      <a:pt x="395" y="708"/>
                      <a:pt x="395" y="708"/>
                      <a:pt x="395" y="708"/>
                    </a:cubicBezTo>
                    <a:cubicBezTo>
                      <a:pt x="644" y="708"/>
                      <a:pt x="644" y="708"/>
                      <a:pt x="644" y="708"/>
                    </a:cubicBezTo>
                    <a:cubicBezTo>
                      <a:pt x="644" y="952"/>
                      <a:pt x="644" y="952"/>
                      <a:pt x="644" y="952"/>
                    </a:cubicBezTo>
                    <a:close/>
                    <a:moveTo>
                      <a:pt x="644" y="645"/>
                    </a:moveTo>
                    <a:cubicBezTo>
                      <a:pt x="395" y="645"/>
                      <a:pt x="395" y="645"/>
                      <a:pt x="395" y="645"/>
                    </a:cubicBezTo>
                    <a:cubicBezTo>
                      <a:pt x="395" y="397"/>
                      <a:pt x="395" y="397"/>
                      <a:pt x="395" y="397"/>
                    </a:cubicBezTo>
                    <a:cubicBezTo>
                      <a:pt x="644" y="397"/>
                      <a:pt x="644" y="397"/>
                      <a:pt x="644" y="397"/>
                    </a:cubicBezTo>
                    <a:cubicBezTo>
                      <a:pt x="644" y="645"/>
                      <a:pt x="644" y="645"/>
                      <a:pt x="644" y="645"/>
                    </a:cubicBezTo>
                    <a:close/>
                    <a:moveTo>
                      <a:pt x="644" y="338"/>
                    </a:moveTo>
                    <a:cubicBezTo>
                      <a:pt x="395" y="338"/>
                      <a:pt x="395" y="338"/>
                      <a:pt x="395" y="338"/>
                    </a:cubicBezTo>
                    <a:cubicBezTo>
                      <a:pt x="395" y="90"/>
                      <a:pt x="395" y="90"/>
                      <a:pt x="395" y="90"/>
                    </a:cubicBezTo>
                    <a:cubicBezTo>
                      <a:pt x="644" y="90"/>
                      <a:pt x="644" y="90"/>
                      <a:pt x="644" y="90"/>
                    </a:cubicBezTo>
                    <a:cubicBezTo>
                      <a:pt x="644" y="338"/>
                      <a:pt x="644" y="338"/>
                      <a:pt x="644" y="338"/>
                    </a:cubicBezTo>
                    <a:close/>
                    <a:moveTo>
                      <a:pt x="952" y="952"/>
                    </a:moveTo>
                    <a:cubicBezTo>
                      <a:pt x="707" y="952"/>
                      <a:pt x="707" y="952"/>
                      <a:pt x="707" y="952"/>
                    </a:cubicBezTo>
                    <a:cubicBezTo>
                      <a:pt x="707" y="708"/>
                      <a:pt x="707" y="708"/>
                      <a:pt x="707" y="708"/>
                    </a:cubicBezTo>
                    <a:cubicBezTo>
                      <a:pt x="952" y="708"/>
                      <a:pt x="952" y="708"/>
                      <a:pt x="952" y="708"/>
                    </a:cubicBezTo>
                    <a:cubicBezTo>
                      <a:pt x="952" y="952"/>
                      <a:pt x="952" y="952"/>
                      <a:pt x="952" y="952"/>
                    </a:cubicBezTo>
                    <a:cubicBezTo>
                      <a:pt x="952" y="952"/>
                      <a:pt x="952" y="952"/>
                      <a:pt x="952" y="952"/>
                    </a:cubicBezTo>
                    <a:close/>
                    <a:moveTo>
                      <a:pt x="952" y="645"/>
                    </a:moveTo>
                    <a:cubicBezTo>
                      <a:pt x="707" y="645"/>
                      <a:pt x="707" y="645"/>
                      <a:pt x="707" y="645"/>
                    </a:cubicBezTo>
                    <a:cubicBezTo>
                      <a:pt x="707" y="397"/>
                      <a:pt x="707" y="397"/>
                      <a:pt x="707" y="397"/>
                    </a:cubicBezTo>
                    <a:cubicBezTo>
                      <a:pt x="952" y="397"/>
                      <a:pt x="952" y="397"/>
                      <a:pt x="952" y="397"/>
                    </a:cubicBezTo>
                    <a:cubicBezTo>
                      <a:pt x="952" y="645"/>
                      <a:pt x="952" y="645"/>
                      <a:pt x="952" y="645"/>
                    </a:cubicBezTo>
                    <a:cubicBezTo>
                      <a:pt x="952" y="645"/>
                      <a:pt x="952" y="645"/>
                      <a:pt x="952" y="645"/>
                    </a:cubicBezTo>
                    <a:close/>
                    <a:moveTo>
                      <a:pt x="952" y="338"/>
                    </a:moveTo>
                    <a:cubicBezTo>
                      <a:pt x="707" y="338"/>
                      <a:pt x="707" y="338"/>
                      <a:pt x="707" y="338"/>
                    </a:cubicBezTo>
                    <a:cubicBezTo>
                      <a:pt x="707" y="90"/>
                      <a:pt x="707" y="90"/>
                      <a:pt x="707" y="90"/>
                    </a:cubicBezTo>
                    <a:cubicBezTo>
                      <a:pt x="952" y="90"/>
                      <a:pt x="952" y="90"/>
                      <a:pt x="952" y="90"/>
                    </a:cubicBezTo>
                    <a:cubicBezTo>
                      <a:pt x="952" y="338"/>
                      <a:pt x="952" y="338"/>
                      <a:pt x="952" y="338"/>
                    </a:cubicBezTo>
                    <a:cubicBezTo>
                      <a:pt x="952" y="338"/>
                      <a:pt x="952" y="338"/>
                      <a:pt x="952" y="338"/>
                    </a:cubicBezTo>
                    <a:close/>
                    <a:moveTo>
                      <a:pt x="1264" y="952"/>
                    </a:moveTo>
                    <a:cubicBezTo>
                      <a:pt x="1015" y="952"/>
                      <a:pt x="1015" y="952"/>
                      <a:pt x="1015" y="952"/>
                    </a:cubicBezTo>
                    <a:cubicBezTo>
                      <a:pt x="1015" y="708"/>
                      <a:pt x="1015" y="708"/>
                      <a:pt x="1015" y="708"/>
                    </a:cubicBezTo>
                    <a:cubicBezTo>
                      <a:pt x="1264" y="708"/>
                      <a:pt x="1264" y="708"/>
                      <a:pt x="1264" y="708"/>
                    </a:cubicBezTo>
                    <a:cubicBezTo>
                      <a:pt x="1264" y="952"/>
                      <a:pt x="1264" y="952"/>
                      <a:pt x="1264" y="952"/>
                    </a:cubicBezTo>
                    <a:close/>
                    <a:moveTo>
                      <a:pt x="1264" y="645"/>
                    </a:moveTo>
                    <a:cubicBezTo>
                      <a:pt x="1015" y="645"/>
                      <a:pt x="1015" y="645"/>
                      <a:pt x="1015" y="645"/>
                    </a:cubicBezTo>
                    <a:cubicBezTo>
                      <a:pt x="1015" y="397"/>
                      <a:pt x="1015" y="397"/>
                      <a:pt x="1015" y="397"/>
                    </a:cubicBezTo>
                    <a:cubicBezTo>
                      <a:pt x="1264" y="397"/>
                      <a:pt x="1264" y="397"/>
                      <a:pt x="1264" y="397"/>
                    </a:cubicBezTo>
                    <a:cubicBezTo>
                      <a:pt x="1264" y="645"/>
                      <a:pt x="1264" y="645"/>
                      <a:pt x="1264" y="645"/>
                    </a:cubicBezTo>
                    <a:close/>
                    <a:moveTo>
                      <a:pt x="1264" y="338"/>
                    </a:moveTo>
                    <a:cubicBezTo>
                      <a:pt x="1015" y="338"/>
                      <a:pt x="1015" y="338"/>
                      <a:pt x="1015" y="338"/>
                    </a:cubicBezTo>
                    <a:cubicBezTo>
                      <a:pt x="1015" y="90"/>
                      <a:pt x="1015" y="90"/>
                      <a:pt x="1015" y="90"/>
                    </a:cubicBezTo>
                    <a:cubicBezTo>
                      <a:pt x="1264" y="90"/>
                      <a:pt x="1264" y="90"/>
                      <a:pt x="1264" y="90"/>
                    </a:cubicBezTo>
                    <a:cubicBezTo>
                      <a:pt x="1264" y="338"/>
                      <a:pt x="1264" y="338"/>
                      <a:pt x="1264" y="33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6">
                <a:extLst>
                  <a:ext uri="{FF2B5EF4-FFF2-40B4-BE49-F238E27FC236}">
                    <a16:creationId xmlns:a16="http://schemas.microsoft.com/office/drawing/2014/main" id="{6D979285-97E1-4E38-855D-DB50D9F02DAC}"/>
                  </a:ext>
                </a:extLst>
              </p:cNvPr>
              <p:cNvSpPr>
                <a:spLocks noEditPoints="1"/>
              </p:cNvSpPr>
              <p:nvPr/>
            </p:nvSpPr>
            <p:spPr bwMode="auto">
              <a:xfrm>
                <a:off x="3622" y="1209"/>
                <a:ext cx="462" cy="163"/>
              </a:xfrm>
              <a:custGeom>
                <a:avLst/>
                <a:gdLst>
                  <a:gd name="T0" fmla="*/ 1264 w 1359"/>
                  <a:gd name="T1" fmla="*/ 201 h 480"/>
                  <a:gd name="T2" fmla="*/ 1031 w 1359"/>
                  <a:gd name="T3" fmla="*/ 201 h 480"/>
                  <a:gd name="T4" fmla="*/ 1031 w 1359"/>
                  <a:gd name="T5" fmla="*/ 59 h 480"/>
                  <a:gd name="T6" fmla="*/ 983 w 1359"/>
                  <a:gd name="T7" fmla="*/ 0 h 480"/>
                  <a:gd name="T8" fmla="*/ 936 w 1359"/>
                  <a:gd name="T9" fmla="*/ 59 h 480"/>
                  <a:gd name="T10" fmla="*/ 936 w 1359"/>
                  <a:gd name="T11" fmla="*/ 201 h 480"/>
                  <a:gd name="T12" fmla="*/ 411 w 1359"/>
                  <a:gd name="T13" fmla="*/ 201 h 480"/>
                  <a:gd name="T14" fmla="*/ 411 w 1359"/>
                  <a:gd name="T15" fmla="*/ 59 h 480"/>
                  <a:gd name="T16" fmla="*/ 363 w 1359"/>
                  <a:gd name="T17" fmla="*/ 0 h 480"/>
                  <a:gd name="T18" fmla="*/ 316 w 1359"/>
                  <a:gd name="T19" fmla="*/ 59 h 480"/>
                  <a:gd name="T20" fmla="*/ 316 w 1359"/>
                  <a:gd name="T21" fmla="*/ 201 h 480"/>
                  <a:gd name="T22" fmla="*/ 95 w 1359"/>
                  <a:gd name="T23" fmla="*/ 201 h 480"/>
                  <a:gd name="T24" fmla="*/ 0 w 1359"/>
                  <a:gd name="T25" fmla="*/ 315 h 480"/>
                  <a:gd name="T26" fmla="*/ 0 w 1359"/>
                  <a:gd name="T27" fmla="*/ 480 h 480"/>
                  <a:gd name="T28" fmla="*/ 1359 w 1359"/>
                  <a:gd name="T29" fmla="*/ 480 h 480"/>
                  <a:gd name="T30" fmla="*/ 1359 w 1359"/>
                  <a:gd name="T31" fmla="*/ 315 h 480"/>
                  <a:gd name="T32" fmla="*/ 1264 w 1359"/>
                  <a:gd name="T33" fmla="*/ 201 h 480"/>
                  <a:gd name="T34" fmla="*/ 363 w 1359"/>
                  <a:gd name="T35" fmla="*/ 417 h 480"/>
                  <a:gd name="T36" fmla="*/ 276 w 1359"/>
                  <a:gd name="T37" fmla="*/ 327 h 480"/>
                  <a:gd name="T38" fmla="*/ 316 w 1359"/>
                  <a:gd name="T39" fmla="*/ 252 h 480"/>
                  <a:gd name="T40" fmla="*/ 316 w 1359"/>
                  <a:gd name="T41" fmla="*/ 295 h 480"/>
                  <a:gd name="T42" fmla="*/ 363 w 1359"/>
                  <a:gd name="T43" fmla="*/ 354 h 480"/>
                  <a:gd name="T44" fmla="*/ 411 w 1359"/>
                  <a:gd name="T45" fmla="*/ 295 h 480"/>
                  <a:gd name="T46" fmla="*/ 411 w 1359"/>
                  <a:gd name="T47" fmla="*/ 252 h 480"/>
                  <a:gd name="T48" fmla="*/ 454 w 1359"/>
                  <a:gd name="T49" fmla="*/ 327 h 480"/>
                  <a:gd name="T50" fmla="*/ 363 w 1359"/>
                  <a:gd name="T51" fmla="*/ 417 h 480"/>
                  <a:gd name="T52" fmla="*/ 983 w 1359"/>
                  <a:gd name="T53" fmla="*/ 417 h 480"/>
                  <a:gd name="T54" fmla="*/ 896 w 1359"/>
                  <a:gd name="T55" fmla="*/ 327 h 480"/>
                  <a:gd name="T56" fmla="*/ 936 w 1359"/>
                  <a:gd name="T57" fmla="*/ 252 h 480"/>
                  <a:gd name="T58" fmla="*/ 936 w 1359"/>
                  <a:gd name="T59" fmla="*/ 295 h 480"/>
                  <a:gd name="T60" fmla="*/ 983 w 1359"/>
                  <a:gd name="T61" fmla="*/ 354 h 480"/>
                  <a:gd name="T62" fmla="*/ 1031 w 1359"/>
                  <a:gd name="T63" fmla="*/ 295 h 480"/>
                  <a:gd name="T64" fmla="*/ 1031 w 1359"/>
                  <a:gd name="T65" fmla="*/ 252 h 480"/>
                  <a:gd name="T66" fmla="*/ 1074 w 1359"/>
                  <a:gd name="T67" fmla="*/ 327 h 480"/>
                  <a:gd name="T68" fmla="*/ 983 w 1359"/>
                  <a:gd name="T69" fmla="*/ 417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9" h="480">
                    <a:moveTo>
                      <a:pt x="1264" y="201"/>
                    </a:moveTo>
                    <a:cubicBezTo>
                      <a:pt x="1031" y="201"/>
                      <a:pt x="1031" y="201"/>
                      <a:pt x="1031" y="201"/>
                    </a:cubicBezTo>
                    <a:cubicBezTo>
                      <a:pt x="1031" y="59"/>
                      <a:pt x="1031" y="59"/>
                      <a:pt x="1031" y="59"/>
                    </a:cubicBezTo>
                    <a:cubicBezTo>
                      <a:pt x="1031" y="28"/>
                      <a:pt x="1011" y="0"/>
                      <a:pt x="983" y="0"/>
                    </a:cubicBezTo>
                    <a:cubicBezTo>
                      <a:pt x="956" y="0"/>
                      <a:pt x="936" y="28"/>
                      <a:pt x="936" y="59"/>
                    </a:cubicBezTo>
                    <a:cubicBezTo>
                      <a:pt x="936" y="201"/>
                      <a:pt x="936" y="201"/>
                      <a:pt x="936" y="201"/>
                    </a:cubicBezTo>
                    <a:cubicBezTo>
                      <a:pt x="411" y="201"/>
                      <a:pt x="411" y="201"/>
                      <a:pt x="411" y="201"/>
                    </a:cubicBezTo>
                    <a:cubicBezTo>
                      <a:pt x="411" y="59"/>
                      <a:pt x="411" y="59"/>
                      <a:pt x="411" y="59"/>
                    </a:cubicBezTo>
                    <a:cubicBezTo>
                      <a:pt x="411" y="28"/>
                      <a:pt x="391" y="0"/>
                      <a:pt x="363" y="0"/>
                    </a:cubicBezTo>
                    <a:cubicBezTo>
                      <a:pt x="336" y="0"/>
                      <a:pt x="316" y="28"/>
                      <a:pt x="316" y="59"/>
                    </a:cubicBezTo>
                    <a:cubicBezTo>
                      <a:pt x="316" y="201"/>
                      <a:pt x="316" y="201"/>
                      <a:pt x="316" y="201"/>
                    </a:cubicBezTo>
                    <a:cubicBezTo>
                      <a:pt x="95" y="201"/>
                      <a:pt x="95" y="201"/>
                      <a:pt x="95" y="201"/>
                    </a:cubicBezTo>
                    <a:cubicBezTo>
                      <a:pt x="43" y="201"/>
                      <a:pt x="0" y="252"/>
                      <a:pt x="0" y="315"/>
                    </a:cubicBezTo>
                    <a:cubicBezTo>
                      <a:pt x="0" y="480"/>
                      <a:pt x="0" y="480"/>
                      <a:pt x="0" y="480"/>
                    </a:cubicBezTo>
                    <a:cubicBezTo>
                      <a:pt x="1359" y="480"/>
                      <a:pt x="1359" y="480"/>
                      <a:pt x="1359" y="480"/>
                    </a:cubicBezTo>
                    <a:cubicBezTo>
                      <a:pt x="1359" y="315"/>
                      <a:pt x="1359" y="315"/>
                      <a:pt x="1359" y="315"/>
                    </a:cubicBezTo>
                    <a:cubicBezTo>
                      <a:pt x="1359" y="252"/>
                      <a:pt x="1315" y="201"/>
                      <a:pt x="1264" y="201"/>
                    </a:cubicBezTo>
                    <a:close/>
                    <a:moveTo>
                      <a:pt x="363" y="417"/>
                    </a:moveTo>
                    <a:cubicBezTo>
                      <a:pt x="316" y="417"/>
                      <a:pt x="276" y="378"/>
                      <a:pt x="276" y="327"/>
                    </a:cubicBezTo>
                    <a:cubicBezTo>
                      <a:pt x="276" y="295"/>
                      <a:pt x="292" y="268"/>
                      <a:pt x="316" y="252"/>
                    </a:cubicBezTo>
                    <a:cubicBezTo>
                      <a:pt x="316" y="295"/>
                      <a:pt x="316" y="295"/>
                      <a:pt x="316" y="295"/>
                    </a:cubicBezTo>
                    <a:cubicBezTo>
                      <a:pt x="316" y="327"/>
                      <a:pt x="336" y="354"/>
                      <a:pt x="363" y="354"/>
                    </a:cubicBezTo>
                    <a:cubicBezTo>
                      <a:pt x="391" y="354"/>
                      <a:pt x="411" y="327"/>
                      <a:pt x="411" y="295"/>
                    </a:cubicBezTo>
                    <a:cubicBezTo>
                      <a:pt x="411" y="252"/>
                      <a:pt x="411" y="252"/>
                      <a:pt x="411" y="252"/>
                    </a:cubicBezTo>
                    <a:cubicBezTo>
                      <a:pt x="438" y="268"/>
                      <a:pt x="454" y="295"/>
                      <a:pt x="454" y="327"/>
                    </a:cubicBezTo>
                    <a:cubicBezTo>
                      <a:pt x="454" y="378"/>
                      <a:pt x="415" y="417"/>
                      <a:pt x="363" y="417"/>
                    </a:cubicBezTo>
                    <a:close/>
                    <a:moveTo>
                      <a:pt x="983" y="417"/>
                    </a:moveTo>
                    <a:cubicBezTo>
                      <a:pt x="936" y="417"/>
                      <a:pt x="896" y="378"/>
                      <a:pt x="896" y="327"/>
                    </a:cubicBezTo>
                    <a:cubicBezTo>
                      <a:pt x="896" y="295"/>
                      <a:pt x="912" y="268"/>
                      <a:pt x="936" y="252"/>
                    </a:cubicBezTo>
                    <a:cubicBezTo>
                      <a:pt x="936" y="295"/>
                      <a:pt x="936" y="295"/>
                      <a:pt x="936" y="295"/>
                    </a:cubicBezTo>
                    <a:cubicBezTo>
                      <a:pt x="936" y="327"/>
                      <a:pt x="956" y="354"/>
                      <a:pt x="983" y="354"/>
                    </a:cubicBezTo>
                    <a:cubicBezTo>
                      <a:pt x="1011" y="354"/>
                      <a:pt x="1031" y="327"/>
                      <a:pt x="1031" y="295"/>
                    </a:cubicBezTo>
                    <a:cubicBezTo>
                      <a:pt x="1031" y="252"/>
                      <a:pt x="1031" y="252"/>
                      <a:pt x="1031" y="252"/>
                    </a:cubicBezTo>
                    <a:cubicBezTo>
                      <a:pt x="1058" y="268"/>
                      <a:pt x="1074" y="295"/>
                      <a:pt x="1074" y="327"/>
                    </a:cubicBezTo>
                    <a:cubicBezTo>
                      <a:pt x="1074" y="378"/>
                      <a:pt x="1035" y="417"/>
                      <a:pt x="983" y="417"/>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3123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decel="100000" fill="hold" nodeType="withEffect">
                                  <p:stCondLst>
                                    <p:cond delay="250"/>
                                  </p:stCondLst>
                                  <p:childTnLst>
                                    <p:animMotion origin="layout" path="M 1.38889E-6 3.20988E-6 L 0.04844 3.20988E-6 " pathEditMode="relative" rAng="0" ptsTypes="AA">
                                      <p:cBhvr>
                                        <p:cTn id="9" dur="750" spd="-100000" fill="hold"/>
                                        <p:tgtEl>
                                          <p:spTgt spid="6"/>
                                        </p:tgtEl>
                                        <p:attrNameLst>
                                          <p:attrName>ppt_x</p:attrName>
                                          <p:attrName>ppt_y</p:attrName>
                                        </p:attrNameLst>
                                      </p:cBhvr>
                                      <p:rCtr x="2413" y="0"/>
                                    </p:animMotion>
                                  </p:childTnLst>
                                </p:cTn>
                              </p:par>
                              <p:par>
                                <p:cTn id="10" presetID="10" presetClass="entr" presetSubtype="0" fill="hold" nodeType="withEffect">
                                  <p:stCondLst>
                                    <p:cond delay="50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63" presetClass="path" presetSubtype="0" decel="100000" fill="hold" nodeType="withEffect">
                                  <p:stCondLst>
                                    <p:cond delay="500"/>
                                  </p:stCondLst>
                                  <p:childTnLst>
                                    <p:animMotion origin="layout" path="M 3.61111E-6 4.19753E-6 L 0.04843 4.19753E-6 " pathEditMode="relative" rAng="0" ptsTypes="AA">
                                      <p:cBhvr>
                                        <p:cTn id="14" dur="750" spd="-100000" fill="hold"/>
                                        <p:tgtEl>
                                          <p:spTgt spid="63"/>
                                        </p:tgtEl>
                                        <p:attrNameLst>
                                          <p:attrName>ppt_x</p:attrName>
                                          <p:attrName>ppt_y</p:attrName>
                                        </p:attrNameLst>
                                      </p:cBhvr>
                                      <p:rCtr x="24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50B6D5-C56D-1C43-A42B-9C1A2709A7CF}"/>
              </a:ext>
            </a:extLst>
          </p:cNvPr>
          <p:cNvSpPr>
            <a:spLocks noGrp="1"/>
          </p:cNvSpPr>
          <p:nvPr>
            <p:ph sz="quarter" idx="10"/>
          </p:nvPr>
        </p:nvSpPr>
        <p:spPr/>
        <p:txBody>
          <a:bodyPr/>
          <a:lstStyle/>
          <a:p>
            <a:r>
              <a:rPr lang="en-US" dirty="0"/>
              <a:t>Create ECS Cluster</a:t>
            </a:r>
          </a:p>
        </p:txBody>
      </p:sp>
      <p:pic>
        <p:nvPicPr>
          <p:cNvPr id="2" name="Picture 1">
            <a:extLst>
              <a:ext uri="{FF2B5EF4-FFF2-40B4-BE49-F238E27FC236}">
                <a16:creationId xmlns:a16="http://schemas.microsoft.com/office/drawing/2014/main" id="{5B487567-EC43-2E43-8B4F-DEEC2CB0275D}"/>
              </a:ext>
            </a:extLst>
          </p:cNvPr>
          <p:cNvPicPr>
            <a:picLocks noChangeAspect="1"/>
          </p:cNvPicPr>
          <p:nvPr/>
        </p:nvPicPr>
        <p:blipFill>
          <a:blip r:embed="rId2"/>
          <a:stretch>
            <a:fillRect/>
          </a:stretch>
        </p:blipFill>
        <p:spPr>
          <a:xfrm>
            <a:off x="5502311" y="1018018"/>
            <a:ext cx="1895083" cy="2298769"/>
          </a:xfrm>
          <a:prstGeom prst="rect">
            <a:avLst/>
          </a:prstGeom>
        </p:spPr>
      </p:pic>
    </p:spTree>
    <p:extLst>
      <p:ext uri="{BB962C8B-B14F-4D97-AF65-F5344CB8AC3E}">
        <p14:creationId xmlns:p14="http://schemas.microsoft.com/office/powerpoint/2010/main" val="3722699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a:off x="6296855" y="1634026"/>
            <a:ext cx="551074" cy="280717"/>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296855" y="1634026"/>
            <a:ext cx="587187"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6296855" y="1374230"/>
            <a:ext cx="559899" cy="259796"/>
          </a:xfrm>
          <a:prstGeom prst="line">
            <a:avLst/>
          </a:prstGeom>
        </p:spPr>
        <p:style>
          <a:lnRef idx="2">
            <a:schemeClr val="accent1"/>
          </a:lnRef>
          <a:fillRef idx="0">
            <a:schemeClr val="accent1"/>
          </a:fillRef>
          <a:effectRef idx="1">
            <a:schemeClr val="accent1"/>
          </a:effectRef>
          <a:fontRef idx="minor">
            <a:schemeClr val="tx1"/>
          </a:fontRef>
        </p:style>
      </p:cxn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1237" y="1280581"/>
            <a:ext cx="936974" cy="1062911"/>
          </a:xfrm>
          <a:prstGeom prst="rect">
            <a:avLst/>
          </a:prstGeom>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7149" y="1197721"/>
            <a:ext cx="936974" cy="106291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400" y="1073489"/>
            <a:ext cx="1966734" cy="1768528"/>
          </a:xfrm>
          <a:prstGeom prst="rect">
            <a:avLst/>
          </a:prstGeom>
        </p:spPr>
      </p:pic>
      <p:sp>
        <p:nvSpPr>
          <p:cNvPr id="3" name="Title 2">
            <a:extLst>
              <a:ext uri="{FF2B5EF4-FFF2-40B4-BE49-F238E27FC236}">
                <a16:creationId xmlns:a16="http://schemas.microsoft.com/office/drawing/2014/main" id="{E9414868-ECD5-A84D-A1BD-287406B0824F}"/>
              </a:ext>
            </a:extLst>
          </p:cNvPr>
          <p:cNvSpPr>
            <a:spLocks noGrp="1"/>
          </p:cNvSpPr>
          <p:nvPr>
            <p:ph type="title"/>
          </p:nvPr>
        </p:nvSpPr>
        <p:spPr/>
        <p:txBody>
          <a:bodyPr/>
          <a:lstStyle/>
          <a:p>
            <a:r>
              <a:rPr lang="en-US" dirty="0"/>
              <a:t>ECS Constructs</a:t>
            </a:r>
          </a:p>
        </p:txBody>
      </p:sp>
      <p:sp>
        <p:nvSpPr>
          <p:cNvPr id="5" name="Content Placeholder 1"/>
          <p:cNvSpPr>
            <a:spLocks noGrp="1"/>
          </p:cNvSpPr>
          <p:nvPr>
            <p:ph sz="quarter" idx="4294967295"/>
          </p:nvPr>
        </p:nvSpPr>
        <p:spPr>
          <a:xfrm>
            <a:off x="0" y="3338513"/>
            <a:ext cx="2951163" cy="811212"/>
          </a:xfrm>
        </p:spPr>
        <p:txBody>
          <a:bodyPr/>
          <a:lstStyle/>
          <a:p>
            <a:pPr algn="ctr"/>
            <a:r>
              <a:rPr lang="en-US" sz="1600" dirty="0">
                <a:latin typeface="Amazon Ember"/>
              </a:rPr>
              <a:t>Define application containers: Image URL, CPU &amp; Memory requirements, etc.</a:t>
            </a:r>
          </a:p>
          <a:p>
            <a:endParaRPr lang="en-US" sz="1600" dirty="0">
              <a:latin typeface="Amazon Ember"/>
            </a:endParaRPr>
          </a:p>
        </p:txBody>
      </p:sp>
      <p:sp>
        <p:nvSpPr>
          <p:cNvPr id="7" name="Rounded Rectangle 6"/>
          <p:cNvSpPr/>
          <p:nvPr/>
        </p:nvSpPr>
        <p:spPr>
          <a:xfrm>
            <a:off x="3321451" y="1010653"/>
            <a:ext cx="5235110" cy="257819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a:cs typeface="Arial"/>
            </a:endParaRPr>
          </a:p>
        </p:txBody>
      </p:sp>
      <p:sp>
        <p:nvSpPr>
          <p:cNvPr id="2" name="TextBox 1"/>
          <p:cNvSpPr txBox="1"/>
          <p:nvPr/>
        </p:nvSpPr>
        <p:spPr>
          <a:xfrm>
            <a:off x="445483" y="2838324"/>
            <a:ext cx="2502568" cy="500137"/>
          </a:xfrm>
          <a:prstGeom prst="rect">
            <a:avLst/>
          </a:prstGeom>
          <a:noFill/>
        </p:spPr>
        <p:txBody>
          <a:bodyPr wrap="square" rtlCol="0">
            <a:spAutoFit/>
          </a:bodyPr>
          <a:lstStyle/>
          <a:p>
            <a:pPr algn="ctr"/>
            <a:r>
              <a:rPr lang="en-US" sz="1050" b="1" dirty="0">
                <a:solidFill>
                  <a:schemeClr val="accent2"/>
                </a:solidFill>
                <a:latin typeface="Amazon Ember"/>
              </a:rPr>
              <a:t>register </a:t>
            </a:r>
          </a:p>
          <a:p>
            <a:pPr algn="ctr"/>
            <a:r>
              <a:rPr lang="en-US" sz="1600" b="1" dirty="0">
                <a:solidFill>
                  <a:schemeClr val="accent2"/>
                </a:solidFill>
                <a:latin typeface="Amazon Ember"/>
              </a:rPr>
              <a:t>Task Definition</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1619" y="832423"/>
            <a:ext cx="491221" cy="559992"/>
          </a:xfrm>
          <a:prstGeom prst="rect">
            <a:avLst/>
          </a:prstGeom>
        </p:spPr>
      </p:pic>
      <p:sp>
        <p:nvSpPr>
          <p:cNvPr id="11" name="TextBox 10"/>
          <p:cNvSpPr txBox="1"/>
          <p:nvPr/>
        </p:nvSpPr>
        <p:spPr>
          <a:xfrm>
            <a:off x="4843455" y="3576887"/>
            <a:ext cx="2502568"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Cluster</a:t>
            </a:r>
          </a:p>
        </p:txBody>
      </p:sp>
      <p:sp>
        <p:nvSpPr>
          <p:cNvPr id="13" name="Content Placeholder 1"/>
          <p:cNvSpPr txBox="1">
            <a:spLocks/>
          </p:cNvSpPr>
          <p:nvPr/>
        </p:nvSpPr>
        <p:spPr>
          <a:xfrm>
            <a:off x="4843455" y="3966305"/>
            <a:ext cx="3034756" cy="533792"/>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Infrastructure Isolation boundary</a:t>
            </a:r>
          </a:p>
          <a:p>
            <a:pPr marL="285750" indent="-285750">
              <a:buFont typeface="Arial" panose="020B0604020202020204" pitchFamily="34" charset="0"/>
              <a:buChar char="•"/>
            </a:pPr>
            <a:r>
              <a:rPr lang="en-US" dirty="0">
                <a:solidFill>
                  <a:schemeClr val="bg1"/>
                </a:solidFill>
                <a:latin typeface="Amazon Ember"/>
              </a:rPr>
              <a:t>IAM Permissions boundary</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3679" y="1292624"/>
            <a:ext cx="936974" cy="106291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2" y="1355744"/>
            <a:ext cx="680625" cy="38381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3" y="1795460"/>
            <a:ext cx="680625" cy="383810"/>
          </a:xfrm>
          <a:prstGeom prst="rect">
            <a:avLst/>
          </a:prstGeom>
        </p:spPr>
      </p:pic>
      <p:sp>
        <p:nvSpPr>
          <p:cNvPr id="17" name="TextBox 16"/>
          <p:cNvSpPr txBox="1"/>
          <p:nvPr/>
        </p:nvSpPr>
        <p:spPr>
          <a:xfrm>
            <a:off x="4139465" y="2340450"/>
            <a:ext cx="845397" cy="500137"/>
          </a:xfrm>
          <a:prstGeom prst="rect">
            <a:avLst/>
          </a:prstGeom>
          <a:noFill/>
        </p:spPr>
        <p:txBody>
          <a:bodyPr wrap="square" rtlCol="0">
            <a:spAutoFit/>
          </a:bodyPr>
          <a:lstStyle/>
          <a:p>
            <a:pPr algn="ctr"/>
            <a:r>
              <a:rPr lang="en-US" sz="1050" b="1" dirty="0">
                <a:solidFill>
                  <a:schemeClr val="accent2"/>
                </a:solidFill>
                <a:latin typeface="Amazon Ember"/>
              </a:rPr>
              <a:t>run</a:t>
            </a:r>
          </a:p>
          <a:p>
            <a:pPr algn="ctr"/>
            <a:r>
              <a:rPr lang="en-US" sz="1600" b="1" dirty="0">
                <a:solidFill>
                  <a:schemeClr val="accent2"/>
                </a:solidFill>
                <a:latin typeface="Amazon Ember"/>
              </a:rPr>
              <a:t>Task</a:t>
            </a:r>
          </a:p>
        </p:txBody>
      </p:sp>
      <p:sp>
        <p:nvSpPr>
          <p:cNvPr id="18" name="Content Placeholder 1"/>
          <p:cNvSpPr txBox="1">
            <a:spLocks/>
          </p:cNvSpPr>
          <p:nvPr/>
        </p:nvSpPr>
        <p:spPr>
          <a:xfrm>
            <a:off x="3522171" y="2729624"/>
            <a:ext cx="2370736" cy="734501"/>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solidFill>
                  <a:schemeClr val="bg1"/>
                </a:solidFill>
                <a:latin typeface="Amazon Ember"/>
              </a:rPr>
              <a:t>A running instantiation of a task definition</a:t>
            </a:r>
          </a:p>
          <a:p>
            <a:pPr marL="171450" indent="-171450">
              <a:buFont typeface="Arial" panose="020B0604020202020204" pitchFamily="34" charset="0"/>
              <a:buChar char="•"/>
            </a:pPr>
            <a:r>
              <a:rPr lang="en-US" dirty="0">
                <a:solidFill>
                  <a:schemeClr val="bg1"/>
                </a:solidFill>
                <a:latin typeface="Amazon Ember"/>
              </a:rPr>
              <a:t>Use FARGATE launch type</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8452" y="1114861"/>
            <a:ext cx="936974" cy="10629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5" y="1177981"/>
            <a:ext cx="680625" cy="383810"/>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6" y="1646822"/>
            <a:ext cx="680625" cy="383810"/>
          </a:xfrm>
          <a:prstGeom prst="rect">
            <a:avLst/>
          </a:prstGeom>
        </p:spPr>
      </p:pic>
      <p:sp>
        <p:nvSpPr>
          <p:cNvPr id="25" name="TextBox 24"/>
          <p:cNvSpPr txBox="1"/>
          <p:nvPr/>
        </p:nvSpPr>
        <p:spPr>
          <a:xfrm>
            <a:off x="6728227" y="2292199"/>
            <a:ext cx="1234817"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Service</a:t>
            </a:r>
          </a:p>
        </p:txBody>
      </p:sp>
      <p:sp>
        <p:nvSpPr>
          <p:cNvPr id="26" name="Content Placeholder 1"/>
          <p:cNvSpPr txBox="1">
            <a:spLocks/>
          </p:cNvSpPr>
          <p:nvPr/>
        </p:nvSpPr>
        <p:spPr>
          <a:xfrm>
            <a:off x="5480477" y="1931964"/>
            <a:ext cx="1126425" cy="295508"/>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00" dirty="0">
                <a:solidFill>
                  <a:schemeClr val="bg1"/>
                </a:solidFill>
                <a:latin typeface="Amazon Ember"/>
              </a:rPr>
              <a:t>Elastic Load Balancer </a:t>
            </a:r>
          </a:p>
        </p:txBody>
      </p:sp>
      <p:sp>
        <p:nvSpPr>
          <p:cNvPr id="50" name="Content Placeholder 1"/>
          <p:cNvSpPr txBox="1">
            <a:spLocks/>
          </p:cNvSpPr>
          <p:nvPr/>
        </p:nvSpPr>
        <p:spPr>
          <a:xfrm>
            <a:off x="5892907" y="2693319"/>
            <a:ext cx="2663654" cy="952226"/>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Maintain </a:t>
            </a:r>
            <a:r>
              <a:rPr lang="en-US" i="1" dirty="0">
                <a:solidFill>
                  <a:schemeClr val="bg1"/>
                </a:solidFill>
                <a:latin typeface="Amazon Ember"/>
              </a:rPr>
              <a:t>n</a:t>
            </a:r>
            <a:r>
              <a:rPr lang="en-US" dirty="0">
                <a:solidFill>
                  <a:schemeClr val="bg1"/>
                </a:solidFill>
                <a:latin typeface="Amazon Ember"/>
              </a:rPr>
              <a:t> running copies</a:t>
            </a:r>
          </a:p>
          <a:p>
            <a:pPr marL="285750" indent="-285750">
              <a:buFont typeface="Arial" panose="020B0604020202020204" pitchFamily="34" charset="0"/>
              <a:buChar char="•"/>
            </a:pPr>
            <a:r>
              <a:rPr lang="en-US" dirty="0">
                <a:solidFill>
                  <a:schemeClr val="bg1"/>
                </a:solidFill>
                <a:latin typeface="Amazon Ember"/>
              </a:rPr>
              <a:t>Integrated with ELB</a:t>
            </a:r>
          </a:p>
          <a:p>
            <a:pPr marL="285750" indent="-285750">
              <a:buFont typeface="Arial" panose="020B0604020202020204" pitchFamily="34" charset="0"/>
              <a:buChar char="•"/>
            </a:pPr>
            <a:r>
              <a:rPr lang="en-US" dirty="0">
                <a:solidFill>
                  <a:schemeClr val="bg1"/>
                </a:solidFill>
                <a:latin typeface="Amazon Ember"/>
              </a:rPr>
              <a:t>Unhealthy tasks automatically replaced</a:t>
            </a: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0245" y="1333674"/>
            <a:ext cx="612955" cy="636994"/>
          </a:xfrm>
          <a:prstGeom prst="rect">
            <a:avLst/>
          </a:prstGeom>
        </p:spPr>
      </p:pic>
    </p:spTree>
    <p:extLst>
      <p:ext uri="{BB962C8B-B14F-4D97-AF65-F5344CB8AC3E}">
        <p14:creationId xmlns:p14="http://schemas.microsoft.com/office/powerpoint/2010/main" val="265099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xEl>
                                              <p:pRg st="0" end="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xEl>
                                              <p:pRg st="1" end="1"/>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P spid="2" grpId="0"/>
      <p:bldP spid="11" grpId="0"/>
      <p:bldP spid="13" grpId="0" build="p"/>
      <p:bldP spid="17" grpId="0"/>
      <p:bldP spid="18" grpId="0"/>
      <p:bldP spid="25" grpId="0"/>
      <p:bldP spid="26" grpId="0"/>
      <p:bldP spid="50"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0CC78CD-7D51-ED40-A527-117E03A77166}"/>
              </a:ext>
            </a:extLst>
          </p:cNvPr>
          <p:cNvSpPr/>
          <p:nvPr/>
        </p:nvSpPr>
        <p:spPr>
          <a:xfrm>
            <a:off x="487743" y="1581881"/>
            <a:ext cx="2975547" cy="2896743"/>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Task Definition</a:t>
            </a:r>
          </a:p>
        </p:txBody>
      </p:sp>
      <p:sp>
        <p:nvSpPr>
          <p:cNvPr id="4" name="Content Placeholder 1"/>
          <p:cNvSpPr>
            <a:spLocks noGrp="1"/>
          </p:cNvSpPr>
          <p:nvPr>
            <p:ph sz="quarter" idx="4294967295"/>
          </p:nvPr>
        </p:nvSpPr>
        <p:spPr>
          <a:xfrm>
            <a:off x="492884" y="1681201"/>
            <a:ext cx="3406775" cy="2278063"/>
          </a:xfrm>
        </p:spPr>
        <p:txBody>
          <a:bodyPr/>
          <a:lstStyle/>
          <a:p>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"family": “</a:t>
            </a:r>
            <a:r>
              <a:rPr lang="en-US" sz="1000" b="1" dirty="0" err="1">
                <a:solidFill>
                  <a:schemeClr val="accent2"/>
                </a:solidFill>
                <a:latin typeface="Lucida Console" panose="020B0609040504020204" pitchFamily="49" charset="0"/>
              </a:rPr>
              <a:t>scorekeep</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a:t>
            </a:r>
            <a:r>
              <a:rPr lang="en-US" sz="1000" b="1" dirty="0" err="1">
                <a:solidFill>
                  <a:schemeClr val="accent2"/>
                </a:solidFill>
                <a:latin typeface="Lucida Console" panose="020B0609040504020204" pitchFamily="49" charset="0"/>
              </a:rPr>
              <a:t>containerDefinitions</a:t>
            </a:r>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"name":“</a:t>
            </a:r>
            <a:r>
              <a:rPr lang="en-US" sz="1000" b="1" dirty="0" err="1">
                <a:solidFill>
                  <a:schemeClr val="accent2"/>
                </a:solidFill>
                <a:latin typeface="Lucida Console" panose="020B0609040504020204" pitchFamily="49" charset="0"/>
              </a:rPr>
              <a:t>scorekeep</a:t>
            </a:r>
            <a:r>
              <a:rPr lang="en-US" sz="1000" b="1" dirty="0">
                <a:solidFill>
                  <a:schemeClr val="accent2"/>
                </a:solidFill>
                <a:latin typeface="Lucida Console" panose="020B0609040504020204" pitchFamily="49" charset="0"/>
              </a:rPr>
              <a:t>-frontend",</a:t>
            </a:r>
          </a:p>
          <a:p>
            <a:r>
              <a:rPr lang="en-US" sz="1000" b="1" dirty="0">
                <a:solidFill>
                  <a:schemeClr val="accent2"/>
                </a:solidFill>
                <a:latin typeface="Lucida Console" panose="020B0609040504020204" pitchFamily="49" charset="0"/>
              </a:rPr>
              <a:t>     "image":"xxx.dkr.ecr.us-east-1.amazonaws.com/</a:t>
            </a:r>
            <a:r>
              <a:rPr lang="en-US" sz="1000" b="1" dirty="0" err="1">
                <a:solidFill>
                  <a:schemeClr val="accent2"/>
                </a:solidFill>
                <a:latin typeface="Lucida Console" panose="020B0609040504020204" pitchFamily="49" charset="0"/>
              </a:rPr>
              <a:t>fe</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"name":“</a:t>
            </a:r>
            <a:r>
              <a:rPr lang="en-US" sz="1000" b="1" dirty="0" err="1">
                <a:solidFill>
                  <a:schemeClr val="accent2"/>
                </a:solidFill>
                <a:latin typeface="Lucida Console" panose="020B0609040504020204" pitchFamily="49" charset="0"/>
              </a:rPr>
              <a:t>scorekeep-api</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"image":"xxx.dkr.ecr.us-east-1.amazonaws.com/</a:t>
            </a:r>
            <a:r>
              <a:rPr lang="en-US" sz="1000" b="1" dirty="0" err="1">
                <a:solidFill>
                  <a:schemeClr val="accent2"/>
                </a:solidFill>
                <a:latin typeface="Lucida Console" panose="020B0609040504020204" pitchFamily="49" charset="0"/>
              </a:rPr>
              <a:t>api</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a:t>
            </a:r>
          </a:p>
        </p:txBody>
      </p:sp>
      <p:sp>
        <p:nvSpPr>
          <p:cNvPr id="6" name="Content Placeholder 2"/>
          <p:cNvSpPr txBox="1">
            <a:spLocks/>
          </p:cNvSpPr>
          <p:nvPr/>
        </p:nvSpPr>
        <p:spPr>
          <a:xfrm>
            <a:off x="4111199" y="1246327"/>
            <a:ext cx="4859619" cy="3232297"/>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400" dirty="0">
                <a:solidFill>
                  <a:schemeClr val="bg1"/>
                </a:solidFill>
              </a:rPr>
              <a:t>Immutable, versioned document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Identified by </a:t>
            </a:r>
            <a:r>
              <a:rPr lang="en-US" sz="1400" dirty="0" err="1">
                <a:solidFill>
                  <a:schemeClr val="bg1"/>
                </a:solidFill>
              </a:rPr>
              <a:t>family:version</a:t>
            </a: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Contains a list of up to 10 container definitions</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All containers are co-located on the same host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Each container definition has:</a:t>
            </a:r>
          </a:p>
          <a:p>
            <a:pPr marL="285750">
              <a:buFont typeface="Arial" panose="020B0604020202020204" pitchFamily="34" charset="0"/>
              <a:buChar char="•"/>
            </a:pPr>
            <a:r>
              <a:rPr lang="en-US" dirty="0">
                <a:solidFill>
                  <a:schemeClr val="bg1"/>
                </a:solidFill>
              </a:rPr>
              <a:t>A name</a:t>
            </a:r>
          </a:p>
          <a:p>
            <a:pPr marL="285750">
              <a:buFont typeface="Arial" panose="020B0604020202020204" pitchFamily="34" charset="0"/>
              <a:buChar char="•"/>
            </a:pPr>
            <a:r>
              <a:rPr lang="en-US" dirty="0">
                <a:solidFill>
                  <a:schemeClr val="bg1"/>
                </a:solidFill>
              </a:rPr>
              <a:t>Image URL (Amazon ECR or Public Images)</a:t>
            </a:r>
          </a:p>
          <a:p>
            <a:pPr marL="285750">
              <a:buFont typeface="Arial" panose="020B0604020202020204" pitchFamily="34" charset="0"/>
              <a:buChar char="•"/>
            </a:pPr>
            <a:r>
              <a:rPr lang="en-US" dirty="0">
                <a:solidFill>
                  <a:schemeClr val="bg1"/>
                </a:solidFill>
              </a:rPr>
              <a:t>And more…stay tuned!</a:t>
            </a:r>
          </a:p>
        </p:txBody>
      </p:sp>
      <p:sp>
        <p:nvSpPr>
          <p:cNvPr id="8" name="Content Placeholder 2"/>
          <p:cNvSpPr txBox="1">
            <a:spLocks/>
          </p:cNvSpPr>
          <p:nvPr/>
        </p:nvSpPr>
        <p:spPr>
          <a:xfrm>
            <a:off x="487743" y="1246327"/>
            <a:ext cx="3200377" cy="335554"/>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solidFill>
                  <a:schemeClr val="bg1"/>
                </a:solidFill>
              </a:rPr>
              <a:t>Task Definition Snippet</a:t>
            </a:r>
          </a:p>
        </p:txBody>
      </p:sp>
    </p:spTree>
    <p:extLst>
      <p:ext uri="{BB962C8B-B14F-4D97-AF65-F5344CB8AC3E}">
        <p14:creationId xmlns:p14="http://schemas.microsoft.com/office/powerpoint/2010/main" val="197241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6E9A6C-36D7-FC40-BA44-D14101DF1BA8}"/>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134729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B26F0E-724C-994A-8C94-1DB8836AEA9D}"/>
              </a:ext>
            </a:extLst>
          </p:cNvPr>
          <p:cNvSpPr>
            <a:spLocks noGrp="1"/>
          </p:cNvSpPr>
          <p:nvPr>
            <p:ph sz="quarter" idx="10"/>
          </p:nvPr>
        </p:nvSpPr>
        <p:spPr/>
        <p:txBody>
          <a:bodyPr/>
          <a:lstStyle/>
          <a:p>
            <a:r>
              <a:rPr lang="en-US" dirty="0"/>
              <a:t>Task Definitions</a:t>
            </a:r>
          </a:p>
        </p:txBody>
      </p:sp>
    </p:spTree>
    <p:extLst>
      <p:ext uri="{BB962C8B-B14F-4D97-AF65-F5344CB8AC3E}">
        <p14:creationId xmlns:p14="http://schemas.microsoft.com/office/powerpoint/2010/main" val="130664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FF1C17-8A5F-4862-9C8F-0733888F149D}"/>
              </a:ext>
            </a:extLst>
          </p:cNvPr>
          <p:cNvGrpSpPr/>
          <p:nvPr/>
        </p:nvGrpSpPr>
        <p:grpSpPr>
          <a:xfrm>
            <a:off x="563814" y="940240"/>
            <a:ext cx="3494956" cy="3391188"/>
            <a:chOff x="830580" y="887413"/>
            <a:chExt cx="4063684" cy="3943029"/>
          </a:xfrm>
        </p:grpSpPr>
        <p:grpSp>
          <p:nvGrpSpPr>
            <p:cNvPr id="3"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9"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5"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7"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cxnSp>
            <p:nvCxnSpPr>
              <p:cNvPr id="8" name="Straight Connector 7">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grpSp>
        <p:nvGrpSpPr>
          <p:cNvPr id="55" name="Group 54">
            <a:extLst>
              <a:ext uri="{FF2B5EF4-FFF2-40B4-BE49-F238E27FC236}">
                <a16:creationId xmlns:a16="http://schemas.microsoft.com/office/drawing/2014/main" id="{FE1F634D-F916-42B7-8EC4-3ED64243192A}"/>
              </a:ext>
            </a:extLst>
          </p:cNvPr>
          <p:cNvGrpSpPr/>
          <p:nvPr/>
        </p:nvGrpSpPr>
        <p:grpSpPr>
          <a:xfrm>
            <a:off x="4650736" y="947197"/>
            <a:ext cx="3092380" cy="3384230"/>
            <a:chOff x="4650736" y="947197"/>
            <a:chExt cx="3092380" cy="3384230"/>
          </a:xfrm>
        </p:grpSpPr>
        <p:sp>
          <p:nvSpPr>
            <p:cNvPr id="37" name="Rounded Rectangle 36"/>
            <p:cNvSpPr/>
            <p:nvPr/>
          </p:nvSpPr>
          <p:spPr>
            <a:xfrm>
              <a:off x="4713239" y="1331768"/>
              <a:ext cx="3029877" cy="29996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8" name="Picture 3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50736" y="947197"/>
              <a:ext cx="741682" cy="769150"/>
            </a:xfrm>
            <a:prstGeom prst="rect">
              <a:avLst/>
            </a:prstGeom>
          </p:spPr>
        </p:pic>
        <p:grpSp>
          <p:nvGrpSpPr>
            <p:cNvPr id="53" name="Group 52">
              <a:extLst>
                <a:ext uri="{FF2B5EF4-FFF2-40B4-BE49-F238E27FC236}">
                  <a16:creationId xmlns:a16="http://schemas.microsoft.com/office/drawing/2014/main" id="{22FF2686-9477-4322-9C8C-3FCD47DE384C}"/>
                </a:ext>
              </a:extLst>
            </p:cNvPr>
            <p:cNvGrpSpPr/>
            <p:nvPr/>
          </p:nvGrpSpPr>
          <p:grpSpPr>
            <a:xfrm>
              <a:off x="4871389" y="3715394"/>
              <a:ext cx="2713577" cy="454911"/>
              <a:chOff x="4846727" y="3735058"/>
              <a:chExt cx="2713577" cy="454911"/>
            </a:xfrm>
          </p:grpSpPr>
          <p:sp>
            <p:nvSpPr>
              <p:cNvPr id="43" name="Rectangle 42">
                <a:extLst>
                  <a:ext uri="{FF2B5EF4-FFF2-40B4-BE49-F238E27FC236}">
                    <a16:creationId xmlns:a16="http://schemas.microsoft.com/office/drawing/2014/main" id="{B50DDC3D-D50C-40D2-8FD9-8C3291EFB527}"/>
                  </a:ext>
                </a:extLst>
              </p:cNvPr>
              <p:cNvSpPr/>
              <p:nvPr/>
            </p:nvSpPr>
            <p:spPr>
              <a:xfrm>
                <a:off x="6712311" y="3735058"/>
                <a:ext cx="847993" cy="454911"/>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44" name="Rectangle 43">
                <a:extLst>
                  <a:ext uri="{FF2B5EF4-FFF2-40B4-BE49-F238E27FC236}">
                    <a16:creationId xmlns:a16="http://schemas.microsoft.com/office/drawing/2014/main" id="{C909F2C8-EC1A-4209-A99F-47CE866E5943}"/>
                  </a:ext>
                </a:extLst>
              </p:cNvPr>
              <p:cNvSpPr/>
              <p:nvPr/>
            </p:nvSpPr>
            <p:spPr>
              <a:xfrm>
                <a:off x="5779519"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45" name="Rectangle 44">
                <a:extLst>
                  <a:ext uri="{FF2B5EF4-FFF2-40B4-BE49-F238E27FC236}">
                    <a16:creationId xmlns:a16="http://schemas.microsoft.com/office/drawing/2014/main" id="{A81BDFF9-BDCC-4623-AEAE-E1C0482B8589}"/>
                  </a:ext>
                </a:extLst>
              </p:cNvPr>
              <p:cNvSpPr/>
              <p:nvPr/>
            </p:nvSpPr>
            <p:spPr>
              <a:xfrm>
                <a:off x="4846727"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grpSp>
          <p:nvGrpSpPr>
            <p:cNvPr id="54" name="Group 53">
              <a:extLst>
                <a:ext uri="{FF2B5EF4-FFF2-40B4-BE49-F238E27FC236}">
                  <a16:creationId xmlns:a16="http://schemas.microsoft.com/office/drawing/2014/main" id="{D24038D3-02D3-49CA-9E4F-C22C116CDBC7}"/>
                </a:ext>
              </a:extLst>
            </p:cNvPr>
            <p:cNvGrpSpPr/>
            <p:nvPr/>
          </p:nvGrpSpPr>
          <p:grpSpPr>
            <a:xfrm>
              <a:off x="4941947" y="1810999"/>
              <a:ext cx="2572460" cy="1809187"/>
              <a:chOff x="4921340" y="1810999"/>
              <a:chExt cx="2572460" cy="1809187"/>
            </a:xfrm>
          </p:grpSpPr>
          <p:pic>
            <p:nvPicPr>
              <p:cNvPr id="39" name="Picture 3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1810999"/>
                <a:ext cx="1133045" cy="638934"/>
              </a:xfrm>
              <a:prstGeom prst="rect">
                <a:avLst/>
              </a:prstGeom>
            </p:spPr>
          </p:pic>
          <p:pic>
            <p:nvPicPr>
              <p:cNvPr id="40" name="Picture 3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25450" y="1810999"/>
                <a:ext cx="1133045" cy="638934"/>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2749553"/>
                <a:ext cx="1133045" cy="638934"/>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60755" y="2749553"/>
                <a:ext cx="1133045" cy="638934"/>
              </a:xfrm>
              <a:prstGeom prst="rect">
                <a:avLst/>
              </a:prstGeom>
            </p:spPr>
          </p:pic>
          <p:sp>
            <p:nvSpPr>
              <p:cNvPr id="47" name="TextBox 37"/>
              <p:cNvSpPr txBox="1">
                <a:spLocks noChangeArrowheads="1"/>
              </p:cNvSpPr>
              <p:nvPr/>
            </p:nvSpPr>
            <p:spPr bwMode="auto">
              <a:xfrm>
                <a:off x="6371797"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8" name="TextBox 37"/>
              <p:cNvSpPr txBox="1">
                <a:spLocks noChangeArrowheads="1"/>
              </p:cNvSpPr>
              <p:nvPr/>
            </p:nvSpPr>
            <p:spPr bwMode="auto">
              <a:xfrm>
                <a:off x="5003822"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9" name="TextBox 37"/>
              <p:cNvSpPr txBox="1">
                <a:spLocks noChangeArrowheads="1"/>
              </p:cNvSpPr>
              <p:nvPr/>
            </p:nvSpPr>
            <p:spPr bwMode="auto">
              <a:xfrm>
                <a:off x="6416795" y="3388487"/>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50" name="TextBox 37"/>
              <p:cNvSpPr txBox="1">
                <a:spLocks noChangeArrowheads="1"/>
              </p:cNvSpPr>
              <p:nvPr/>
            </p:nvSpPr>
            <p:spPr bwMode="auto">
              <a:xfrm>
                <a:off x="5003822" y="3389354"/>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grpSp>
        <p:sp>
          <p:nvSpPr>
            <p:cNvPr id="51" name="TextBox 50"/>
            <p:cNvSpPr txBox="1"/>
            <p:nvPr/>
          </p:nvSpPr>
          <p:spPr>
            <a:xfrm>
              <a:off x="5379907" y="957635"/>
              <a:ext cx="2163054" cy="338554"/>
            </a:xfrm>
            <a:prstGeom prst="rect">
              <a:avLst/>
            </a:prstGeom>
            <a:noFill/>
          </p:spPr>
          <p:txBody>
            <a:bodyPr wrap="square" rtlCol="0">
              <a:spAutoFit/>
            </a:bodyPr>
            <a:lstStyle/>
            <a:p>
              <a:r>
                <a:rPr lang="en-US" sz="1600" dirty="0">
                  <a:solidFill>
                    <a:schemeClr val="bg1"/>
                  </a:solidFill>
                  <a:latin typeface="Amazon Ember" charset="0"/>
                  <a:ea typeface="Amazon Ember" charset="0"/>
                  <a:cs typeface="Amazon Ember" charset="0"/>
                </a:rPr>
                <a:t>EC2 Instance</a:t>
              </a:r>
            </a:p>
          </p:txBody>
        </p:sp>
      </p:grpSp>
      <p:grpSp>
        <p:nvGrpSpPr>
          <p:cNvPr id="56" name="Group 55">
            <a:extLst>
              <a:ext uri="{FF2B5EF4-FFF2-40B4-BE49-F238E27FC236}">
                <a16:creationId xmlns:a16="http://schemas.microsoft.com/office/drawing/2014/main" id="{5B8DA3E8-896F-4ABF-9C76-1AC09DBB0E68}"/>
              </a:ext>
            </a:extLst>
          </p:cNvPr>
          <p:cNvGrpSpPr/>
          <p:nvPr/>
        </p:nvGrpSpPr>
        <p:grpSpPr>
          <a:xfrm>
            <a:off x="1944000" y="1510985"/>
            <a:ext cx="1415238" cy="1555079"/>
            <a:chOff x="1069936" y="2616870"/>
            <a:chExt cx="1415238" cy="1555079"/>
          </a:xfrm>
        </p:grpSpPr>
        <p:sp>
          <p:nvSpPr>
            <p:cNvPr id="57" name="Rounded Rectangle 29">
              <a:extLst>
                <a:ext uri="{FF2B5EF4-FFF2-40B4-BE49-F238E27FC236}">
                  <a16:creationId xmlns:a16="http://schemas.microsoft.com/office/drawing/2014/main" id="{BC466604-671D-4785-A8B6-9767DFB74EC3}"/>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58" name="Picture 57">
              <a:extLst>
                <a:ext uri="{FF2B5EF4-FFF2-40B4-BE49-F238E27FC236}">
                  <a16:creationId xmlns:a16="http://schemas.microsoft.com/office/drawing/2014/main" id="{C7C990AF-A402-4CD5-848B-897C7192520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 name="Picture 58">
              <a:extLst>
                <a:ext uri="{FF2B5EF4-FFF2-40B4-BE49-F238E27FC236}">
                  <a16:creationId xmlns:a16="http://schemas.microsoft.com/office/drawing/2014/main" id="{76E0ECDB-53A5-4130-A671-8ABB943B6025}"/>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 name="Picture 59">
              <a:extLst>
                <a:ext uri="{FF2B5EF4-FFF2-40B4-BE49-F238E27FC236}">
                  <a16:creationId xmlns:a16="http://schemas.microsoft.com/office/drawing/2014/main" id="{CF3D4838-D779-4DFD-ABB9-69162A54380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 name="Picture 60">
              <a:extLst>
                <a:ext uri="{FF2B5EF4-FFF2-40B4-BE49-F238E27FC236}">
                  <a16:creationId xmlns:a16="http://schemas.microsoft.com/office/drawing/2014/main" id="{7148CD4D-57B0-49A2-B555-3A1B437ABFD3}"/>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 name="Picture 61">
              <a:extLst>
                <a:ext uri="{FF2B5EF4-FFF2-40B4-BE49-F238E27FC236}">
                  <a16:creationId xmlns:a16="http://schemas.microsoft.com/office/drawing/2014/main" id="{B135DA7A-9FB8-4988-865E-DD3AC106113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9" name="Group 28"/>
          <p:cNvGrpSpPr/>
          <p:nvPr/>
        </p:nvGrpSpPr>
        <p:grpSpPr>
          <a:xfrm>
            <a:off x="1944000" y="1510985"/>
            <a:ext cx="1415238" cy="1555079"/>
            <a:chOff x="1069936" y="2616870"/>
            <a:chExt cx="1415238" cy="1555079"/>
          </a:xfrm>
        </p:grpSpPr>
        <p:sp>
          <p:nvSpPr>
            <p:cNvPr id="30" name="Rounded Rectangle 2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1" name="Picture 3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3" name="Picture 3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4" name="Picture 3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5" name="Picture 3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Tree>
    <p:extLst>
      <p:ext uri="{BB962C8B-B14F-4D97-AF65-F5344CB8AC3E}">
        <p14:creationId xmlns:p14="http://schemas.microsoft.com/office/powerpoint/2010/main" val="155249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6" presetClass="emph" presetSubtype="0" fill="hold" nodeType="withEffect">
                                  <p:stCondLst>
                                    <p:cond delay="0"/>
                                  </p:stCondLst>
                                  <p:childTnLst>
                                    <p:animScale>
                                      <p:cBhvr>
                                        <p:cTn id="8" dur="500" fill="hold"/>
                                        <p:tgtEl>
                                          <p:spTgt spid="29"/>
                                        </p:tgtEl>
                                      </p:cBhvr>
                                      <p:by x="200000" y="200000"/>
                                    </p:animScale>
                                  </p:childTnLst>
                                </p:cTn>
                              </p:par>
                              <p:par>
                                <p:cTn id="9" presetID="42" presetClass="path" presetSubtype="0" fill="hold" nodeType="withEffect">
                                  <p:stCondLst>
                                    <p:cond delay="0"/>
                                  </p:stCondLst>
                                  <p:childTnLst>
                                    <p:animMotion origin="layout" path="M -5.55556E-7 -3.08642E-6 L 0.38785 0.06821 " pathEditMode="relative" rAng="0" ptsTypes="AA">
                                      <p:cBhvr>
                                        <p:cTn id="10" dur="500" fill="hold"/>
                                        <p:tgtEl>
                                          <p:spTgt spid="29"/>
                                        </p:tgtEl>
                                        <p:attrNameLst>
                                          <p:attrName>ppt_x</p:attrName>
                                          <p:attrName>ppt_y</p:attrName>
                                        </p:attrNameLst>
                                      </p:cBhvr>
                                      <p:rCtr x="19392" y="3488"/>
                                    </p:animMotion>
                                  </p:childTnLst>
                                </p:cTn>
                              </p:par>
                              <p:par>
                                <p:cTn id="11" presetID="10" presetClass="entr" presetSubtype="0" fill="hold" nodeType="withEffect">
                                  <p:stCondLst>
                                    <p:cond delay="25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250"/>
                                        <p:tgtEl>
                                          <p:spTgt spid="55"/>
                                        </p:tgtEl>
                                      </p:cBhvr>
                                    </p:animEffect>
                                  </p:childTnLst>
                                </p:cTn>
                              </p:par>
                              <p:par>
                                <p:cTn id="14" presetID="10" presetClass="exit" presetSubtype="0" fill="hold" nodeType="withEffect">
                                  <p:stCondLst>
                                    <p:cond delay="250"/>
                                  </p:stCondLst>
                                  <p:childTnLst>
                                    <p:animEffect transition="out" filter="fade">
                                      <p:cBhvr>
                                        <p:cTn id="15" dur="250"/>
                                        <p:tgtEl>
                                          <p:spTgt spid="29"/>
                                        </p:tgtEl>
                                      </p:cBhvr>
                                    </p:animEffect>
                                    <p:set>
                                      <p:cBhvr>
                                        <p:cTn id="16" dur="1" fill="hold">
                                          <p:stCondLst>
                                            <p:cond delay="24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31311" y="3467051"/>
            <a:ext cx="7841468" cy="1127634"/>
            <a:chOff x="278370" y="-195392"/>
            <a:chExt cx="7895895" cy="1127634"/>
          </a:xfrm>
        </p:grpSpPr>
        <p:sp>
          <p:nvSpPr>
            <p:cNvPr id="64" name="Rectangle 63">
              <a:extLst>
                <a:ext uri="{FF2B5EF4-FFF2-40B4-BE49-F238E27FC236}">
                  <a16:creationId xmlns:a16="http://schemas.microsoft.com/office/drawing/2014/main" id="{F4FEF678-5957-4BC0-AB05-7B6BE4C13CD4}"/>
                </a:ext>
              </a:extLst>
            </p:cNvPr>
            <p:cNvSpPr/>
            <p:nvPr/>
          </p:nvSpPr>
          <p:spPr>
            <a:xfrm>
              <a:off x="278370" y="-112998"/>
              <a:ext cx="7895895" cy="931191"/>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5" name="Picture 6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622467" y="-195392"/>
              <a:ext cx="3081793" cy="1127634"/>
            </a:xfrm>
            <a:prstGeom prst="rect">
              <a:avLst/>
            </a:prstGeom>
          </p:spPr>
        </p:pic>
      </p:grpSp>
      <p:grpSp>
        <p:nvGrpSpPr>
          <p:cNvPr id="67" name="Group 66">
            <a:extLst>
              <a:ext uri="{FF2B5EF4-FFF2-40B4-BE49-F238E27FC236}">
                <a16:creationId xmlns:a16="http://schemas.microsoft.com/office/drawing/2014/main" id="{358A8278-F0D8-4815-8554-B0C01AEBDDF4}"/>
              </a:ext>
            </a:extLst>
          </p:cNvPr>
          <p:cNvGrpSpPr/>
          <p:nvPr/>
        </p:nvGrpSpPr>
        <p:grpSpPr>
          <a:xfrm>
            <a:off x="1169643" y="413248"/>
            <a:ext cx="6804715" cy="1340626"/>
            <a:chOff x="956534" y="1182029"/>
            <a:chExt cx="6804715" cy="1340626"/>
          </a:xfrm>
        </p:grpSpPr>
        <p:sp>
          <p:nvSpPr>
            <p:cNvPr id="69" name="Rectangle 68">
              <a:extLst>
                <a:ext uri="{FF2B5EF4-FFF2-40B4-BE49-F238E27FC236}">
                  <a16:creationId xmlns:a16="http://schemas.microsoft.com/office/drawing/2014/main" id="{EFF5312A-3183-4FF9-AE23-1CE5A3B34506}"/>
                </a:ext>
              </a:extLst>
            </p:cNvPr>
            <p:cNvSpPr/>
            <p:nvPr/>
          </p:nvSpPr>
          <p:spPr>
            <a:xfrm>
              <a:off x="1985087"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pic>
          <p:nvPicPr>
            <p:cNvPr id="70" name="Picture 69">
              <a:extLst>
                <a:ext uri="{FF2B5EF4-FFF2-40B4-BE49-F238E27FC236}">
                  <a16:creationId xmlns:a16="http://schemas.microsoft.com/office/drawing/2014/main" id="{C08F4615-B855-4B73-8557-6A4C5BAD6062}"/>
                </a:ext>
              </a:extLst>
            </p:cNvPr>
            <p:cNvPicPr>
              <a:picLocks noChangeAspect="1"/>
            </p:cNvPicPr>
            <p:nvPr/>
          </p:nvPicPr>
          <p:blipFill>
            <a:blip r:embed="rId4"/>
            <a:stretch>
              <a:fillRect/>
            </a:stretch>
          </p:blipFill>
          <p:spPr>
            <a:xfrm>
              <a:off x="1132959" y="1496171"/>
              <a:ext cx="705904" cy="795604"/>
            </a:xfrm>
            <a:prstGeom prst="rect">
              <a:avLst/>
            </a:prstGeom>
          </p:spPr>
        </p:pic>
        <p:sp>
          <p:nvSpPr>
            <p:cNvPr id="71" name="Rectangle 70">
              <a:extLst>
                <a:ext uri="{FF2B5EF4-FFF2-40B4-BE49-F238E27FC236}">
                  <a16:creationId xmlns:a16="http://schemas.microsoft.com/office/drawing/2014/main" id="{925F0D07-CE7B-4296-BE39-29A80F85A5B0}"/>
                </a:ext>
              </a:extLst>
            </p:cNvPr>
            <p:cNvSpPr/>
            <p:nvPr/>
          </p:nvSpPr>
          <p:spPr>
            <a:xfrm>
              <a:off x="1985087"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72" name="Rectangle 71">
              <a:extLst>
                <a:ext uri="{FF2B5EF4-FFF2-40B4-BE49-F238E27FC236}">
                  <a16:creationId xmlns:a16="http://schemas.microsoft.com/office/drawing/2014/main" id="{B24D477E-2E12-4F0F-A9A7-3E411DC2E808}"/>
                </a:ext>
              </a:extLst>
            </p:cNvPr>
            <p:cNvSpPr/>
            <p:nvPr/>
          </p:nvSpPr>
          <p:spPr>
            <a:xfrm>
              <a:off x="4826000"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73" name="Rectangle 72">
              <a:extLst>
                <a:ext uri="{FF2B5EF4-FFF2-40B4-BE49-F238E27FC236}">
                  <a16:creationId xmlns:a16="http://schemas.microsoft.com/office/drawing/2014/main" id="{BE0565DF-9918-4B4B-91DE-78E5603AA1C9}"/>
                </a:ext>
              </a:extLst>
            </p:cNvPr>
            <p:cNvSpPr/>
            <p:nvPr/>
          </p:nvSpPr>
          <p:spPr>
            <a:xfrm>
              <a:off x="956534" y="1182029"/>
              <a:ext cx="6804715" cy="1340626"/>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1" name="Group 10">
            <a:extLst>
              <a:ext uri="{FF2B5EF4-FFF2-40B4-BE49-F238E27FC236}">
                <a16:creationId xmlns:a16="http://schemas.microsoft.com/office/drawing/2014/main" id="{7305EF5E-5761-44E6-A8AD-0B6B869F7890}"/>
              </a:ext>
            </a:extLst>
          </p:cNvPr>
          <p:cNvGrpSpPr/>
          <p:nvPr/>
        </p:nvGrpSpPr>
        <p:grpSpPr>
          <a:xfrm>
            <a:off x="952755" y="2427800"/>
            <a:ext cx="1947991" cy="869531"/>
            <a:chOff x="976184" y="2427800"/>
            <a:chExt cx="1947991" cy="869531"/>
          </a:xfrm>
        </p:grpSpPr>
        <p:pic>
          <p:nvPicPr>
            <p:cNvPr id="38" name="Picture 37"/>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39" name="Picture 3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40" name="Picture 3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41" name="Picture 4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77" name="Group 76">
            <a:extLst>
              <a:ext uri="{FF2B5EF4-FFF2-40B4-BE49-F238E27FC236}">
                <a16:creationId xmlns:a16="http://schemas.microsoft.com/office/drawing/2014/main" id="{30E69433-D03C-46AD-8ED8-58E4C4FD6686}"/>
              </a:ext>
            </a:extLst>
          </p:cNvPr>
          <p:cNvGrpSpPr/>
          <p:nvPr/>
        </p:nvGrpSpPr>
        <p:grpSpPr>
          <a:xfrm>
            <a:off x="3624351" y="2427800"/>
            <a:ext cx="1947991" cy="869531"/>
            <a:chOff x="976184" y="2427800"/>
            <a:chExt cx="1947991" cy="869531"/>
          </a:xfrm>
        </p:grpSpPr>
        <p:pic>
          <p:nvPicPr>
            <p:cNvPr id="85" name="Picture 84">
              <a:extLst>
                <a:ext uri="{FF2B5EF4-FFF2-40B4-BE49-F238E27FC236}">
                  <a16:creationId xmlns:a16="http://schemas.microsoft.com/office/drawing/2014/main" id="{85E02746-3610-4F4E-8C3B-E0F05F29548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86" name="Picture 85">
              <a:extLst>
                <a:ext uri="{FF2B5EF4-FFF2-40B4-BE49-F238E27FC236}">
                  <a16:creationId xmlns:a16="http://schemas.microsoft.com/office/drawing/2014/main" id="{FA5BDA8C-C391-4DAE-B223-C2C542D5474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87" name="Picture 86">
              <a:extLst>
                <a:ext uri="{FF2B5EF4-FFF2-40B4-BE49-F238E27FC236}">
                  <a16:creationId xmlns:a16="http://schemas.microsoft.com/office/drawing/2014/main" id="{0041F852-0E1C-4CFE-8E6F-5C8CD67EB71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88" name="Picture 87">
              <a:extLst>
                <a:ext uri="{FF2B5EF4-FFF2-40B4-BE49-F238E27FC236}">
                  <a16:creationId xmlns:a16="http://schemas.microsoft.com/office/drawing/2014/main" id="{F7E9D19F-85BF-4295-85C1-28F9C50711A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90" name="Group 89">
            <a:extLst>
              <a:ext uri="{FF2B5EF4-FFF2-40B4-BE49-F238E27FC236}">
                <a16:creationId xmlns:a16="http://schemas.microsoft.com/office/drawing/2014/main" id="{0EC1FDC1-E1FA-45A9-853A-0977AD0F2205}"/>
              </a:ext>
            </a:extLst>
          </p:cNvPr>
          <p:cNvGrpSpPr/>
          <p:nvPr/>
        </p:nvGrpSpPr>
        <p:grpSpPr>
          <a:xfrm>
            <a:off x="6295946" y="2427800"/>
            <a:ext cx="1947991" cy="869531"/>
            <a:chOff x="976184" y="2427800"/>
            <a:chExt cx="1947991" cy="869531"/>
          </a:xfrm>
        </p:grpSpPr>
        <p:pic>
          <p:nvPicPr>
            <p:cNvPr id="98" name="Picture 97">
              <a:extLst>
                <a:ext uri="{FF2B5EF4-FFF2-40B4-BE49-F238E27FC236}">
                  <a16:creationId xmlns:a16="http://schemas.microsoft.com/office/drawing/2014/main" id="{43F6661B-4323-4CCB-8189-0FE52ECE5D7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99" name="Picture 98">
              <a:extLst>
                <a:ext uri="{FF2B5EF4-FFF2-40B4-BE49-F238E27FC236}">
                  <a16:creationId xmlns:a16="http://schemas.microsoft.com/office/drawing/2014/main" id="{47F8D700-2AB2-497A-88E1-AD1D4658EB9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100" name="Picture 99">
              <a:extLst>
                <a:ext uri="{FF2B5EF4-FFF2-40B4-BE49-F238E27FC236}">
                  <a16:creationId xmlns:a16="http://schemas.microsoft.com/office/drawing/2014/main" id="{A2D22478-75B2-49C3-AB9F-F91F69B9838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101" name="Picture 100">
              <a:extLst>
                <a:ext uri="{FF2B5EF4-FFF2-40B4-BE49-F238E27FC236}">
                  <a16:creationId xmlns:a16="http://schemas.microsoft.com/office/drawing/2014/main" id="{F13BFE8E-46C1-4409-A67D-A5829D75456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14" name="Group 13">
            <a:extLst>
              <a:ext uri="{FF2B5EF4-FFF2-40B4-BE49-F238E27FC236}">
                <a16:creationId xmlns:a16="http://schemas.microsoft.com/office/drawing/2014/main" id="{774087E2-28D2-4494-8B2A-3DC9C1D13A69}"/>
              </a:ext>
            </a:extLst>
          </p:cNvPr>
          <p:cNvGrpSpPr/>
          <p:nvPr/>
        </p:nvGrpSpPr>
        <p:grpSpPr>
          <a:xfrm>
            <a:off x="650041" y="1879550"/>
            <a:ext cx="7843918" cy="2039988"/>
            <a:chOff x="650041" y="1879550"/>
            <a:chExt cx="7843918" cy="2039988"/>
          </a:xfrm>
        </p:grpSpPr>
        <p:sp>
          <p:nvSpPr>
            <p:cNvPr id="36" name="Rounded Rectangle 35"/>
            <p:cNvSpPr/>
            <p:nvPr/>
          </p:nvSpPr>
          <p:spPr>
            <a:xfrm>
              <a:off x="702732"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7" name="Picture 3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50041" y="1928374"/>
              <a:ext cx="455786" cy="447164"/>
            </a:xfrm>
            <a:prstGeom prst="rect">
              <a:avLst/>
            </a:prstGeom>
          </p:spPr>
        </p:pic>
        <p:grpSp>
          <p:nvGrpSpPr>
            <p:cNvPr id="3" name="Group 2">
              <a:extLst>
                <a:ext uri="{FF2B5EF4-FFF2-40B4-BE49-F238E27FC236}">
                  <a16:creationId xmlns:a16="http://schemas.microsoft.com/office/drawing/2014/main" id="{23F17FFB-B157-4FC0-A0C0-966B20FDD883}"/>
                </a:ext>
              </a:extLst>
            </p:cNvPr>
            <p:cNvGrpSpPr/>
            <p:nvPr/>
          </p:nvGrpSpPr>
          <p:grpSpPr>
            <a:xfrm>
              <a:off x="782936" y="3388158"/>
              <a:ext cx="2287628" cy="426605"/>
              <a:chOff x="812519" y="3388158"/>
              <a:chExt cx="2287628" cy="426605"/>
            </a:xfrm>
          </p:grpSpPr>
          <p:sp>
            <p:nvSpPr>
              <p:cNvPr id="33" name="Rectangle 32">
                <a:extLst>
                  <a:ext uri="{FF2B5EF4-FFF2-40B4-BE49-F238E27FC236}">
                    <a16:creationId xmlns:a16="http://schemas.microsoft.com/office/drawing/2014/main" id="{B50DDC3D-D50C-40D2-8FD9-8C3291EFB527}"/>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34" name="Rectangle 33">
                <a:extLst>
                  <a:ext uri="{FF2B5EF4-FFF2-40B4-BE49-F238E27FC236}">
                    <a16:creationId xmlns:a16="http://schemas.microsoft.com/office/drawing/2014/main" id="{C909F2C8-EC1A-4209-A99F-47CE866E5943}"/>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35" name="Rectangle 34">
                <a:extLst>
                  <a:ext uri="{FF2B5EF4-FFF2-40B4-BE49-F238E27FC236}">
                    <a16:creationId xmlns:a16="http://schemas.microsoft.com/office/drawing/2014/main" id="{A81BDFF9-BDCC-4623-AEAE-E1C0482B8589}"/>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43" name="TextBox 42"/>
            <p:cNvSpPr txBox="1"/>
            <p:nvPr/>
          </p:nvSpPr>
          <p:spPr>
            <a:xfrm>
              <a:off x="1118909"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78" name="Rounded Rectangle 35">
              <a:extLst>
                <a:ext uri="{FF2B5EF4-FFF2-40B4-BE49-F238E27FC236}">
                  <a16:creationId xmlns:a16="http://schemas.microsoft.com/office/drawing/2014/main" id="{26F9BC3B-CE33-4899-A314-4FD6BB68C196}"/>
                </a:ext>
              </a:extLst>
            </p:cNvPr>
            <p:cNvSpPr/>
            <p:nvPr/>
          </p:nvSpPr>
          <p:spPr>
            <a:xfrm>
              <a:off x="3374328"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79" name="Picture 78">
              <a:extLst>
                <a:ext uri="{FF2B5EF4-FFF2-40B4-BE49-F238E27FC236}">
                  <a16:creationId xmlns:a16="http://schemas.microsoft.com/office/drawing/2014/main" id="{5B958A90-8689-431F-87D6-94CA7B0BBFC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321637" y="1928374"/>
              <a:ext cx="455786" cy="447164"/>
            </a:xfrm>
            <a:prstGeom prst="rect">
              <a:avLst/>
            </a:prstGeom>
          </p:spPr>
        </p:pic>
        <p:grpSp>
          <p:nvGrpSpPr>
            <p:cNvPr id="80" name="Group 79">
              <a:extLst>
                <a:ext uri="{FF2B5EF4-FFF2-40B4-BE49-F238E27FC236}">
                  <a16:creationId xmlns:a16="http://schemas.microsoft.com/office/drawing/2014/main" id="{FF82B111-09F6-4969-9AC1-F8659545530F}"/>
                </a:ext>
              </a:extLst>
            </p:cNvPr>
            <p:cNvGrpSpPr/>
            <p:nvPr/>
          </p:nvGrpSpPr>
          <p:grpSpPr>
            <a:xfrm>
              <a:off x="3454532" y="3388158"/>
              <a:ext cx="2287628" cy="426605"/>
              <a:chOff x="812519" y="3388158"/>
              <a:chExt cx="2287628" cy="426605"/>
            </a:xfrm>
          </p:grpSpPr>
          <p:sp>
            <p:nvSpPr>
              <p:cNvPr id="82" name="Rectangle 81">
                <a:extLst>
                  <a:ext uri="{FF2B5EF4-FFF2-40B4-BE49-F238E27FC236}">
                    <a16:creationId xmlns:a16="http://schemas.microsoft.com/office/drawing/2014/main" id="{CF0BD8E6-EF1A-4E33-9C2D-AE4248056E74}"/>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83" name="Rectangle 82">
                <a:extLst>
                  <a:ext uri="{FF2B5EF4-FFF2-40B4-BE49-F238E27FC236}">
                    <a16:creationId xmlns:a16="http://schemas.microsoft.com/office/drawing/2014/main" id="{464D45F0-0AFE-4DE2-8E51-F533DC442F34}"/>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84" name="Rectangle 83">
                <a:extLst>
                  <a:ext uri="{FF2B5EF4-FFF2-40B4-BE49-F238E27FC236}">
                    <a16:creationId xmlns:a16="http://schemas.microsoft.com/office/drawing/2014/main" id="{AC1A7E82-EA5B-42CD-A227-C14850263A0C}"/>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81" name="TextBox 80">
              <a:extLst>
                <a:ext uri="{FF2B5EF4-FFF2-40B4-BE49-F238E27FC236}">
                  <a16:creationId xmlns:a16="http://schemas.microsoft.com/office/drawing/2014/main" id="{ED8AA124-B16B-47EE-8ED5-AB08B18D2AE8}"/>
                </a:ext>
              </a:extLst>
            </p:cNvPr>
            <p:cNvSpPr txBox="1"/>
            <p:nvPr/>
          </p:nvSpPr>
          <p:spPr>
            <a:xfrm>
              <a:off x="3790505"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91" name="Rounded Rectangle 35">
              <a:extLst>
                <a:ext uri="{FF2B5EF4-FFF2-40B4-BE49-F238E27FC236}">
                  <a16:creationId xmlns:a16="http://schemas.microsoft.com/office/drawing/2014/main" id="{FA4C87EE-3236-46CF-8A87-E57A6BB6E2EB}"/>
                </a:ext>
              </a:extLst>
            </p:cNvPr>
            <p:cNvSpPr/>
            <p:nvPr/>
          </p:nvSpPr>
          <p:spPr>
            <a:xfrm>
              <a:off x="6045923"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92" name="Picture 91">
              <a:extLst>
                <a:ext uri="{FF2B5EF4-FFF2-40B4-BE49-F238E27FC236}">
                  <a16:creationId xmlns:a16="http://schemas.microsoft.com/office/drawing/2014/main" id="{CA253426-4571-46F9-8CEE-64AD5AB4DA9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993232" y="1928374"/>
              <a:ext cx="455786" cy="447164"/>
            </a:xfrm>
            <a:prstGeom prst="rect">
              <a:avLst/>
            </a:prstGeom>
          </p:spPr>
        </p:pic>
        <p:grpSp>
          <p:nvGrpSpPr>
            <p:cNvPr id="93" name="Group 92">
              <a:extLst>
                <a:ext uri="{FF2B5EF4-FFF2-40B4-BE49-F238E27FC236}">
                  <a16:creationId xmlns:a16="http://schemas.microsoft.com/office/drawing/2014/main" id="{1EA919AB-632F-4912-84BA-ED2E58285583}"/>
                </a:ext>
              </a:extLst>
            </p:cNvPr>
            <p:cNvGrpSpPr/>
            <p:nvPr/>
          </p:nvGrpSpPr>
          <p:grpSpPr>
            <a:xfrm>
              <a:off x="6126127" y="3388158"/>
              <a:ext cx="2287628" cy="426605"/>
              <a:chOff x="812519" y="3388158"/>
              <a:chExt cx="2287628" cy="426605"/>
            </a:xfrm>
          </p:grpSpPr>
          <p:sp>
            <p:nvSpPr>
              <p:cNvPr id="95" name="Rectangle 94">
                <a:extLst>
                  <a:ext uri="{FF2B5EF4-FFF2-40B4-BE49-F238E27FC236}">
                    <a16:creationId xmlns:a16="http://schemas.microsoft.com/office/drawing/2014/main" id="{ED5D25F3-56FB-4AD1-8828-3185A3B2F286}"/>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96" name="Rectangle 95">
                <a:extLst>
                  <a:ext uri="{FF2B5EF4-FFF2-40B4-BE49-F238E27FC236}">
                    <a16:creationId xmlns:a16="http://schemas.microsoft.com/office/drawing/2014/main" id="{B0A76AB3-174E-4762-98F6-E9041119294A}"/>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97" name="Rectangle 96">
                <a:extLst>
                  <a:ext uri="{FF2B5EF4-FFF2-40B4-BE49-F238E27FC236}">
                    <a16:creationId xmlns:a16="http://schemas.microsoft.com/office/drawing/2014/main" id="{95BDF348-D1D1-42F6-B202-98F538961045}"/>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94" name="TextBox 93">
              <a:extLst>
                <a:ext uri="{FF2B5EF4-FFF2-40B4-BE49-F238E27FC236}">
                  <a16:creationId xmlns:a16="http://schemas.microsoft.com/office/drawing/2014/main" id="{A114BF3C-484A-439A-BE85-2100EB162365}"/>
                </a:ext>
              </a:extLst>
            </p:cNvPr>
            <p:cNvSpPr txBox="1"/>
            <p:nvPr/>
          </p:nvSpPr>
          <p:spPr>
            <a:xfrm>
              <a:off x="6462100"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spTree>
    <p:extLst>
      <p:ext uri="{BB962C8B-B14F-4D97-AF65-F5344CB8AC3E}">
        <p14:creationId xmlns:p14="http://schemas.microsoft.com/office/powerpoint/2010/main" val="318223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2" presetClass="entr" presetSubtype="4"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250" fill="hold"/>
                                        <p:tgtEl>
                                          <p:spTgt spid="4"/>
                                        </p:tgtEl>
                                        <p:attrNameLst>
                                          <p:attrName>ppt_x</p:attrName>
                                        </p:attrNameLst>
                                      </p:cBhvr>
                                      <p:tavLst>
                                        <p:tav tm="0">
                                          <p:val>
                                            <p:strVal val="#ppt_x"/>
                                          </p:val>
                                        </p:tav>
                                        <p:tav tm="100000">
                                          <p:val>
                                            <p:strVal val="#ppt_x"/>
                                          </p:val>
                                        </p:tav>
                                      </p:tavLst>
                                    </p:anim>
                                    <p:anim calcmode="lin" valueType="num">
                                      <p:cBhvr additive="base">
                                        <p:cTn id="16" dur="250" fill="hold"/>
                                        <p:tgtEl>
                                          <p:spTgt spid="4"/>
                                        </p:tgtEl>
                                        <p:attrNameLst>
                                          <p:attrName>ppt_y</p:attrName>
                                        </p:attrNameLst>
                                      </p:cBhvr>
                                      <p:tavLst>
                                        <p:tav tm="0">
                                          <p:val>
                                            <p:strVal val="1+#ppt_h/2"/>
                                          </p:val>
                                        </p:tav>
                                        <p:tav tm="100000">
                                          <p:val>
                                            <p:strVal val="#ppt_y"/>
                                          </p:val>
                                        </p:tav>
                                      </p:tavLst>
                                    </p:anim>
                                  </p:childTnLst>
                                </p:cTn>
                              </p:par>
                              <p:par>
                                <p:cTn id="17" presetID="42" presetClass="path" presetSubtype="0" decel="100000" fill="hold" nodeType="withEffect">
                                  <p:stCondLst>
                                    <p:cond delay="500"/>
                                  </p:stCondLst>
                                  <p:childTnLst>
                                    <p:animMotion origin="layout" path="M -3.05556E-6 -1.97531E-6 L -3.05556E-6 0.025 " pathEditMode="relative" rAng="0" ptsTypes="AA">
                                      <p:cBhvr>
                                        <p:cTn id="18" dur="500" spd="-100000" fill="hold"/>
                                        <p:tgtEl>
                                          <p:spTgt spid="4"/>
                                        </p:tgtEl>
                                        <p:attrNameLst>
                                          <p:attrName>ppt_x</p:attrName>
                                          <p:attrName>ppt_y</p:attrName>
                                        </p:attrNameLst>
                                      </p:cBhvr>
                                      <p:rCtr x="0" y="12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Containers with ECS</a:t>
            </a:r>
          </a:p>
        </p:txBody>
      </p:sp>
      <p:pic>
        <p:nvPicPr>
          <p:cNvPr id="3" name="Picture 2"/>
          <p:cNvPicPr>
            <a:picLocks noChangeAspect="1"/>
          </p:cNvPicPr>
          <p:nvPr/>
        </p:nvPicPr>
        <p:blipFill>
          <a:blip r:embed="rId3"/>
          <a:stretch>
            <a:fillRect/>
          </a:stretch>
        </p:blipFill>
        <p:spPr>
          <a:xfrm>
            <a:off x="662577" y="1254343"/>
            <a:ext cx="7828547" cy="2981864"/>
          </a:xfrm>
          <a:prstGeom prst="rect">
            <a:avLst/>
          </a:prstGeom>
        </p:spPr>
      </p:pic>
    </p:spTree>
    <p:extLst>
      <p:ext uri="{BB962C8B-B14F-4D97-AF65-F5344CB8AC3E}">
        <p14:creationId xmlns:p14="http://schemas.microsoft.com/office/powerpoint/2010/main" val="210915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t>
            </a:r>
            <a:r>
              <a:rPr lang="en-US" dirty="0" err="1"/>
              <a:t>Fargate</a:t>
            </a:r>
            <a:r>
              <a:rPr lang="en-US" dirty="0"/>
              <a:t> Containers with ECS</a:t>
            </a:r>
          </a:p>
        </p:txBody>
      </p:sp>
      <p:sp>
        <p:nvSpPr>
          <p:cNvPr id="57" name="Rectangle 56">
            <a:extLst>
              <a:ext uri="{FF2B5EF4-FFF2-40B4-BE49-F238E27FC236}">
                <a16:creationId xmlns:a16="http://schemas.microsoft.com/office/drawing/2014/main" id="{260767AB-7D8A-4694-8D8B-66EBFF04AE63}"/>
              </a:ext>
            </a:extLst>
          </p:cNvPr>
          <p:cNvSpPr/>
          <p:nvPr/>
        </p:nvSpPr>
        <p:spPr>
          <a:xfrm>
            <a:off x="1524000" y="2129981"/>
            <a:ext cx="6400800" cy="461665"/>
          </a:xfrm>
          <a:prstGeom prst="rect">
            <a:avLst/>
          </a:prstGeom>
        </p:spPr>
        <p:txBody>
          <a:bodyPr wrap="square">
            <a:spAutoFit/>
          </a:bodyPr>
          <a:lstStyle/>
          <a:p>
            <a:pPr>
              <a:spcBef>
                <a:spcPts val="0"/>
              </a:spcBef>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Use ECS APIs to launch Fargate Containers </a:t>
            </a:r>
          </a:p>
        </p:txBody>
      </p:sp>
      <p:grpSp>
        <p:nvGrpSpPr>
          <p:cNvPr id="4" name="Group 3">
            <a:extLst>
              <a:ext uri="{FF2B5EF4-FFF2-40B4-BE49-F238E27FC236}">
                <a16:creationId xmlns:a16="http://schemas.microsoft.com/office/drawing/2014/main" id="{84850FD6-EB62-4EF6-8E8C-3F0864015AEF}"/>
              </a:ext>
            </a:extLst>
          </p:cNvPr>
          <p:cNvGrpSpPr/>
          <p:nvPr/>
        </p:nvGrpSpPr>
        <p:grpSpPr>
          <a:xfrm>
            <a:off x="546394" y="2081819"/>
            <a:ext cx="742656" cy="742656"/>
            <a:chOff x="362001" y="2870380"/>
            <a:chExt cx="742656" cy="742656"/>
          </a:xfrm>
        </p:grpSpPr>
        <p:sp>
          <p:nvSpPr>
            <p:cNvPr id="19" name="Oval 18">
              <a:extLst>
                <a:ext uri="{FF2B5EF4-FFF2-40B4-BE49-F238E27FC236}">
                  <a16:creationId xmlns:a16="http://schemas.microsoft.com/office/drawing/2014/main" id="{404F9BC5-AB16-46C5-94C7-16A3B02AE96A}"/>
                </a:ext>
              </a:extLst>
            </p:cNvPr>
            <p:cNvSpPr/>
            <p:nvPr/>
          </p:nvSpPr>
          <p:spPr>
            <a:xfrm>
              <a:off x="362001" y="2870380"/>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4">
              <a:extLst>
                <a:ext uri="{FF2B5EF4-FFF2-40B4-BE49-F238E27FC236}">
                  <a16:creationId xmlns:a16="http://schemas.microsoft.com/office/drawing/2014/main" id="{7A528A2C-0605-4B57-B55C-012C66E601A7}"/>
                </a:ext>
              </a:extLst>
            </p:cNvPr>
            <p:cNvGrpSpPr>
              <a:grpSpLocks noChangeAspect="1"/>
            </p:cNvGrpSpPr>
            <p:nvPr/>
          </p:nvGrpSpPr>
          <p:grpSpPr bwMode="auto">
            <a:xfrm>
              <a:off x="518159" y="3025439"/>
              <a:ext cx="430340" cy="432538"/>
              <a:chOff x="7062" y="862"/>
              <a:chExt cx="196" cy="197"/>
            </a:xfrm>
          </p:grpSpPr>
          <p:sp>
            <p:nvSpPr>
              <p:cNvPr id="12" name="Freeform 15">
                <a:extLst>
                  <a:ext uri="{FF2B5EF4-FFF2-40B4-BE49-F238E27FC236}">
                    <a16:creationId xmlns:a16="http://schemas.microsoft.com/office/drawing/2014/main" id="{FF5EE80B-47A5-4E39-9AA6-E41C6EA6444B}"/>
                  </a:ext>
                </a:extLst>
              </p:cNvPr>
              <p:cNvSpPr>
                <a:spLocks noEditPoints="1"/>
              </p:cNvSpPr>
              <p:nvPr/>
            </p:nvSpPr>
            <p:spPr bwMode="auto">
              <a:xfrm>
                <a:off x="7143" y="943"/>
                <a:ext cx="115" cy="116"/>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sp>
            <p:nvSpPr>
              <p:cNvPr id="13" name="Freeform 16">
                <a:extLst>
                  <a:ext uri="{FF2B5EF4-FFF2-40B4-BE49-F238E27FC236}">
                    <a16:creationId xmlns:a16="http://schemas.microsoft.com/office/drawing/2014/main" id="{51BBA5DA-F4CE-45B0-9B8C-494A99F8D84E}"/>
                  </a:ext>
                </a:extLst>
              </p:cNvPr>
              <p:cNvSpPr>
                <a:spLocks noEditPoints="1"/>
              </p:cNvSpPr>
              <p:nvPr/>
            </p:nvSpPr>
            <p:spPr bwMode="auto">
              <a:xfrm>
                <a:off x="7062" y="862"/>
                <a:ext cx="111" cy="1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grpSp>
      </p:grpSp>
      <p:sp>
        <p:nvSpPr>
          <p:cNvPr id="20" name="Rectangle 19">
            <a:extLst>
              <a:ext uri="{FF2B5EF4-FFF2-40B4-BE49-F238E27FC236}">
                <a16:creationId xmlns:a16="http://schemas.microsoft.com/office/drawing/2014/main" id="{11B71D29-580B-4315-91B9-1FCC6C2A826F}"/>
              </a:ext>
            </a:extLst>
          </p:cNvPr>
          <p:cNvSpPr/>
          <p:nvPr/>
        </p:nvSpPr>
        <p:spPr>
          <a:xfrm>
            <a:off x="1547813" y="3085996"/>
            <a:ext cx="6757987" cy="830997"/>
          </a:xfrm>
          <a:prstGeom prst="rect">
            <a:avLst/>
          </a:prstGeom>
        </p:spPr>
        <p:txBody>
          <a:bodyPr wrap="square">
            <a:spAutoFit/>
          </a:bodyPr>
          <a:lstStyle/>
          <a:p>
            <a:pPr>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Easy migration – Run </a:t>
            </a:r>
            <a:r>
              <a:rPr lang="en-US" sz="2400"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Fargate</a:t>
            </a:r>
            <a:r>
              <a:rPr lang="en-US" sz="24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a:t>
            </a:r>
            <a:r>
              <a:rPr lang="en-US" sz="2400" dirty="0">
                <a:latin typeface="Amazon Ember" panose="020B0603020204020204" pitchFamily="34" charset="0"/>
                <a:ea typeface="Amazon Ember" panose="020B0603020204020204" pitchFamily="34" charset="0"/>
                <a:cs typeface="Amazon Ember" panose="020B0603020204020204" pitchFamily="34" charset="0"/>
              </a:rPr>
              <a:t>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launch type tasks in the same cluster</a:t>
            </a:r>
          </a:p>
        </p:txBody>
      </p:sp>
      <p:grpSp>
        <p:nvGrpSpPr>
          <p:cNvPr id="21" name="Group 20">
            <a:extLst>
              <a:ext uri="{FF2B5EF4-FFF2-40B4-BE49-F238E27FC236}">
                <a16:creationId xmlns:a16="http://schemas.microsoft.com/office/drawing/2014/main" id="{547CDFB7-46CB-47CD-9C14-2E060111DEE3}"/>
              </a:ext>
            </a:extLst>
          </p:cNvPr>
          <p:cNvGrpSpPr/>
          <p:nvPr/>
        </p:nvGrpSpPr>
        <p:grpSpPr>
          <a:xfrm>
            <a:off x="566678" y="3037834"/>
            <a:ext cx="742656" cy="742656"/>
            <a:chOff x="445710" y="1549782"/>
            <a:chExt cx="742656" cy="742656"/>
          </a:xfrm>
        </p:grpSpPr>
        <p:sp>
          <p:nvSpPr>
            <p:cNvPr id="22" name="Oval 21">
              <a:extLst>
                <a:ext uri="{FF2B5EF4-FFF2-40B4-BE49-F238E27FC236}">
                  <a16:creationId xmlns:a16="http://schemas.microsoft.com/office/drawing/2014/main" id="{C4A6603D-1104-4A38-9231-6B6995D4E053}"/>
                </a:ext>
              </a:extLst>
            </p:cNvPr>
            <p:cNvSpPr/>
            <p:nvPr/>
          </p:nvSpPr>
          <p:spPr>
            <a:xfrm>
              <a:off x="445710" y="154978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sp>
          <p:nvSpPr>
            <p:cNvPr id="23" name="Freeform 5">
              <a:extLst>
                <a:ext uri="{FF2B5EF4-FFF2-40B4-BE49-F238E27FC236}">
                  <a16:creationId xmlns:a16="http://schemas.microsoft.com/office/drawing/2014/main" id="{623FD112-FB0A-43C4-A3B6-087DA9B4A541}"/>
                </a:ext>
              </a:extLst>
            </p:cNvPr>
            <p:cNvSpPr>
              <a:spLocks noEditPoints="1"/>
            </p:cNvSpPr>
            <p:nvPr/>
          </p:nvSpPr>
          <p:spPr bwMode="auto">
            <a:xfrm>
              <a:off x="627578" y="1724495"/>
              <a:ext cx="378920" cy="393230"/>
            </a:xfrm>
            <a:custGeom>
              <a:avLst/>
              <a:gdLst>
                <a:gd name="T0" fmla="*/ 566 w 938"/>
                <a:gd name="T1" fmla="*/ 69 h 975"/>
                <a:gd name="T2" fmla="*/ 497 w 938"/>
                <a:gd name="T3" fmla="*/ 120 h 975"/>
                <a:gd name="T4" fmla="*/ 656 w 938"/>
                <a:gd name="T5" fmla="*/ 0 h 975"/>
                <a:gd name="T6" fmla="*/ 360 w 938"/>
                <a:gd name="T7" fmla="*/ 0 h 975"/>
                <a:gd name="T8" fmla="*/ 360 w 938"/>
                <a:gd name="T9" fmla="*/ 0 h 975"/>
                <a:gd name="T10" fmla="*/ 514 w 938"/>
                <a:gd name="T11" fmla="*/ 180 h 975"/>
                <a:gd name="T12" fmla="*/ 335 w 938"/>
                <a:gd name="T13" fmla="*/ 94 h 975"/>
                <a:gd name="T14" fmla="*/ 840 w 938"/>
                <a:gd name="T15" fmla="*/ 124 h 975"/>
                <a:gd name="T16" fmla="*/ 789 w 938"/>
                <a:gd name="T17" fmla="*/ 86 h 975"/>
                <a:gd name="T18" fmla="*/ 789 w 938"/>
                <a:gd name="T19" fmla="*/ 86 h 975"/>
                <a:gd name="T20" fmla="*/ 707 w 938"/>
                <a:gd name="T21" fmla="*/ 34 h 975"/>
                <a:gd name="T22" fmla="*/ 729 w 938"/>
                <a:gd name="T23" fmla="*/ 43 h 975"/>
                <a:gd name="T24" fmla="*/ 103 w 938"/>
                <a:gd name="T25" fmla="*/ 579 h 975"/>
                <a:gd name="T26" fmla="*/ 180 w 938"/>
                <a:gd name="T27" fmla="*/ 596 h 975"/>
                <a:gd name="T28" fmla="*/ 180 w 938"/>
                <a:gd name="T29" fmla="*/ 596 h 975"/>
                <a:gd name="T30" fmla="*/ 159 w 938"/>
                <a:gd name="T31" fmla="*/ 583 h 975"/>
                <a:gd name="T32" fmla="*/ 133 w 938"/>
                <a:gd name="T33" fmla="*/ 30 h 975"/>
                <a:gd name="T34" fmla="*/ 65 w 938"/>
                <a:gd name="T35" fmla="*/ 0 h 975"/>
                <a:gd name="T36" fmla="*/ 292 w 938"/>
                <a:gd name="T37" fmla="*/ 0 h 975"/>
                <a:gd name="T38" fmla="*/ 292 w 938"/>
                <a:gd name="T39" fmla="*/ 0 h 975"/>
                <a:gd name="T40" fmla="*/ 523 w 938"/>
                <a:gd name="T41" fmla="*/ 227 h 975"/>
                <a:gd name="T42" fmla="*/ 198 w 938"/>
                <a:gd name="T43" fmla="*/ 30 h 975"/>
                <a:gd name="T44" fmla="*/ 227 w 938"/>
                <a:gd name="T45" fmla="*/ 621 h 975"/>
                <a:gd name="T46" fmla="*/ 360 w 938"/>
                <a:gd name="T47" fmla="*/ 144 h 975"/>
                <a:gd name="T48" fmla="*/ 95 w 938"/>
                <a:gd name="T49" fmla="*/ 144 h 975"/>
                <a:gd name="T50" fmla="*/ 360 w 938"/>
                <a:gd name="T51" fmla="*/ 144 h 975"/>
                <a:gd name="T52" fmla="*/ 115 w 938"/>
                <a:gd name="T53" fmla="*/ 360 h 975"/>
                <a:gd name="T54" fmla="*/ 270 w 938"/>
                <a:gd name="T55" fmla="*/ 694 h 975"/>
                <a:gd name="T56" fmla="*/ 262 w 938"/>
                <a:gd name="T57" fmla="*/ 669 h 975"/>
                <a:gd name="T58" fmla="*/ 26 w 938"/>
                <a:gd name="T59" fmla="*/ 227 h 975"/>
                <a:gd name="T60" fmla="*/ 35 w 938"/>
                <a:gd name="T61" fmla="*/ 801 h 975"/>
                <a:gd name="T62" fmla="*/ 35 w 938"/>
                <a:gd name="T63" fmla="*/ 801 h 975"/>
                <a:gd name="T64" fmla="*/ 0 w 938"/>
                <a:gd name="T65" fmla="*/ 0 h 975"/>
                <a:gd name="T66" fmla="*/ 26 w 938"/>
                <a:gd name="T67" fmla="*/ 527 h 975"/>
                <a:gd name="T68" fmla="*/ 0 w 938"/>
                <a:gd name="T69" fmla="*/ 489 h 975"/>
                <a:gd name="T70" fmla="*/ 0 w 938"/>
                <a:gd name="T71" fmla="*/ 69 h 975"/>
                <a:gd name="T72" fmla="*/ 69 w 938"/>
                <a:gd name="T73" fmla="*/ 531 h 975"/>
                <a:gd name="T74" fmla="*/ 26 w 938"/>
                <a:gd name="T75" fmla="*/ 360 h 975"/>
                <a:gd name="T76" fmla="*/ 239 w 938"/>
                <a:gd name="T77" fmla="*/ 713 h 975"/>
                <a:gd name="T78" fmla="*/ 215 w 938"/>
                <a:gd name="T79" fmla="*/ 699 h 975"/>
                <a:gd name="T80" fmla="*/ 239 w 938"/>
                <a:gd name="T81" fmla="*/ 713 h 975"/>
                <a:gd name="T82" fmla="*/ 98 w 938"/>
                <a:gd name="T83" fmla="*/ 793 h 975"/>
                <a:gd name="T84" fmla="*/ 26 w 938"/>
                <a:gd name="T85" fmla="*/ 163 h 975"/>
                <a:gd name="T86" fmla="*/ 0 w 938"/>
                <a:gd name="T87" fmla="*/ 296 h 975"/>
                <a:gd name="T88" fmla="*/ 0 w 938"/>
                <a:gd name="T89" fmla="*/ 296 h 975"/>
                <a:gd name="T90" fmla="*/ 544 w 938"/>
                <a:gd name="T91" fmla="*/ 274 h 975"/>
                <a:gd name="T92" fmla="*/ 56 w 938"/>
                <a:gd name="T93" fmla="*/ 360 h 975"/>
                <a:gd name="T94" fmla="*/ 26 w 938"/>
                <a:gd name="T95" fmla="*/ 836 h 975"/>
                <a:gd name="T96" fmla="*/ 0 w 938"/>
                <a:gd name="T97" fmla="*/ 810 h 975"/>
                <a:gd name="T98" fmla="*/ 26 w 938"/>
                <a:gd name="T99" fmla="*/ 553 h 975"/>
                <a:gd name="T100" fmla="*/ 570 w 938"/>
                <a:gd name="T101" fmla="*/ 30 h 975"/>
                <a:gd name="T102" fmla="*/ 544 w 938"/>
                <a:gd name="T103" fmla="*/ 313 h 975"/>
                <a:gd name="T104" fmla="*/ 544 w 938"/>
                <a:gd name="T105" fmla="*/ 313 h 975"/>
                <a:gd name="T106" fmla="*/ 0 w 938"/>
                <a:gd name="T107" fmla="*/ 604 h 975"/>
                <a:gd name="T108" fmla="*/ 26 w 938"/>
                <a:gd name="T109" fmla="*/ 656 h 975"/>
                <a:gd name="T110" fmla="*/ 26 w 938"/>
                <a:gd name="T111" fmla="*/ 733 h 975"/>
                <a:gd name="T112" fmla="*/ 0 w 938"/>
                <a:gd name="T113" fmla="*/ 784 h 975"/>
                <a:gd name="T114" fmla="*/ 0 w 938"/>
                <a:gd name="T115" fmla="*/ 784 h 975"/>
                <a:gd name="T116" fmla="*/ 592 w 938"/>
                <a:gd name="T117" fmla="*/ 347 h 975"/>
                <a:gd name="T118" fmla="*/ 765 w 938"/>
                <a:gd name="T119" fmla="*/ 140 h 975"/>
                <a:gd name="T120" fmla="*/ 938 w 938"/>
                <a:gd name="T121" fmla="*/ 313 h 975"/>
                <a:gd name="T122" fmla="*/ 765 w 938"/>
                <a:gd name="T123" fmla="*/ 160 h 975"/>
                <a:gd name="T124" fmla="*/ 765 w 938"/>
                <a:gd name="T125" fmla="*/ 461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8" h="975">
                  <a:moveTo>
                    <a:pt x="549" y="86"/>
                  </a:moveTo>
                  <a:cubicBezTo>
                    <a:pt x="527" y="69"/>
                    <a:pt x="527" y="69"/>
                    <a:pt x="527" y="69"/>
                  </a:cubicBezTo>
                  <a:cubicBezTo>
                    <a:pt x="532" y="60"/>
                    <a:pt x="540" y="56"/>
                    <a:pt x="549" y="47"/>
                  </a:cubicBezTo>
                  <a:cubicBezTo>
                    <a:pt x="566" y="69"/>
                    <a:pt x="566" y="69"/>
                    <a:pt x="566" y="69"/>
                  </a:cubicBezTo>
                  <a:cubicBezTo>
                    <a:pt x="557" y="73"/>
                    <a:pt x="553" y="77"/>
                    <a:pt x="549" y="86"/>
                  </a:cubicBezTo>
                  <a:close/>
                  <a:moveTo>
                    <a:pt x="532" y="107"/>
                  </a:moveTo>
                  <a:cubicBezTo>
                    <a:pt x="532" y="107"/>
                    <a:pt x="532" y="107"/>
                    <a:pt x="510" y="94"/>
                  </a:cubicBezTo>
                  <a:cubicBezTo>
                    <a:pt x="506" y="103"/>
                    <a:pt x="502" y="111"/>
                    <a:pt x="497" y="120"/>
                  </a:cubicBezTo>
                  <a:cubicBezTo>
                    <a:pt x="523" y="129"/>
                    <a:pt x="523" y="129"/>
                    <a:pt x="523" y="129"/>
                  </a:cubicBezTo>
                  <a:cubicBezTo>
                    <a:pt x="527" y="120"/>
                    <a:pt x="532" y="116"/>
                    <a:pt x="532" y="107"/>
                  </a:cubicBezTo>
                  <a:close/>
                  <a:moveTo>
                    <a:pt x="656" y="30"/>
                  </a:moveTo>
                  <a:cubicBezTo>
                    <a:pt x="656" y="30"/>
                    <a:pt x="656" y="30"/>
                    <a:pt x="656" y="0"/>
                  </a:cubicBezTo>
                  <a:cubicBezTo>
                    <a:pt x="643" y="4"/>
                    <a:pt x="634" y="4"/>
                    <a:pt x="626" y="4"/>
                  </a:cubicBezTo>
                  <a:cubicBezTo>
                    <a:pt x="630" y="34"/>
                    <a:pt x="630" y="34"/>
                    <a:pt x="630" y="34"/>
                  </a:cubicBezTo>
                  <a:cubicBezTo>
                    <a:pt x="639" y="30"/>
                    <a:pt x="647" y="30"/>
                    <a:pt x="656" y="30"/>
                  </a:cubicBezTo>
                  <a:close/>
                  <a:moveTo>
                    <a:pt x="360" y="0"/>
                  </a:moveTo>
                  <a:cubicBezTo>
                    <a:pt x="360" y="0"/>
                    <a:pt x="360" y="0"/>
                    <a:pt x="335" y="0"/>
                  </a:cubicBezTo>
                  <a:cubicBezTo>
                    <a:pt x="335" y="30"/>
                    <a:pt x="335" y="30"/>
                    <a:pt x="335" y="30"/>
                  </a:cubicBezTo>
                  <a:cubicBezTo>
                    <a:pt x="335" y="30"/>
                    <a:pt x="335" y="30"/>
                    <a:pt x="360" y="30"/>
                  </a:cubicBezTo>
                  <a:cubicBezTo>
                    <a:pt x="360" y="30"/>
                    <a:pt x="360" y="30"/>
                    <a:pt x="360" y="0"/>
                  </a:cubicBezTo>
                  <a:close/>
                  <a:moveTo>
                    <a:pt x="519" y="154"/>
                  </a:moveTo>
                  <a:cubicBezTo>
                    <a:pt x="519" y="154"/>
                    <a:pt x="519" y="154"/>
                    <a:pt x="489" y="150"/>
                  </a:cubicBezTo>
                  <a:cubicBezTo>
                    <a:pt x="489" y="159"/>
                    <a:pt x="489" y="167"/>
                    <a:pt x="489" y="180"/>
                  </a:cubicBezTo>
                  <a:cubicBezTo>
                    <a:pt x="514" y="180"/>
                    <a:pt x="514" y="180"/>
                    <a:pt x="514" y="180"/>
                  </a:cubicBezTo>
                  <a:cubicBezTo>
                    <a:pt x="514" y="171"/>
                    <a:pt x="514" y="163"/>
                    <a:pt x="519" y="154"/>
                  </a:cubicBezTo>
                  <a:close/>
                  <a:moveTo>
                    <a:pt x="360" y="69"/>
                  </a:moveTo>
                  <a:cubicBezTo>
                    <a:pt x="360" y="69"/>
                    <a:pt x="360" y="69"/>
                    <a:pt x="335" y="69"/>
                  </a:cubicBezTo>
                  <a:cubicBezTo>
                    <a:pt x="335" y="94"/>
                    <a:pt x="335" y="94"/>
                    <a:pt x="335" y="94"/>
                  </a:cubicBezTo>
                  <a:cubicBezTo>
                    <a:pt x="335" y="94"/>
                    <a:pt x="335" y="94"/>
                    <a:pt x="360" y="94"/>
                  </a:cubicBezTo>
                  <a:cubicBezTo>
                    <a:pt x="360" y="94"/>
                    <a:pt x="360" y="94"/>
                    <a:pt x="360" y="69"/>
                  </a:cubicBezTo>
                  <a:close/>
                  <a:moveTo>
                    <a:pt x="814" y="133"/>
                  </a:moveTo>
                  <a:cubicBezTo>
                    <a:pt x="814" y="133"/>
                    <a:pt x="814" y="133"/>
                    <a:pt x="840" y="124"/>
                  </a:cubicBezTo>
                  <a:cubicBezTo>
                    <a:pt x="836" y="116"/>
                    <a:pt x="831" y="107"/>
                    <a:pt x="827" y="99"/>
                  </a:cubicBezTo>
                  <a:cubicBezTo>
                    <a:pt x="827" y="99"/>
                    <a:pt x="827" y="99"/>
                    <a:pt x="801" y="111"/>
                  </a:cubicBezTo>
                  <a:cubicBezTo>
                    <a:pt x="806" y="116"/>
                    <a:pt x="810" y="124"/>
                    <a:pt x="814" y="133"/>
                  </a:cubicBezTo>
                  <a:close/>
                  <a:moveTo>
                    <a:pt x="789" y="86"/>
                  </a:moveTo>
                  <a:cubicBezTo>
                    <a:pt x="789" y="86"/>
                    <a:pt x="789" y="86"/>
                    <a:pt x="810" y="73"/>
                  </a:cubicBezTo>
                  <a:cubicBezTo>
                    <a:pt x="806" y="64"/>
                    <a:pt x="797" y="56"/>
                    <a:pt x="789" y="51"/>
                  </a:cubicBezTo>
                  <a:cubicBezTo>
                    <a:pt x="789" y="51"/>
                    <a:pt x="789" y="51"/>
                    <a:pt x="771" y="69"/>
                  </a:cubicBezTo>
                  <a:cubicBezTo>
                    <a:pt x="780" y="73"/>
                    <a:pt x="784" y="81"/>
                    <a:pt x="789" y="86"/>
                  </a:cubicBezTo>
                  <a:close/>
                  <a:moveTo>
                    <a:pt x="712" y="9"/>
                  </a:moveTo>
                  <a:cubicBezTo>
                    <a:pt x="703" y="4"/>
                    <a:pt x="694" y="4"/>
                    <a:pt x="686" y="0"/>
                  </a:cubicBezTo>
                  <a:cubicBezTo>
                    <a:pt x="686" y="0"/>
                    <a:pt x="686" y="0"/>
                    <a:pt x="682" y="30"/>
                  </a:cubicBezTo>
                  <a:cubicBezTo>
                    <a:pt x="690" y="30"/>
                    <a:pt x="699" y="30"/>
                    <a:pt x="707" y="34"/>
                  </a:cubicBezTo>
                  <a:cubicBezTo>
                    <a:pt x="707" y="34"/>
                    <a:pt x="707" y="34"/>
                    <a:pt x="712" y="9"/>
                  </a:cubicBezTo>
                  <a:close/>
                  <a:moveTo>
                    <a:pt x="767" y="30"/>
                  </a:moveTo>
                  <a:cubicBezTo>
                    <a:pt x="759" y="26"/>
                    <a:pt x="750" y="21"/>
                    <a:pt x="741" y="17"/>
                  </a:cubicBezTo>
                  <a:cubicBezTo>
                    <a:pt x="741" y="17"/>
                    <a:pt x="741" y="17"/>
                    <a:pt x="729" y="43"/>
                  </a:cubicBezTo>
                  <a:cubicBezTo>
                    <a:pt x="737" y="43"/>
                    <a:pt x="746" y="47"/>
                    <a:pt x="750" y="51"/>
                  </a:cubicBezTo>
                  <a:cubicBezTo>
                    <a:pt x="750" y="51"/>
                    <a:pt x="750" y="51"/>
                    <a:pt x="767" y="30"/>
                  </a:cubicBezTo>
                  <a:close/>
                  <a:moveTo>
                    <a:pt x="82" y="566"/>
                  </a:moveTo>
                  <a:cubicBezTo>
                    <a:pt x="103" y="579"/>
                    <a:pt x="103" y="579"/>
                    <a:pt x="103" y="579"/>
                  </a:cubicBezTo>
                  <a:cubicBezTo>
                    <a:pt x="103" y="579"/>
                    <a:pt x="103" y="579"/>
                    <a:pt x="116" y="557"/>
                  </a:cubicBezTo>
                  <a:cubicBezTo>
                    <a:pt x="116" y="557"/>
                    <a:pt x="116" y="557"/>
                    <a:pt x="95" y="544"/>
                  </a:cubicBezTo>
                  <a:cubicBezTo>
                    <a:pt x="95" y="544"/>
                    <a:pt x="95" y="544"/>
                    <a:pt x="82" y="566"/>
                  </a:cubicBezTo>
                  <a:close/>
                  <a:moveTo>
                    <a:pt x="180" y="596"/>
                  </a:moveTo>
                  <a:cubicBezTo>
                    <a:pt x="180" y="596"/>
                    <a:pt x="180" y="596"/>
                    <a:pt x="168" y="617"/>
                  </a:cubicBezTo>
                  <a:cubicBezTo>
                    <a:pt x="193" y="630"/>
                    <a:pt x="193" y="630"/>
                    <a:pt x="193" y="630"/>
                  </a:cubicBezTo>
                  <a:cubicBezTo>
                    <a:pt x="193" y="630"/>
                    <a:pt x="193" y="630"/>
                    <a:pt x="206" y="609"/>
                  </a:cubicBezTo>
                  <a:cubicBezTo>
                    <a:pt x="206" y="609"/>
                    <a:pt x="206" y="609"/>
                    <a:pt x="180" y="596"/>
                  </a:cubicBezTo>
                  <a:close/>
                  <a:moveTo>
                    <a:pt x="138" y="570"/>
                  </a:moveTo>
                  <a:cubicBezTo>
                    <a:pt x="138" y="570"/>
                    <a:pt x="138" y="570"/>
                    <a:pt x="125" y="591"/>
                  </a:cubicBezTo>
                  <a:cubicBezTo>
                    <a:pt x="146" y="604"/>
                    <a:pt x="146" y="604"/>
                    <a:pt x="146" y="604"/>
                  </a:cubicBezTo>
                  <a:cubicBezTo>
                    <a:pt x="146" y="604"/>
                    <a:pt x="146" y="604"/>
                    <a:pt x="159" y="583"/>
                  </a:cubicBezTo>
                  <a:cubicBezTo>
                    <a:pt x="159" y="583"/>
                    <a:pt x="159" y="583"/>
                    <a:pt x="138" y="570"/>
                  </a:cubicBezTo>
                  <a:close/>
                  <a:moveTo>
                    <a:pt x="159" y="0"/>
                  </a:moveTo>
                  <a:cubicBezTo>
                    <a:pt x="159" y="0"/>
                    <a:pt x="159" y="0"/>
                    <a:pt x="133" y="0"/>
                  </a:cubicBezTo>
                  <a:cubicBezTo>
                    <a:pt x="133" y="30"/>
                    <a:pt x="133" y="30"/>
                    <a:pt x="133" y="30"/>
                  </a:cubicBezTo>
                  <a:cubicBezTo>
                    <a:pt x="133" y="30"/>
                    <a:pt x="133" y="30"/>
                    <a:pt x="159" y="30"/>
                  </a:cubicBezTo>
                  <a:cubicBezTo>
                    <a:pt x="159" y="30"/>
                    <a:pt x="159" y="30"/>
                    <a:pt x="159" y="0"/>
                  </a:cubicBezTo>
                  <a:close/>
                  <a:moveTo>
                    <a:pt x="95" y="0"/>
                  </a:moveTo>
                  <a:cubicBezTo>
                    <a:pt x="95" y="0"/>
                    <a:pt x="95" y="0"/>
                    <a:pt x="65" y="0"/>
                  </a:cubicBezTo>
                  <a:cubicBezTo>
                    <a:pt x="65" y="30"/>
                    <a:pt x="65" y="30"/>
                    <a:pt x="65" y="30"/>
                  </a:cubicBezTo>
                  <a:cubicBezTo>
                    <a:pt x="65" y="30"/>
                    <a:pt x="65" y="30"/>
                    <a:pt x="95" y="30"/>
                  </a:cubicBezTo>
                  <a:cubicBezTo>
                    <a:pt x="95" y="30"/>
                    <a:pt x="95" y="30"/>
                    <a:pt x="95" y="0"/>
                  </a:cubicBezTo>
                  <a:close/>
                  <a:moveTo>
                    <a:pt x="292" y="0"/>
                  </a:moveTo>
                  <a:cubicBezTo>
                    <a:pt x="292" y="0"/>
                    <a:pt x="292" y="0"/>
                    <a:pt x="266" y="0"/>
                  </a:cubicBezTo>
                  <a:cubicBezTo>
                    <a:pt x="266" y="30"/>
                    <a:pt x="266" y="30"/>
                    <a:pt x="266" y="30"/>
                  </a:cubicBezTo>
                  <a:cubicBezTo>
                    <a:pt x="266" y="30"/>
                    <a:pt x="266" y="30"/>
                    <a:pt x="292" y="30"/>
                  </a:cubicBezTo>
                  <a:cubicBezTo>
                    <a:pt x="292" y="30"/>
                    <a:pt x="292" y="30"/>
                    <a:pt x="292" y="0"/>
                  </a:cubicBezTo>
                  <a:close/>
                  <a:moveTo>
                    <a:pt x="514" y="206"/>
                  </a:moveTo>
                  <a:cubicBezTo>
                    <a:pt x="514" y="206"/>
                    <a:pt x="514" y="206"/>
                    <a:pt x="489" y="210"/>
                  </a:cubicBezTo>
                  <a:cubicBezTo>
                    <a:pt x="493" y="219"/>
                    <a:pt x="493" y="227"/>
                    <a:pt x="497" y="236"/>
                  </a:cubicBezTo>
                  <a:cubicBezTo>
                    <a:pt x="497" y="236"/>
                    <a:pt x="497" y="236"/>
                    <a:pt x="523" y="227"/>
                  </a:cubicBezTo>
                  <a:cubicBezTo>
                    <a:pt x="519" y="223"/>
                    <a:pt x="519" y="214"/>
                    <a:pt x="514" y="206"/>
                  </a:cubicBezTo>
                  <a:close/>
                  <a:moveTo>
                    <a:pt x="227" y="0"/>
                  </a:moveTo>
                  <a:cubicBezTo>
                    <a:pt x="227" y="0"/>
                    <a:pt x="227" y="0"/>
                    <a:pt x="198" y="0"/>
                  </a:cubicBezTo>
                  <a:cubicBezTo>
                    <a:pt x="198" y="30"/>
                    <a:pt x="198" y="30"/>
                    <a:pt x="198" y="30"/>
                  </a:cubicBezTo>
                  <a:cubicBezTo>
                    <a:pt x="198" y="30"/>
                    <a:pt x="198" y="30"/>
                    <a:pt x="227" y="30"/>
                  </a:cubicBezTo>
                  <a:cubicBezTo>
                    <a:pt x="227" y="30"/>
                    <a:pt x="227" y="30"/>
                    <a:pt x="227" y="0"/>
                  </a:cubicBezTo>
                  <a:close/>
                  <a:moveTo>
                    <a:pt x="249" y="634"/>
                  </a:moveTo>
                  <a:cubicBezTo>
                    <a:pt x="249" y="634"/>
                    <a:pt x="249" y="634"/>
                    <a:pt x="227" y="621"/>
                  </a:cubicBezTo>
                  <a:cubicBezTo>
                    <a:pt x="227" y="621"/>
                    <a:pt x="227" y="621"/>
                    <a:pt x="215" y="643"/>
                  </a:cubicBezTo>
                  <a:cubicBezTo>
                    <a:pt x="236" y="656"/>
                    <a:pt x="236" y="656"/>
                    <a:pt x="236" y="656"/>
                  </a:cubicBezTo>
                  <a:cubicBezTo>
                    <a:pt x="236" y="656"/>
                    <a:pt x="236" y="656"/>
                    <a:pt x="249" y="634"/>
                  </a:cubicBezTo>
                  <a:close/>
                  <a:moveTo>
                    <a:pt x="360" y="144"/>
                  </a:moveTo>
                  <a:cubicBezTo>
                    <a:pt x="437" y="144"/>
                    <a:pt x="437" y="144"/>
                    <a:pt x="437" y="144"/>
                  </a:cubicBezTo>
                  <a:cubicBezTo>
                    <a:pt x="437" y="486"/>
                    <a:pt x="437" y="486"/>
                    <a:pt x="437" y="486"/>
                  </a:cubicBezTo>
                  <a:cubicBezTo>
                    <a:pt x="95" y="486"/>
                    <a:pt x="95" y="486"/>
                    <a:pt x="95" y="486"/>
                  </a:cubicBezTo>
                  <a:cubicBezTo>
                    <a:pt x="95" y="144"/>
                    <a:pt x="95" y="144"/>
                    <a:pt x="95" y="144"/>
                  </a:cubicBezTo>
                  <a:cubicBezTo>
                    <a:pt x="335" y="144"/>
                    <a:pt x="335" y="144"/>
                    <a:pt x="335" y="144"/>
                  </a:cubicBezTo>
                  <a:cubicBezTo>
                    <a:pt x="335" y="137"/>
                    <a:pt x="335" y="137"/>
                    <a:pt x="335" y="137"/>
                  </a:cubicBezTo>
                  <a:cubicBezTo>
                    <a:pt x="360" y="137"/>
                    <a:pt x="360" y="137"/>
                    <a:pt x="360" y="137"/>
                  </a:cubicBezTo>
                  <a:cubicBezTo>
                    <a:pt x="360" y="140"/>
                    <a:pt x="360" y="142"/>
                    <a:pt x="360" y="144"/>
                  </a:cubicBezTo>
                  <a:close/>
                  <a:moveTo>
                    <a:pt x="417" y="164"/>
                  </a:moveTo>
                  <a:cubicBezTo>
                    <a:pt x="115" y="164"/>
                    <a:pt x="115" y="164"/>
                    <a:pt x="115" y="164"/>
                  </a:cubicBezTo>
                  <a:cubicBezTo>
                    <a:pt x="115" y="334"/>
                    <a:pt x="115" y="334"/>
                    <a:pt x="115" y="334"/>
                  </a:cubicBezTo>
                  <a:cubicBezTo>
                    <a:pt x="115" y="360"/>
                    <a:pt x="115" y="360"/>
                    <a:pt x="115" y="360"/>
                  </a:cubicBezTo>
                  <a:cubicBezTo>
                    <a:pt x="115" y="466"/>
                    <a:pt x="115" y="466"/>
                    <a:pt x="115" y="466"/>
                  </a:cubicBezTo>
                  <a:cubicBezTo>
                    <a:pt x="417" y="466"/>
                    <a:pt x="417" y="466"/>
                    <a:pt x="417" y="466"/>
                  </a:cubicBezTo>
                  <a:lnTo>
                    <a:pt x="417" y="164"/>
                  </a:lnTo>
                  <a:close/>
                  <a:moveTo>
                    <a:pt x="270" y="694"/>
                  </a:moveTo>
                  <a:cubicBezTo>
                    <a:pt x="270" y="694"/>
                    <a:pt x="270" y="694"/>
                    <a:pt x="313" y="669"/>
                  </a:cubicBezTo>
                  <a:cubicBezTo>
                    <a:pt x="313" y="669"/>
                    <a:pt x="313" y="669"/>
                    <a:pt x="270" y="647"/>
                  </a:cubicBezTo>
                  <a:cubicBezTo>
                    <a:pt x="270" y="647"/>
                    <a:pt x="270" y="647"/>
                    <a:pt x="257" y="669"/>
                  </a:cubicBezTo>
                  <a:cubicBezTo>
                    <a:pt x="257" y="669"/>
                    <a:pt x="257" y="669"/>
                    <a:pt x="262" y="669"/>
                  </a:cubicBezTo>
                  <a:cubicBezTo>
                    <a:pt x="262" y="669"/>
                    <a:pt x="262" y="669"/>
                    <a:pt x="257" y="673"/>
                  </a:cubicBezTo>
                  <a:lnTo>
                    <a:pt x="270" y="694"/>
                  </a:lnTo>
                  <a:close/>
                  <a:moveTo>
                    <a:pt x="0" y="227"/>
                  </a:moveTo>
                  <a:cubicBezTo>
                    <a:pt x="0" y="227"/>
                    <a:pt x="0" y="227"/>
                    <a:pt x="26" y="227"/>
                  </a:cubicBezTo>
                  <a:cubicBezTo>
                    <a:pt x="26" y="227"/>
                    <a:pt x="26" y="227"/>
                    <a:pt x="26" y="201"/>
                  </a:cubicBezTo>
                  <a:cubicBezTo>
                    <a:pt x="26" y="201"/>
                    <a:pt x="26" y="201"/>
                    <a:pt x="0" y="201"/>
                  </a:cubicBezTo>
                  <a:lnTo>
                    <a:pt x="0" y="227"/>
                  </a:lnTo>
                  <a:close/>
                  <a:moveTo>
                    <a:pt x="35" y="801"/>
                  </a:moveTo>
                  <a:cubicBezTo>
                    <a:pt x="48" y="823"/>
                    <a:pt x="48" y="823"/>
                    <a:pt x="48" y="823"/>
                  </a:cubicBezTo>
                  <a:cubicBezTo>
                    <a:pt x="48" y="823"/>
                    <a:pt x="48" y="823"/>
                    <a:pt x="69" y="810"/>
                  </a:cubicBezTo>
                  <a:cubicBezTo>
                    <a:pt x="69" y="810"/>
                    <a:pt x="69" y="810"/>
                    <a:pt x="56" y="789"/>
                  </a:cubicBezTo>
                  <a:cubicBezTo>
                    <a:pt x="56" y="789"/>
                    <a:pt x="56" y="789"/>
                    <a:pt x="35" y="801"/>
                  </a:cubicBezTo>
                  <a:close/>
                  <a:moveTo>
                    <a:pt x="0" y="30"/>
                  </a:moveTo>
                  <a:cubicBezTo>
                    <a:pt x="0" y="30"/>
                    <a:pt x="0" y="30"/>
                    <a:pt x="26" y="30"/>
                  </a:cubicBezTo>
                  <a:cubicBezTo>
                    <a:pt x="26" y="30"/>
                    <a:pt x="26" y="30"/>
                    <a:pt x="26" y="0"/>
                  </a:cubicBezTo>
                  <a:cubicBezTo>
                    <a:pt x="26" y="0"/>
                    <a:pt x="26" y="0"/>
                    <a:pt x="0" y="0"/>
                  </a:cubicBezTo>
                  <a:lnTo>
                    <a:pt x="0" y="30"/>
                  </a:lnTo>
                  <a:close/>
                  <a:moveTo>
                    <a:pt x="0" y="489"/>
                  </a:moveTo>
                  <a:cubicBezTo>
                    <a:pt x="0" y="489"/>
                    <a:pt x="0" y="489"/>
                    <a:pt x="0" y="527"/>
                  </a:cubicBezTo>
                  <a:cubicBezTo>
                    <a:pt x="26" y="527"/>
                    <a:pt x="26" y="527"/>
                    <a:pt x="26" y="527"/>
                  </a:cubicBezTo>
                  <a:cubicBezTo>
                    <a:pt x="26" y="527"/>
                    <a:pt x="26" y="527"/>
                    <a:pt x="26" y="514"/>
                  </a:cubicBezTo>
                  <a:cubicBezTo>
                    <a:pt x="26" y="514"/>
                    <a:pt x="26" y="514"/>
                    <a:pt x="22" y="514"/>
                  </a:cubicBezTo>
                  <a:cubicBezTo>
                    <a:pt x="22" y="514"/>
                    <a:pt x="22" y="514"/>
                    <a:pt x="26" y="506"/>
                  </a:cubicBezTo>
                  <a:cubicBezTo>
                    <a:pt x="26" y="506"/>
                    <a:pt x="26" y="506"/>
                    <a:pt x="0" y="489"/>
                  </a:cubicBezTo>
                  <a:close/>
                  <a:moveTo>
                    <a:pt x="0" y="94"/>
                  </a:moveTo>
                  <a:cubicBezTo>
                    <a:pt x="0" y="94"/>
                    <a:pt x="0" y="94"/>
                    <a:pt x="26" y="94"/>
                  </a:cubicBezTo>
                  <a:cubicBezTo>
                    <a:pt x="26" y="94"/>
                    <a:pt x="26" y="94"/>
                    <a:pt x="26" y="69"/>
                  </a:cubicBezTo>
                  <a:cubicBezTo>
                    <a:pt x="26" y="69"/>
                    <a:pt x="26" y="69"/>
                    <a:pt x="0" y="69"/>
                  </a:cubicBezTo>
                  <a:lnTo>
                    <a:pt x="0" y="94"/>
                  </a:lnTo>
                  <a:close/>
                  <a:moveTo>
                    <a:pt x="35" y="540"/>
                  </a:moveTo>
                  <a:cubicBezTo>
                    <a:pt x="56" y="553"/>
                    <a:pt x="56" y="553"/>
                    <a:pt x="56" y="553"/>
                  </a:cubicBezTo>
                  <a:cubicBezTo>
                    <a:pt x="56" y="553"/>
                    <a:pt x="56" y="553"/>
                    <a:pt x="69" y="531"/>
                  </a:cubicBezTo>
                  <a:cubicBezTo>
                    <a:pt x="69" y="531"/>
                    <a:pt x="69" y="531"/>
                    <a:pt x="48" y="519"/>
                  </a:cubicBezTo>
                  <a:cubicBezTo>
                    <a:pt x="48" y="519"/>
                    <a:pt x="48" y="519"/>
                    <a:pt x="35" y="540"/>
                  </a:cubicBezTo>
                  <a:close/>
                  <a:moveTo>
                    <a:pt x="0" y="360"/>
                  </a:moveTo>
                  <a:cubicBezTo>
                    <a:pt x="0" y="360"/>
                    <a:pt x="0" y="360"/>
                    <a:pt x="26" y="360"/>
                  </a:cubicBezTo>
                  <a:cubicBezTo>
                    <a:pt x="26" y="360"/>
                    <a:pt x="26" y="360"/>
                    <a:pt x="26" y="334"/>
                  </a:cubicBezTo>
                  <a:cubicBezTo>
                    <a:pt x="26" y="334"/>
                    <a:pt x="26" y="334"/>
                    <a:pt x="0" y="334"/>
                  </a:cubicBezTo>
                  <a:lnTo>
                    <a:pt x="0" y="360"/>
                  </a:lnTo>
                  <a:close/>
                  <a:moveTo>
                    <a:pt x="239" y="713"/>
                  </a:moveTo>
                  <a:cubicBezTo>
                    <a:pt x="387" y="799"/>
                    <a:pt x="387" y="799"/>
                    <a:pt x="387" y="799"/>
                  </a:cubicBezTo>
                  <a:cubicBezTo>
                    <a:pt x="78" y="975"/>
                    <a:pt x="78" y="975"/>
                    <a:pt x="78" y="975"/>
                  </a:cubicBezTo>
                  <a:cubicBezTo>
                    <a:pt x="78" y="619"/>
                    <a:pt x="78" y="619"/>
                    <a:pt x="78" y="619"/>
                  </a:cubicBezTo>
                  <a:cubicBezTo>
                    <a:pt x="215" y="699"/>
                    <a:pt x="215" y="699"/>
                    <a:pt x="215" y="699"/>
                  </a:cubicBezTo>
                  <a:cubicBezTo>
                    <a:pt x="215" y="699"/>
                    <a:pt x="215" y="699"/>
                    <a:pt x="215" y="699"/>
                  </a:cubicBezTo>
                  <a:cubicBezTo>
                    <a:pt x="236" y="686"/>
                    <a:pt x="236" y="686"/>
                    <a:pt x="236" y="686"/>
                  </a:cubicBezTo>
                  <a:cubicBezTo>
                    <a:pt x="249" y="707"/>
                    <a:pt x="249" y="707"/>
                    <a:pt x="249" y="707"/>
                  </a:cubicBezTo>
                  <a:cubicBezTo>
                    <a:pt x="245" y="709"/>
                    <a:pt x="242" y="711"/>
                    <a:pt x="239" y="713"/>
                  </a:cubicBezTo>
                  <a:close/>
                  <a:moveTo>
                    <a:pt x="347" y="799"/>
                  </a:moveTo>
                  <a:cubicBezTo>
                    <a:pt x="98" y="654"/>
                    <a:pt x="98" y="654"/>
                    <a:pt x="98" y="654"/>
                  </a:cubicBezTo>
                  <a:cubicBezTo>
                    <a:pt x="98" y="766"/>
                    <a:pt x="98" y="766"/>
                    <a:pt x="98" y="766"/>
                  </a:cubicBezTo>
                  <a:cubicBezTo>
                    <a:pt x="98" y="793"/>
                    <a:pt x="98" y="793"/>
                    <a:pt x="98" y="793"/>
                  </a:cubicBezTo>
                  <a:cubicBezTo>
                    <a:pt x="98" y="941"/>
                    <a:pt x="98" y="941"/>
                    <a:pt x="98" y="941"/>
                  </a:cubicBezTo>
                  <a:lnTo>
                    <a:pt x="347" y="799"/>
                  </a:lnTo>
                  <a:close/>
                  <a:moveTo>
                    <a:pt x="0" y="163"/>
                  </a:moveTo>
                  <a:cubicBezTo>
                    <a:pt x="0" y="163"/>
                    <a:pt x="0" y="163"/>
                    <a:pt x="26" y="163"/>
                  </a:cubicBezTo>
                  <a:cubicBezTo>
                    <a:pt x="26" y="163"/>
                    <a:pt x="26" y="163"/>
                    <a:pt x="26" y="137"/>
                  </a:cubicBezTo>
                  <a:cubicBezTo>
                    <a:pt x="26" y="137"/>
                    <a:pt x="26" y="137"/>
                    <a:pt x="0" y="137"/>
                  </a:cubicBezTo>
                  <a:lnTo>
                    <a:pt x="0" y="163"/>
                  </a:lnTo>
                  <a:close/>
                  <a:moveTo>
                    <a:pt x="0" y="296"/>
                  </a:moveTo>
                  <a:cubicBezTo>
                    <a:pt x="0" y="296"/>
                    <a:pt x="0" y="296"/>
                    <a:pt x="26" y="296"/>
                  </a:cubicBezTo>
                  <a:cubicBezTo>
                    <a:pt x="26" y="296"/>
                    <a:pt x="26" y="296"/>
                    <a:pt x="26" y="270"/>
                  </a:cubicBezTo>
                  <a:cubicBezTo>
                    <a:pt x="26" y="270"/>
                    <a:pt x="26" y="270"/>
                    <a:pt x="0" y="270"/>
                  </a:cubicBezTo>
                  <a:lnTo>
                    <a:pt x="0" y="296"/>
                  </a:lnTo>
                  <a:close/>
                  <a:moveTo>
                    <a:pt x="532" y="253"/>
                  </a:moveTo>
                  <a:cubicBezTo>
                    <a:pt x="532" y="253"/>
                    <a:pt x="532" y="253"/>
                    <a:pt x="510" y="266"/>
                  </a:cubicBezTo>
                  <a:cubicBezTo>
                    <a:pt x="514" y="274"/>
                    <a:pt x="519" y="283"/>
                    <a:pt x="523" y="291"/>
                  </a:cubicBezTo>
                  <a:cubicBezTo>
                    <a:pt x="523" y="291"/>
                    <a:pt x="523" y="291"/>
                    <a:pt x="544" y="274"/>
                  </a:cubicBezTo>
                  <a:cubicBezTo>
                    <a:pt x="540" y="266"/>
                    <a:pt x="536" y="261"/>
                    <a:pt x="532" y="253"/>
                  </a:cubicBezTo>
                  <a:close/>
                  <a:moveTo>
                    <a:pt x="82" y="334"/>
                  </a:moveTo>
                  <a:cubicBezTo>
                    <a:pt x="82" y="334"/>
                    <a:pt x="82" y="334"/>
                    <a:pt x="56" y="334"/>
                  </a:cubicBezTo>
                  <a:cubicBezTo>
                    <a:pt x="56" y="360"/>
                    <a:pt x="56" y="360"/>
                    <a:pt x="56" y="360"/>
                  </a:cubicBezTo>
                  <a:cubicBezTo>
                    <a:pt x="56" y="360"/>
                    <a:pt x="56" y="360"/>
                    <a:pt x="82" y="360"/>
                  </a:cubicBezTo>
                  <a:cubicBezTo>
                    <a:pt x="82" y="360"/>
                    <a:pt x="82" y="360"/>
                    <a:pt x="82" y="334"/>
                  </a:cubicBezTo>
                  <a:close/>
                  <a:moveTo>
                    <a:pt x="0" y="849"/>
                  </a:moveTo>
                  <a:cubicBezTo>
                    <a:pt x="26" y="836"/>
                    <a:pt x="26" y="836"/>
                    <a:pt x="26" y="836"/>
                  </a:cubicBezTo>
                  <a:cubicBezTo>
                    <a:pt x="26" y="836"/>
                    <a:pt x="26" y="836"/>
                    <a:pt x="22" y="827"/>
                  </a:cubicBezTo>
                  <a:cubicBezTo>
                    <a:pt x="22" y="827"/>
                    <a:pt x="22" y="827"/>
                    <a:pt x="26" y="827"/>
                  </a:cubicBezTo>
                  <a:cubicBezTo>
                    <a:pt x="26" y="827"/>
                    <a:pt x="26" y="827"/>
                    <a:pt x="26" y="810"/>
                  </a:cubicBezTo>
                  <a:cubicBezTo>
                    <a:pt x="26" y="810"/>
                    <a:pt x="26" y="810"/>
                    <a:pt x="0" y="810"/>
                  </a:cubicBezTo>
                  <a:cubicBezTo>
                    <a:pt x="0" y="810"/>
                    <a:pt x="0" y="810"/>
                    <a:pt x="0" y="849"/>
                  </a:cubicBezTo>
                  <a:close/>
                  <a:moveTo>
                    <a:pt x="0" y="579"/>
                  </a:moveTo>
                  <a:cubicBezTo>
                    <a:pt x="0" y="579"/>
                    <a:pt x="0" y="579"/>
                    <a:pt x="26" y="579"/>
                  </a:cubicBezTo>
                  <a:cubicBezTo>
                    <a:pt x="26" y="579"/>
                    <a:pt x="26" y="579"/>
                    <a:pt x="26" y="553"/>
                  </a:cubicBezTo>
                  <a:cubicBezTo>
                    <a:pt x="26" y="553"/>
                    <a:pt x="26" y="553"/>
                    <a:pt x="0" y="553"/>
                  </a:cubicBezTo>
                  <a:lnTo>
                    <a:pt x="0" y="579"/>
                  </a:lnTo>
                  <a:close/>
                  <a:moveTo>
                    <a:pt x="596" y="17"/>
                  </a:moveTo>
                  <a:cubicBezTo>
                    <a:pt x="587" y="21"/>
                    <a:pt x="579" y="26"/>
                    <a:pt x="570" y="30"/>
                  </a:cubicBezTo>
                  <a:cubicBezTo>
                    <a:pt x="587" y="51"/>
                    <a:pt x="587" y="51"/>
                    <a:pt x="587" y="51"/>
                  </a:cubicBezTo>
                  <a:cubicBezTo>
                    <a:pt x="592" y="47"/>
                    <a:pt x="600" y="43"/>
                    <a:pt x="609" y="39"/>
                  </a:cubicBezTo>
                  <a:cubicBezTo>
                    <a:pt x="609" y="39"/>
                    <a:pt x="609" y="39"/>
                    <a:pt x="596" y="17"/>
                  </a:cubicBezTo>
                  <a:close/>
                  <a:moveTo>
                    <a:pt x="544" y="313"/>
                  </a:moveTo>
                  <a:cubicBezTo>
                    <a:pt x="549" y="317"/>
                    <a:pt x="557" y="326"/>
                    <a:pt x="566" y="330"/>
                  </a:cubicBezTo>
                  <a:cubicBezTo>
                    <a:pt x="566" y="330"/>
                    <a:pt x="566" y="330"/>
                    <a:pt x="583" y="309"/>
                  </a:cubicBezTo>
                  <a:cubicBezTo>
                    <a:pt x="574" y="304"/>
                    <a:pt x="570" y="300"/>
                    <a:pt x="562" y="291"/>
                  </a:cubicBezTo>
                  <a:cubicBezTo>
                    <a:pt x="562" y="291"/>
                    <a:pt x="562" y="291"/>
                    <a:pt x="544" y="313"/>
                  </a:cubicBezTo>
                  <a:close/>
                  <a:moveTo>
                    <a:pt x="0" y="630"/>
                  </a:moveTo>
                  <a:cubicBezTo>
                    <a:pt x="0" y="630"/>
                    <a:pt x="0" y="630"/>
                    <a:pt x="26" y="630"/>
                  </a:cubicBezTo>
                  <a:cubicBezTo>
                    <a:pt x="26" y="630"/>
                    <a:pt x="26" y="630"/>
                    <a:pt x="26" y="604"/>
                  </a:cubicBezTo>
                  <a:cubicBezTo>
                    <a:pt x="26" y="604"/>
                    <a:pt x="26" y="604"/>
                    <a:pt x="0" y="604"/>
                  </a:cubicBezTo>
                  <a:lnTo>
                    <a:pt x="0" y="630"/>
                  </a:lnTo>
                  <a:close/>
                  <a:moveTo>
                    <a:pt x="0" y="681"/>
                  </a:moveTo>
                  <a:cubicBezTo>
                    <a:pt x="0" y="681"/>
                    <a:pt x="0" y="681"/>
                    <a:pt x="26" y="681"/>
                  </a:cubicBezTo>
                  <a:cubicBezTo>
                    <a:pt x="26" y="681"/>
                    <a:pt x="26" y="681"/>
                    <a:pt x="26" y="656"/>
                  </a:cubicBezTo>
                  <a:cubicBezTo>
                    <a:pt x="26" y="656"/>
                    <a:pt x="26" y="656"/>
                    <a:pt x="0" y="656"/>
                  </a:cubicBezTo>
                  <a:lnTo>
                    <a:pt x="0" y="681"/>
                  </a:lnTo>
                  <a:close/>
                  <a:moveTo>
                    <a:pt x="0" y="733"/>
                  </a:moveTo>
                  <a:cubicBezTo>
                    <a:pt x="0" y="733"/>
                    <a:pt x="0" y="733"/>
                    <a:pt x="26" y="733"/>
                  </a:cubicBezTo>
                  <a:cubicBezTo>
                    <a:pt x="26" y="733"/>
                    <a:pt x="26" y="733"/>
                    <a:pt x="26" y="707"/>
                  </a:cubicBezTo>
                  <a:cubicBezTo>
                    <a:pt x="26" y="707"/>
                    <a:pt x="26" y="707"/>
                    <a:pt x="0" y="707"/>
                  </a:cubicBezTo>
                  <a:lnTo>
                    <a:pt x="0" y="733"/>
                  </a:lnTo>
                  <a:close/>
                  <a:moveTo>
                    <a:pt x="0" y="784"/>
                  </a:moveTo>
                  <a:cubicBezTo>
                    <a:pt x="0" y="784"/>
                    <a:pt x="0" y="784"/>
                    <a:pt x="26" y="784"/>
                  </a:cubicBezTo>
                  <a:cubicBezTo>
                    <a:pt x="26" y="784"/>
                    <a:pt x="26" y="784"/>
                    <a:pt x="26" y="759"/>
                  </a:cubicBezTo>
                  <a:cubicBezTo>
                    <a:pt x="26" y="759"/>
                    <a:pt x="26" y="759"/>
                    <a:pt x="0" y="759"/>
                  </a:cubicBezTo>
                  <a:lnTo>
                    <a:pt x="0" y="784"/>
                  </a:lnTo>
                  <a:close/>
                  <a:moveTo>
                    <a:pt x="938" y="313"/>
                  </a:moveTo>
                  <a:cubicBezTo>
                    <a:pt x="938" y="407"/>
                    <a:pt x="862" y="481"/>
                    <a:pt x="765" y="481"/>
                  </a:cubicBezTo>
                  <a:cubicBezTo>
                    <a:pt x="685" y="481"/>
                    <a:pt x="618" y="425"/>
                    <a:pt x="601" y="350"/>
                  </a:cubicBezTo>
                  <a:cubicBezTo>
                    <a:pt x="598" y="350"/>
                    <a:pt x="595" y="349"/>
                    <a:pt x="592" y="347"/>
                  </a:cubicBezTo>
                  <a:cubicBezTo>
                    <a:pt x="594" y="342"/>
                    <a:pt x="596" y="338"/>
                    <a:pt x="598" y="334"/>
                  </a:cubicBezTo>
                  <a:cubicBezTo>
                    <a:pt x="597" y="327"/>
                    <a:pt x="597" y="320"/>
                    <a:pt x="597" y="313"/>
                  </a:cubicBezTo>
                  <a:cubicBezTo>
                    <a:pt x="597" y="267"/>
                    <a:pt x="614" y="223"/>
                    <a:pt x="647" y="191"/>
                  </a:cubicBezTo>
                  <a:cubicBezTo>
                    <a:pt x="679" y="158"/>
                    <a:pt x="721" y="140"/>
                    <a:pt x="765" y="140"/>
                  </a:cubicBezTo>
                  <a:cubicBezTo>
                    <a:pt x="791" y="140"/>
                    <a:pt x="815" y="146"/>
                    <a:pt x="837" y="156"/>
                  </a:cubicBezTo>
                  <a:cubicBezTo>
                    <a:pt x="844" y="154"/>
                    <a:pt x="844" y="154"/>
                    <a:pt x="844" y="154"/>
                  </a:cubicBezTo>
                  <a:cubicBezTo>
                    <a:pt x="845" y="156"/>
                    <a:pt x="846" y="158"/>
                    <a:pt x="847" y="161"/>
                  </a:cubicBezTo>
                  <a:cubicBezTo>
                    <a:pt x="901" y="190"/>
                    <a:pt x="938" y="247"/>
                    <a:pt x="938" y="313"/>
                  </a:cubicBezTo>
                  <a:close/>
                  <a:moveTo>
                    <a:pt x="918" y="313"/>
                  </a:moveTo>
                  <a:cubicBezTo>
                    <a:pt x="918" y="259"/>
                    <a:pt x="890" y="211"/>
                    <a:pt x="848" y="184"/>
                  </a:cubicBezTo>
                  <a:cubicBezTo>
                    <a:pt x="839" y="179"/>
                    <a:pt x="830" y="174"/>
                    <a:pt x="821" y="171"/>
                  </a:cubicBezTo>
                  <a:cubicBezTo>
                    <a:pt x="804" y="164"/>
                    <a:pt x="785" y="160"/>
                    <a:pt x="765" y="160"/>
                  </a:cubicBezTo>
                  <a:cubicBezTo>
                    <a:pt x="685" y="160"/>
                    <a:pt x="617" y="230"/>
                    <a:pt x="617" y="313"/>
                  </a:cubicBezTo>
                  <a:cubicBezTo>
                    <a:pt x="617" y="317"/>
                    <a:pt x="617" y="322"/>
                    <a:pt x="617" y="326"/>
                  </a:cubicBezTo>
                  <a:cubicBezTo>
                    <a:pt x="618" y="335"/>
                    <a:pt x="620" y="344"/>
                    <a:pt x="622" y="353"/>
                  </a:cubicBezTo>
                  <a:cubicBezTo>
                    <a:pt x="640" y="415"/>
                    <a:pt x="697" y="461"/>
                    <a:pt x="765" y="461"/>
                  </a:cubicBezTo>
                  <a:cubicBezTo>
                    <a:pt x="851" y="461"/>
                    <a:pt x="918" y="396"/>
                    <a:pt x="918" y="313"/>
                  </a:cubicBezTo>
                  <a:close/>
                </a:path>
              </a:pathLst>
            </a:custGeom>
            <a:solidFill>
              <a:schemeClr val="accent1"/>
            </a:solidFill>
            <a:ln w="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sp>
        <p:nvSpPr>
          <p:cNvPr id="42" name="Rectangle 41">
            <a:extLst>
              <a:ext uri="{FF2B5EF4-FFF2-40B4-BE49-F238E27FC236}">
                <a16:creationId xmlns:a16="http://schemas.microsoft.com/office/drawing/2014/main" id="{8067AD9E-C7B2-46E6-B325-5A3781219DA3}"/>
              </a:ext>
            </a:extLst>
          </p:cNvPr>
          <p:cNvSpPr/>
          <p:nvPr/>
        </p:nvSpPr>
        <p:spPr>
          <a:xfrm>
            <a:off x="1524000" y="1352550"/>
            <a:ext cx="4903343" cy="830997"/>
          </a:xfrm>
          <a:prstGeom prst="rect">
            <a:avLst/>
          </a:prstGeom>
        </p:spPr>
        <p:txBody>
          <a:bodyPr wrap="square">
            <a:spAutoFit/>
          </a:bodyPr>
          <a:lstStyle/>
          <a:p>
            <a:pPr>
              <a:spcAft>
                <a:spcPts val="6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Same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Definition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schema </a:t>
            </a:r>
            <a:b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endPar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3" name="Group 42">
            <a:extLst>
              <a:ext uri="{FF2B5EF4-FFF2-40B4-BE49-F238E27FC236}">
                <a16:creationId xmlns:a16="http://schemas.microsoft.com/office/drawing/2014/main" id="{8EE8539B-3B21-413F-8566-0BB68D4CE695}"/>
              </a:ext>
            </a:extLst>
          </p:cNvPr>
          <p:cNvGrpSpPr/>
          <p:nvPr/>
        </p:nvGrpSpPr>
        <p:grpSpPr>
          <a:xfrm>
            <a:off x="542865" y="1131405"/>
            <a:ext cx="742656" cy="742656"/>
            <a:chOff x="445710" y="2200422"/>
            <a:chExt cx="742656" cy="742656"/>
          </a:xfrm>
        </p:grpSpPr>
        <p:sp>
          <p:nvSpPr>
            <p:cNvPr id="44" name="Oval 43">
              <a:extLst>
                <a:ext uri="{FF2B5EF4-FFF2-40B4-BE49-F238E27FC236}">
                  <a16:creationId xmlns:a16="http://schemas.microsoft.com/office/drawing/2014/main" id="{7911C2C5-18E4-4A77-BFD3-FE32875BDDF5}"/>
                </a:ext>
              </a:extLst>
            </p:cNvPr>
            <p:cNvSpPr/>
            <p:nvPr/>
          </p:nvSpPr>
          <p:spPr>
            <a:xfrm>
              <a:off x="445710" y="220042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45" name="Group 44">
              <a:extLst>
                <a:ext uri="{FF2B5EF4-FFF2-40B4-BE49-F238E27FC236}">
                  <a16:creationId xmlns:a16="http://schemas.microsoft.com/office/drawing/2014/main" id="{90570018-E225-4345-8EA5-C5FC77CDBA8C}"/>
                </a:ext>
              </a:extLst>
            </p:cNvPr>
            <p:cNvGrpSpPr/>
            <p:nvPr/>
          </p:nvGrpSpPr>
          <p:grpSpPr>
            <a:xfrm>
              <a:off x="632468" y="2421567"/>
              <a:ext cx="369142" cy="300368"/>
              <a:chOff x="3726192" y="1595650"/>
              <a:chExt cx="436233" cy="354959"/>
            </a:xfrm>
          </p:grpSpPr>
          <p:sp>
            <p:nvSpPr>
              <p:cNvPr id="46" name="Rectangle 45">
                <a:extLst>
                  <a:ext uri="{FF2B5EF4-FFF2-40B4-BE49-F238E27FC236}">
                    <a16:creationId xmlns:a16="http://schemas.microsoft.com/office/drawing/2014/main" id="{2BD17B97-D3E6-41F8-BF17-9FBDF301499A}"/>
                  </a:ext>
                </a:extLst>
              </p:cNvPr>
              <p:cNvSpPr/>
              <p:nvPr/>
            </p:nvSpPr>
            <p:spPr>
              <a:xfrm>
                <a:off x="3726192" y="1595650"/>
                <a:ext cx="435237" cy="354959"/>
              </a:xfrm>
              <a:prstGeom prst="rect">
                <a:avLst/>
              </a:prstGeom>
              <a:solidFill>
                <a:srgbClr val="232323"/>
              </a:solidFill>
              <a:ln w="127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mazon Ember Light"/>
                  <a:ea typeface="+mn-ea"/>
                  <a:cs typeface="+mn-cs"/>
                </a:endParaRPr>
              </a:p>
            </p:txBody>
          </p:sp>
          <p:cxnSp>
            <p:nvCxnSpPr>
              <p:cNvPr id="47" name="Straight Connector 46">
                <a:extLst>
                  <a:ext uri="{FF2B5EF4-FFF2-40B4-BE49-F238E27FC236}">
                    <a16:creationId xmlns:a16="http://schemas.microsoft.com/office/drawing/2014/main" id="{3A0133AB-E624-407B-BB6E-85B865EB057A}"/>
                  </a:ext>
                </a:extLst>
              </p:cNvPr>
              <p:cNvCxnSpPr>
                <a:cxnSpLocks/>
              </p:cNvCxnSpPr>
              <p:nvPr/>
            </p:nvCxnSpPr>
            <p:spPr>
              <a:xfrm>
                <a:off x="3727715" y="1645423"/>
                <a:ext cx="434710" cy="0"/>
              </a:xfrm>
              <a:prstGeom prst="line">
                <a:avLst/>
              </a:prstGeom>
              <a:solidFill>
                <a:srgbClr val="000000"/>
              </a:solidFill>
              <a:ln w="12700" cap="flat" cmpd="sng" algn="ctr">
                <a:solidFill>
                  <a:schemeClr val="accent1"/>
                </a:solidFill>
                <a:prstDash val="solid"/>
              </a:ln>
              <a:effectLst/>
            </p:spPr>
          </p:cxnSp>
          <p:grpSp>
            <p:nvGrpSpPr>
              <p:cNvPr id="48" name="Group 47">
                <a:extLst>
                  <a:ext uri="{FF2B5EF4-FFF2-40B4-BE49-F238E27FC236}">
                    <a16:creationId xmlns:a16="http://schemas.microsoft.com/office/drawing/2014/main" id="{34E4F1CA-8615-44E5-B836-14AA1906B642}"/>
                  </a:ext>
                </a:extLst>
              </p:cNvPr>
              <p:cNvGrpSpPr/>
              <p:nvPr/>
            </p:nvGrpSpPr>
            <p:grpSpPr>
              <a:xfrm>
                <a:off x="4071938" y="1610670"/>
                <a:ext cx="65911" cy="18288"/>
                <a:chOff x="4071938" y="1608289"/>
                <a:chExt cx="65911" cy="18288"/>
              </a:xfrm>
            </p:grpSpPr>
            <p:sp>
              <p:nvSpPr>
                <p:cNvPr id="49" name="Oval 48">
                  <a:extLst>
                    <a:ext uri="{FF2B5EF4-FFF2-40B4-BE49-F238E27FC236}">
                      <a16:creationId xmlns:a16="http://schemas.microsoft.com/office/drawing/2014/main" id="{A5AE3D42-2325-4721-A48B-E13240EA5926}"/>
                    </a:ext>
                  </a:extLst>
                </p:cNvPr>
                <p:cNvSpPr/>
                <p:nvPr/>
              </p:nvSpPr>
              <p:spPr>
                <a:xfrm>
                  <a:off x="4095750"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0" name="Oval 49">
                  <a:extLst>
                    <a:ext uri="{FF2B5EF4-FFF2-40B4-BE49-F238E27FC236}">
                      <a16:creationId xmlns:a16="http://schemas.microsoft.com/office/drawing/2014/main" id="{E239666C-7F2B-4182-A290-4211E2BFF834}"/>
                    </a:ext>
                  </a:extLst>
                </p:cNvPr>
                <p:cNvSpPr/>
                <p:nvPr/>
              </p:nvSpPr>
              <p:spPr>
                <a:xfrm>
                  <a:off x="4071938"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1" name="Oval 50">
                  <a:extLst>
                    <a:ext uri="{FF2B5EF4-FFF2-40B4-BE49-F238E27FC236}">
                      <a16:creationId xmlns:a16="http://schemas.microsoft.com/office/drawing/2014/main" id="{4438D322-3BE1-496B-AA71-B1AEAE4090B8}"/>
                    </a:ext>
                  </a:extLst>
                </p:cNvPr>
                <p:cNvSpPr/>
                <p:nvPr/>
              </p:nvSpPr>
              <p:spPr>
                <a:xfrm>
                  <a:off x="4119561"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grpSp>
        </p:grpSp>
      </p:grpSp>
    </p:spTree>
    <p:extLst>
      <p:ext uri="{BB962C8B-B14F-4D97-AF65-F5344CB8AC3E}">
        <p14:creationId xmlns:p14="http://schemas.microsoft.com/office/powerpoint/2010/main" val="28213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6" presetClass="emph" presetSubtype="0" accel="100000" autoRev="1" fill="hold" nodeType="withEffect">
                                  <p:stCondLst>
                                    <p:cond delay="0"/>
                                  </p:stCondLst>
                                  <p:childTnLst>
                                    <p:animScale>
                                      <p:cBhvr>
                                        <p:cTn id="9" dur="500" fill="hold"/>
                                        <p:tgtEl>
                                          <p:spTgt spid="43"/>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63" presetClass="path" presetSubtype="0" decel="100000" fill="hold" grpId="1" nodeType="withEffect">
                                  <p:stCondLst>
                                    <p:cond delay="400"/>
                                  </p:stCondLst>
                                  <p:childTnLst>
                                    <p:animMotion origin="layout" path="M -2.77778E-7 3.95062E-6 L -0.05208 -0.00031 " pathEditMode="relative" rAng="0" ptsTypes="AA">
                                      <p:cBhvr>
                                        <p:cTn id="14" dur="750" spd="-100000" fill="hold"/>
                                        <p:tgtEl>
                                          <p:spTgt spid="42"/>
                                        </p:tgtEl>
                                        <p:attrNameLst>
                                          <p:attrName>ppt_x</p:attrName>
                                          <p:attrName>ppt_y</p:attrName>
                                        </p:attrNameLst>
                                      </p:cBhvr>
                                      <p:rCtr x="-2604" y="-31"/>
                                    </p:animMotion>
                                  </p:childTnLst>
                                </p:cTn>
                              </p:par>
                              <p:par>
                                <p:cTn id="15" presetID="10" presetClass="entr" presetSubtype="0" fill="hold" nodeType="withEffect">
                                  <p:stCondLst>
                                    <p:cond delay="6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 presetClass="emph" presetSubtype="0" accel="100000" autoRev="1" fill="hold" nodeType="withEffect">
                                  <p:stCondLst>
                                    <p:cond delay="100"/>
                                  </p:stCondLst>
                                  <p:childTnLst>
                                    <p:animScale>
                                      <p:cBhvr>
                                        <p:cTn id="19" dur="500" fill="hold"/>
                                        <p:tgtEl>
                                          <p:spTgt spid="4"/>
                                        </p:tgtEl>
                                      </p:cBhvr>
                                      <p:by x="50000" y="50000"/>
                                    </p:animScale>
                                  </p:childTnLst>
                                </p:cTn>
                              </p:par>
                              <p:par>
                                <p:cTn id="20" presetID="10" presetClass="entr" presetSubtype="0" fill="hold" grpId="0" nodeType="withEffect">
                                  <p:stCondLst>
                                    <p:cond delay="60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63" presetClass="path" presetSubtype="0" decel="100000" fill="hold" grpId="1" nodeType="withEffect">
                                  <p:stCondLst>
                                    <p:cond delay="500"/>
                                  </p:stCondLst>
                                  <p:childTnLst>
                                    <p:animMotion origin="layout" path="M -2.77778E-7 3.95062E-6 L -0.05208 -0.00031 " pathEditMode="relative" rAng="0" ptsTypes="AA">
                                      <p:cBhvr>
                                        <p:cTn id="24" dur="750" spd="-100000" fill="hold"/>
                                        <p:tgtEl>
                                          <p:spTgt spid="57"/>
                                        </p:tgtEl>
                                        <p:attrNameLst>
                                          <p:attrName>ppt_x</p:attrName>
                                          <p:attrName>ppt_y</p:attrName>
                                        </p:attrNameLst>
                                      </p:cBhvr>
                                      <p:rCtr x="-2604" y="-31"/>
                                    </p:animMotion>
                                  </p:childTnLst>
                                </p:cTn>
                              </p:par>
                              <p:par>
                                <p:cTn id="25" presetID="10" presetClass="entr" presetSubtype="0" fill="hold" nodeType="withEffect">
                                  <p:stCondLst>
                                    <p:cond delay="7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6" presetClass="emph" presetSubtype="0" accel="100000" autoRev="1" fill="hold" nodeType="withEffect">
                                  <p:stCondLst>
                                    <p:cond delay="200"/>
                                  </p:stCondLst>
                                  <p:childTnLst>
                                    <p:animScale>
                                      <p:cBhvr>
                                        <p:cTn id="29" dur="500" fill="hold"/>
                                        <p:tgtEl>
                                          <p:spTgt spid="21"/>
                                        </p:tgtEl>
                                      </p:cBhvr>
                                      <p:by x="50000" y="50000"/>
                                    </p:animScale>
                                  </p:childTnLst>
                                </p:cTn>
                              </p:par>
                              <p:par>
                                <p:cTn id="30" presetID="10" presetClass="entr" presetSubtype="0" fill="hold" grpId="0" nodeType="withEffect">
                                  <p:stCondLst>
                                    <p:cond delay="7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63" presetClass="path" presetSubtype="0" decel="100000" fill="hold" grpId="1" nodeType="withEffect">
                                  <p:stCondLst>
                                    <p:cond delay="600"/>
                                  </p:stCondLst>
                                  <p:childTnLst>
                                    <p:animMotion origin="layout" path="M -2.77778E-7 3.95062E-6 L -0.05208 -0.00031 " pathEditMode="relative" rAng="0" ptsTypes="AA">
                                      <p:cBhvr>
                                        <p:cTn id="34" dur="750" spd="-100000" fill="hold"/>
                                        <p:tgtEl>
                                          <p:spTgt spid="20"/>
                                        </p:tgtEl>
                                        <p:attrNameLst>
                                          <p:attrName>ppt_x</p:attrName>
                                          <p:attrName>ppt_y</p:attrName>
                                        </p:attrNameLst>
                                      </p:cBhvr>
                                      <p:rCtr x="-2604"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20" grpId="0"/>
      <p:bldP spid="20" grpId="1"/>
      <p:bldP spid="42" grpId="0"/>
      <p:bldP spid="42"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Deploy </a:t>
            </a:r>
            <a:r>
              <a:rPr lang="en-US" dirty="0" err="1"/>
              <a:t>Fargate</a:t>
            </a:r>
            <a:r>
              <a:rPr lang="en-US" dirty="0"/>
              <a:t> Containers</a:t>
            </a:r>
          </a:p>
        </p:txBody>
      </p:sp>
    </p:spTree>
    <p:extLst>
      <p:ext uri="{BB962C8B-B14F-4D97-AF65-F5344CB8AC3E}">
        <p14:creationId xmlns:p14="http://schemas.microsoft.com/office/powerpoint/2010/main" val="354698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Logging for </a:t>
            </a:r>
            <a:br>
              <a:rPr lang="en-US" dirty="0"/>
            </a:br>
            <a:r>
              <a:rPr lang="en-US" dirty="0" err="1"/>
              <a:t>Fargate</a:t>
            </a:r>
            <a:r>
              <a:rPr lang="en-US" dirty="0"/>
              <a:t> Containers</a:t>
            </a:r>
          </a:p>
        </p:txBody>
      </p:sp>
      <p:pic>
        <p:nvPicPr>
          <p:cNvPr id="3" name="Picture 2">
            <a:extLst>
              <a:ext uri="{FF2B5EF4-FFF2-40B4-BE49-F238E27FC236}">
                <a16:creationId xmlns:a16="http://schemas.microsoft.com/office/drawing/2014/main" id="{5890705A-A732-254E-BE3E-5CD0AE00BCBF}"/>
              </a:ext>
            </a:extLst>
          </p:cNvPr>
          <p:cNvPicPr>
            <a:picLocks noChangeAspect="1"/>
          </p:cNvPicPr>
          <p:nvPr/>
        </p:nvPicPr>
        <p:blipFill>
          <a:blip r:embed="rId2"/>
          <a:stretch>
            <a:fillRect/>
          </a:stretch>
        </p:blipFill>
        <p:spPr>
          <a:xfrm>
            <a:off x="6241693" y="1064517"/>
            <a:ext cx="2311400" cy="2603500"/>
          </a:xfrm>
          <a:prstGeom prst="rect">
            <a:avLst/>
          </a:prstGeom>
        </p:spPr>
      </p:pic>
    </p:spTree>
    <p:extLst>
      <p:ext uri="{BB962C8B-B14F-4D97-AF65-F5344CB8AC3E}">
        <p14:creationId xmlns:p14="http://schemas.microsoft.com/office/powerpoint/2010/main" val="119193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4B5B9-2D88-804C-B5DE-47A6B274449E}"/>
              </a:ext>
            </a:extLst>
          </p:cNvPr>
          <p:cNvSpPr>
            <a:spLocks noGrp="1"/>
          </p:cNvSpPr>
          <p:nvPr>
            <p:ph type="title"/>
          </p:nvPr>
        </p:nvSpPr>
        <p:spPr/>
        <p:txBody>
          <a:bodyPr/>
          <a:lstStyle/>
          <a:p>
            <a:r>
              <a:rPr lang="en-US" dirty="0"/>
              <a:t>Rightsizing your microservices with Amazon </a:t>
            </a:r>
            <a:r>
              <a:rPr lang="en-US" dirty="0" err="1"/>
              <a:t>Fargate</a:t>
            </a:r>
            <a:endParaRPr lang="en-US" dirty="0"/>
          </a:p>
        </p:txBody>
      </p:sp>
    </p:spTree>
    <p:extLst>
      <p:ext uri="{BB962C8B-B14F-4D97-AF65-F5344CB8AC3E}">
        <p14:creationId xmlns:p14="http://schemas.microsoft.com/office/powerpoint/2010/main" val="37791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54FC9B-D3EF-4039-881E-C0AE10728970}"/>
              </a:ext>
            </a:extLst>
          </p:cNvPr>
          <p:cNvSpPr/>
          <p:nvPr/>
        </p:nvSpPr>
        <p:spPr>
          <a:xfrm>
            <a:off x="595738"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dirty="0"/>
              <a:t>Cluster Level Isolation</a:t>
            </a:r>
          </a:p>
        </p:txBody>
      </p:sp>
      <p:sp>
        <p:nvSpPr>
          <p:cNvPr id="156" name="Rectangle 155">
            <a:extLst>
              <a:ext uri="{FF2B5EF4-FFF2-40B4-BE49-F238E27FC236}">
                <a16:creationId xmlns:a16="http://schemas.microsoft.com/office/drawing/2014/main" id="{7E507BA4-926F-4175-8BB7-58F284F8F8F3}"/>
              </a:ext>
            </a:extLst>
          </p:cNvPr>
          <p:cNvSpPr/>
          <p:nvPr/>
        </p:nvSpPr>
        <p:spPr>
          <a:xfrm>
            <a:off x="4707782"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91" name="Rectangle 190">
            <a:extLst>
              <a:ext uri="{FF2B5EF4-FFF2-40B4-BE49-F238E27FC236}">
                <a16:creationId xmlns:a16="http://schemas.microsoft.com/office/drawing/2014/main" id="{87AAEBB1-06D1-424A-992F-818732CC8579}"/>
              </a:ext>
            </a:extLst>
          </p:cNvPr>
          <p:cNvSpPr/>
          <p:nvPr/>
        </p:nvSpPr>
        <p:spPr>
          <a:xfrm>
            <a:off x="595738"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26" name="Rectangle 225">
            <a:extLst>
              <a:ext uri="{FF2B5EF4-FFF2-40B4-BE49-F238E27FC236}">
                <a16:creationId xmlns:a16="http://schemas.microsoft.com/office/drawing/2014/main" id="{74D538F0-173E-4BB7-A47B-B1C818176183}"/>
              </a:ext>
            </a:extLst>
          </p:cNvPr>
          <p:cNvSpPr/>
          <p:nvPr/>
        </p:nvSpPr>
        <p:spPr>
          <a:xfrm>
            <a:off x="4707782"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28" name="Rectangle 1027">
            <a:extLst>
              <a:ext uri="{FF2B5EF4-FFF2-40B4-BE49-F238E27FC236}">
                <a16:creationId xmlns:a16="http://schemas.microsoft.com/office/drawing/2014/main" id="{BA8B55ED-7A07-42E7-9636-DA709A277091}"/>
              </a:ext>
            </a:extLst>
          </p:cNvPr>
          <p:cNvSpPr/>
          <p:nvPr/>
        </p:nvSpPr>
        <p:spPr>
          <a:xfrm>
            <a:off x="739120"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PROD</a:t>
            </a:r>
            <a:r>
              <a:rPr kumimoji="0" lang="en-US" sz="1050" b="0" i="0" u="none" strike="noStrike" kern="1200" cap="none" spc="0" normalizeH="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 Cluster </a:t>
            </a: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Infrastructure</a:t>
            </a:r>
          </a:p>
        </p:txBody>
      </p:sp>
      <p:sp>
        <p:nvSpPr>
          <p:cNvPr id="257" name="Rectangle 256">
            <a:extLst>
              <a:ext uri="{FF2B5EF4-FFF2-40B4-BE49-F238E27FC236}">
                <a16:creationId xmlns:a16="http://schemas.microsoft.com/office/drawing/2014/main" id="{100804BF-C26E-4D88-89A1-F2F6AD9C2342}"/>
              </a:ext>
            </a:extLst>
          </p:cNvPr>
          <p:cNvSpPr/>
          <p:nvPr/>
        </p:nvSpPr>
        <p:spPr>
          <a:xfrm>
            <a:off x="739120"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DEV Cluster  Infrastructure</a:t>
            </a:r>
          </a:p>
        </p:txBody>
      </p:sp>
      <p:sp>
        <p:nvSpPr>
          <p:cNvPr id="258" name="Rectangle 257">
            <a:extLst>
              <a:ext uri="{FF2B5EF4-FFF2-40B4-BE49-F238E27FC236}">
                <a16:creationId xmlns:a16="http://schemas.microsoft.com/office/drawing/2014/main" id="{001EA283-B06C-4808-B466-1E5588F02AD8}"/>
              </a:ext>
            </a:extLst>
          </p:cNvPr>
          <p:cNvSpPr/>
          <p:nvPr/>
        </p:nvSpPr>
        <p:spPr>
          <a:xfrm>
            <a:off x="4851164"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BETA Cluster  Infrastructure</a:t>
            </a:r>
          </a:p>
        </p:txBody>
      </p:sp>
      <p:sp>
        <p:nvSpPr>
          <p:cNvPr id="259" name="Rectangle 258">
            <a:extLst>
              <a:ext uri="{FF2B5EF4-FFF2-40B4-BE49-F238E27FC236}">
                <a16:creationId xmlns:a16="http://schemas.microsoft.com/office/drawing/2014/main" id="{3BC7B066-7909-43F3-979A-C7152319859C}"/>
              </a:ext>
            </a:extLst>
          </p:cNvPr>
          <p:cNvSpPr/>
          <p:nvPr/>
        </p:nvSpPr>
        <p:spPr>
          <a:xfrm>
            <a:off x="4851164"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QA Cluster  Infrastructure</a:t>
            </a:r>
          </a:p>
        </p:txBody>
      </p:sp>
      <p:grpSp>
        <p:nvGrpSpPr>
          <p:cNvPr id="5" name="Group 4">
            <a:extLst>
              <a:ext uri="{FF2B5EF4-FFF2-40B4-BE49-F238E27FC236}">
                <a16:creationId xmlns:a16="http://schemas.microsoft.com/office/drawing/2014/main" id="{1A9738C3-DF85-4B1D-8A84-23C79EEAAC60}"/>
              </a:ext>
            </a:extLst>
          </p:cNvPr>
          <p:cNvGrpSpPr/>
          <p:nvPr/>
        </p:nvGrpSpPr>
        <p:grpSpPr>
          <a:xfrm>
            <a:off x="739120" y="3110998"/>
            <a:ext cx="3553717" cy="790575"/>
            <a:chOff x="739120" y="3110998"/>
            <a:chExt cx="3553717" cy="790575"/>
          </a:xfrm>
        </p:grpSpPr>
        <p:grpSp>
          <p:nvGrpSpPr>
            <p:cNvPr id="447" name="Group 446">
              <a:extLst>
                <a:ext uri="{FF2B5EF4-FFF2-40B4-BE49-F238E27FC236}">
                  <a16:creationId xmlns:a16="http://schemas.microsoft.com/office/drawing/2014/main" id="{302F92E9-ECF5-4BD1-ACDD-20E8C8F0D8BD}"/>
                </a:ext>
              </a:extLst>
            </p:cNvPr>
            <p:cNvGrpSpPr/>
            <p:nvPr/>
          </p:nvGrpSpPr>
          <p:grpSpPr>
            <a:xfrm>
              <a:off x="739120" y="3110998"/>
              <a:ext cx="790575" cy="790575"/>
              <a:chOff x="790575" y="1485900"/>
              <a:chExt cx="790575" cy="790575"/>
            </a:xfrm>
          </p:grpSpPr>
          <p:sp>
            <p:nvSpPr>
              <p:cNvPr id="474" name="Rectangle 473">
                <a:extLst>
                  <a:ext uri="{FF2B5EF4-FFF2-40B4-BE49-F238E27FC236}">
                    <a16:creationId xmlns:a16="http://schemas.microsoft.com/office/drawing/2014/main" id="{B44D7F64-BE36-4A9C-A822-0613EA2C3E4F}"/>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75" name="Group 30">
                <a:extLst>
                  <a:ext uri="{FF2B5EF4-FFF2-40B4-BE49-F238E27FC236}">
                    <a16:creationId xmlns:a16="http://schemas.microsoft.com/office/drawing/2014/main" id="{D383A989-C1AA-4A4F-8063-4F34323936D9}"/>
                  </a:ext>
                </a:extLst>
              </p:cNvPr>
              <p:cNvGrpSpPr>
                <a:grpSpLocks noChangeAspect="1"/>
              </p:cNvGrpSpPr>
              <p:nvPr/>
            </p:nvGrpSpPr>
            <p:grpSpPr bwMode="auto">
              <a:xfrm>
                <a:off x="1023637" y="1585968"/>
                <a:ext cx="324450" cy="318734"/>
                <a:chOff x="5449" y="2282"/>
                <a:chExt cx="454" cy="446"/>
              </a:xfrm>
            </p:grpSpPr>
            <p:sp>
              <p:nvSpPr>
                <p:cNvPr id="476" name="Oval 31">
                  <a:extLst>
                    <a:ext uri="{FF2B5EF4-FFF2-40B4-BE49-F238E27FC236}">
                      <a16:creationId xmlns:a16="http://schemas.microsoft.com/office/drawing/2014/main" id="{4B1F4D2C-6C67-4F9C-952E-11DADCD6A44F}"/>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7" name="Freeform 33">
                  <a:extLst>
                    <a:ext uri="{FF2B5EF4-FFF2-40B4-BE49-F238E27FC236}">
                      <a16:creationId xmlns:a16="http://schemas.microsoft.com/office/drawing/2014/main" id="{655957A5-F31D-4FFA-8B90-DAF0234B334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8" name="Oval 34">
                  <a:extLst>
                    <a:ext uri="{FF2B5EF4-FFF2-40B4-BE49-F238E27FC236}">
                      <a16:creationId xmlns:a16="http://schemas.microsoft.com/office/drawing/2014/main" id="{67AD6BA0-EBD9-46AE-AEB1-E428283A124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9" name="Freeform 36">
                  <a:extLst>
                    <a:ext uri="{FF2B5EF4-FFF2-40B4-BE49-F238E27FC236}">
                      <a16:creationId xmlns:a16="http://schemas.microsoft.com/office/drawing/2014/main" id="{E6831444-C6C7-46A7-9D17-1E75C349BEC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0" name="Oval 37">
                  <a:extLst>
                    <a:ext uri="{FF2B5EF4-FFF2-40B4-BE49-F238E27FC236}">
                      <a16:creationId xmlns:a16="http://schemas.microsoft.com/office/drawing/2014/main" id="{DFF975E7-9841-4800-B09D-81D85DAFDE7B}"/>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1" name="Freeform 39">
                  <a:extLst>
                    <a:ext uri="{FF2B5EF4-FFF2-40B4-BE49-F238E27FC236}">
                      <a16:creationId xmlns:a16="http://schemas.microsoft.com/office/drawing/2014/main" id="{224CA59E-BC20-45E5-B01E-06247CC599A0}"/>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2" name="Freeform 40">
                  <a:extLst>
                    <a:ext uri="{FF2B5EF4-FFF2-40B4-BE49-F238E27FC236}">
                      <a16:creationId xmlns:a16="http://schemas.microsoft.com/office/drawing/2014/main" id="{8EF2165F-C1A8-4BDA-A3EB-D6DFD4211375}"/>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3" name="Freeform 41">
                  <a:extLst>
                    <a:ext uri="{FF2B5EF4-FFF2-40B4-BE49-F238E27FC236}">
                      <a16:creationId xmlns:a16="http://schemas.microsoft.com/office/drawing/2014/main" id="{F87A68B4-211B-41FB-9190-FB81FFA443B0}"/>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4" name="Freeform 42">
                  <a:extLst>
                    <a:ext uri="{FF2B5EF4-FFF2-40B4-BE49-F238E27FC236}">
                      <a16:creationId xmlns:a16="http://schemas.microsoft.com/office/drawing/2014/main" id="{D8AD1734-C28C-4F44-B7ED-C8B9D9C72A0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48" name="Group 447">
              <a:extLst>
                <a:ext uri="{FF2B5EF4-FFF2-40B4-BE49-F238E27FC236}">
                  <a16:creationId xmlns:a16="http://schemas.microsoft.com/office/drawing/2014/main" id="{C19536F4-7BD0-4941-8CAE-5494987F9CCC}"/>
                </a:ext>
              </a:extLst>
            </p:cNvPr>
            <p:cNvGrpSpPr/>
            <p:nvPr/>
          </p:nvGrpSpPr>
          <p:grpSpPr>
            <a:xfrm>
              <a:off x="1660167" y="3110998"/>
              <a:ext cx="790575" cy="790575"/>
              <a:chOff x="790575" y="1485900"/>
              <a:chExt cx="790575" cy="790575"/>
            </a:xfrm>
          </p:grpSpPr>
          <p:sp>
            <p:nvSpPr>
              <p:cNvPr id="463" name="Rectangle 462">
                <a:extLst>
                  <a:ext uri="{FF2B5EF4-FFF2-40B4-BE49-F238E27FC236}">
                    <a16:creationId xmlns:a16="http://schemas.microsoft.com/office/drawing/2014/main" id="{63A0EADD-D6D4-452B-9444-5E717929668D}"/>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64" name="Group 30">
                <a:extLst>
                  <a:ext uri="{FF2B5EF4-FFF2-40B4-BE49-F238E27FC236}">
                    <a16:creationId xmlns:a16="http://schemas.microsoft.com/office/drawing/2014/main" id="{BA5B7575-3341-4312-A037-8A33873340EC}"/>
                  </a:ext>
                </a:extLst>
              </p:cNvPr>
              <p:cNvGrpSpPr>
                <a:grpSpLocks noChangeAspect="1"/>
              </p:cNvGrpSpPr>
              <p:nvPr/>
            </p:nvGrpSpPr>
            <p:grpSpPr bwMode="auto">
              <a:xfrm>
                <a:off x="1023637" y="1585968"/>
                <a:ext cx="324450" cy="318734"/>
                <a:chOff x="5449" y="2282"/>
                <a:chExt cx="454" cy="446"/>
              </a:xfrm>
            </p:grpSpPr>
            <p:sp>
              <p:nvSpPr>
                <p:cNvPr id="465" name="Oval 31">
                  <a:extLst>
                    <a:ext uri="{FF2B5EF4-FFF2-40B4-BE49-F238E27FC236}">
                      <a16:creationId xmlns:a16="http://schemas.microsoft.com/office/drawing/2014/main" id="{4C21EFEE-9C9E-4DD6-BE3F-7B8ADCDE239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6" name="Freeform 33">
                  <a:extLst>
                    <a:ext uri="{FF2B5EF4-FFF2-40B4-BE49-F238E27FC236}">
                      <a16:creationId xmlns:a16="http://schemas.microsoft.com/office/drawing/2014/main" id="{E43A4888-A7CC-4A61-B953-EFFD6C3A38E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7" name="Oval 34">
                  <a:extLst>
                    <a:ext uri="{FF2B5EF4-FFF2-40B4-BE49-F238E27FC236}">
                      <a16:creationId xmlns:a16="http://schemas.microsoft.com/office/drawing/2014/main" id="{8B8C3FE9-3598-4CEF-9446-A253F44ADA25}"/>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8" name="Freeform 36">
                  <a:extLst>
                    <a:ext uri="{FF2B5EF4-FFF2-40B4-BE49-F238E27FC236}">
                      <a16:creationId xmlns:a16="http://schemas.microsoft.com/office/drawing/2014/main" id="{4645F764-D6A6-49B6-96B5-D313F1BD196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9" name="Oval 37">
                  <a:extLst>
                    <a:ext uri="{FF2B5EF4-FFF2-40B4-BE49-F238E27FC236}">
                      <a16:creationId xmlns:a16="http://schemas.microsoft.com/office/drawing/2014/main" id="{A418BBD7-B528-44D3-8AD1-0B0E92909D32}"/>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0" name="Freeform 39">
                  <a:extLst>
                    <a:ext uri="{FF2B5EF4-FFF2-40B4-BE49-F238E27FC236}">
                      <a16:creationId xmlns:a16="http://schemas.microsoft.com/office/drawing/2014/main" id="{4A70E07F-E6BE-41D3-9B41-5801E1CBF8A4}"/>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1" name="Freeform 40">
                  <a:extLst>
                    <a:ext uri="{FF2B5EF4-FFF2-40B4-BE49-F238E27FC236}">
                      <a16:creationId xmlns:a16="http://schemas.microsoft.com/office/drawing/2014/main" id="{72E2B8E5-29E3-41DA-A238-38C9A1FBEA1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2" name="Freeform 41">
                  <a:extLst>
                    <a:ext uri="{FF2B5EF4-FFF2-40B4-BE49-F238E27FC236}">
                      <a16:creationId xmlns:a16="http://schemas.microsoft.com/office/drawing/2014/main" id="{895B5D95-BCE8-411B-9183-418B6A5CA123}"/>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3" name="Freeform 42">
                  <a:extLst>
                    <a:ext uri="{FF2B5EF4-FFF2-40B4-BE49-F238E27FC236}">
                      <a16:creationId xmlns:a16="http://schemas.microsoft.com/office/drawing/2014/main" id="{7D772E60-5857-469D-88F7-CB6B74900765}"/>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06" name="Group 205">
              <a:extLst>
                <a:ext uri="{FF2B5EF4-FFF2-40B4-BE49-F238E27FC236}">
                  <a16:creationId xmlns:a16="http://schemas.microsoft.com/office/drawing/2014/main" id="{1BD30F48-8578-4929-9397-18F114B1A5EF}"/>
                </a:ext>
              </a:extLst>
            </p:cNvPr>
            <p:cNvGrpSpPr/>
            <p:nvPr/>
          </p:nvGrpSpPr>
          <p:grpSpPr>
            <a:xfrm>
              <a:off x="3502262" y="3110998"/>
              <a:ext cx="790575" cy="790575"/>
              <a:chOff x="3502262" y="3110998"/>
              <a:chExt cx="790575" cy="790575"/>
            </a:xfrm>
          </p:grpSpPr>
          <p:sp>
            <p:nvSpPr>
              <p:cNvPr id="207" name="Rectangle 206">
                <a:extLst>
                  <a:ext uri="{FF2B5EF4-FFF2-40B4-BE49-F238E27FC236}">
                    <a16:creationId xmlns:a16="http://schemas.microsoft.com/office/drawing/2014/main" id="{FF81CE13-CA43-48F5-BF2D-983544CB8BD6}"/>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08" name="Group 207">
                <a:extLst>
                  <a:ext uri="{FF2B5EF4-FFF2-40B4-BE49-F238E27FC236}">
                    <a16:creationId xmlns:a16="http://schemas.microsoft.com/office/drawing/2014/main" id="{9DF41C93-0C16-4CC8-8561-20D95F33F822}"/>
                  </a:ext>
                </a:extLst>
              </p:cNvPr>
              <p:cNvGrpSpPr/>
              <p:nvPr/>
            </p:nvGrpSpPr>
            <p:grpSpPr>
              <a:xfrm>
                <a:off x="3693974" y="3242012"/>
                <a:ext cx="325011" cy="298656"/>
                <a:chOff x="8966201" y="5446713"/>
                <a:chExt cx="541338" cy="511175"/>
              </a:xfrm>
            </p:grpSpPr>
            <p:sp>
              <p:nvSpPr>
                <p:cNvPr id="209" name="Freeform 115">
                  <a:extLst>
                    <a:ext uri="{FF2B5EF4-FFF2-40B4-BE49-F238E27FC236}">
                      <a16:creationId xmlns:a16="http://schemas.microsoft.com/office/drawing/2014/main" id="{F69F2DFA-3C46-4902-A061-1B8B52C2BEE5}"/>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0" name="Oval 116">
                  <a:extLst>
                    <a:ext uri="{FF2B5EF4-FFF2-40B4-BE49-F238E27FC236}">
                      <a16:creationId xmlns:a16="http://schemas.microsoft.com/office/drawing/2014/main" id="{C4FB430F-89C9-4786-A0AC-F80F051CB51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1" name="Oval 117">
                  <a:extLst>
                    <a:ext uri="{FF2B5EF4-FFF2-40B4-BE49-F238E27FC236}">
                      <a16:creationId xmlns:a16="http://schemas.microsoft.com/office/drawing/2014/main" id="{882E2168-4F7E-4205-A502-E4A1602B0E0E}"/>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2" name="Line 118">
                  <a:extLst>
                    <a:ext uri="{FF2B5EF4-FFF2-40B4-BE49-F238E27FC236}">
                      <a16:creationId xmlns:a16="http://schemas.microsoft.com/office/drawing/2014/main" id="{8B1EA335-E910-4651-81A4-E423BD088383}"/>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3" name="Line 119">
                  <a:extLst>
                    <a:ext uri="{FF2B5EF4-FFF2-40B4-BE49-F238E27FC236}">
                      <a16:creationId xmlns:a16="http://schemas.microsoft.com/office/drawing/2014/main" id="{375DE2EB-98DF-400C-B4BF-0799A73AFC3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4" name="Freeform 120">
                  <a:extLst>
                    <a:ext uri="{FF2B5EF4-FFF2-40B4-BE49-F238E27FC236}">
                      <a16:creationId xmlns:a16="http://schemas.microsoft.com/office/drawing/2014/main" id="{4AD06B0A-C308-437B-B038-F66B0AF01DE1}"/>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5" name="Line 121">
                  <a:extLst>
                    <a:ext uri="{FF2B5EF4-FFF2-40B4-BE49-F238E27FC236}">
                      <a16:creationId xmlns:a16="http://schemas.microsoft.com/office/drawing/2014/main" id="{5A4BACB4-E378-430F-8AC5-939EA9A8B696}"/>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16" name="Group 215">
              <a:extLst>
                <a:ext uri="{FF2B5EF4-FFF2-40B4-BE49-F238E27FC236}">
                  <a16:creationId xmlns:a16="http://schemas.microsoft.com/office/drawing/2014/main" id="{50D90F95-992B-4C04-8D2E-F9FDACB038C6}"/>
                </a:ext>
              </a:extLst>
            </p:cNvPr>
            <p:cNvGrpSpPr/>
            <p:nvPr/>
          </p:nvGrpSpPr>
          <p:grpSpPr>
            <a:xfrm>
              <a:off x="2581215" y="3110998"/>
              <a:ext cx="790575" cy="790575"/>
              <a:chOff x="3502262" y="3110998"/>
              <a:chExt cx="790575" cy="790575"/>
            </a:xfrm>
          </p:grpSpPr>
          <p:sp>
            <p:nvSpPr>
              <p:cNvPr id="217" name="Rectangle 216">
                <a:extLst>
                  <a:ext uri="{FF2B5EF4-FFF2-40B4-BE49-F238E27FC236}">
                    <a16:creationId xmlns:a16="http://schemas.microsoft.com/office/drawing/2014/main" id="{1454A2EA-A796-4911-B17D-F612A27E02A8}"/>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18" name="Group 217">
                <a:extLst>
                  <a:ext uri="{FF2B5EF4-FFF2-40B4-BE49-F238E27FC236}">
                    <a16:creationId xmlns:a16="http://schemas.microsoft.com/office/drawing/2014/main" id="{C8B163FA-6291-4BED-9261-CF890419B3A0}"/>
                  </a:ext>
                </a:extLst>
              </p:cNvPr>
              <p:cNvGrpSpPr/>
              <p:nvPr/>
            </p:nvGrpSpPr>
            <p:grpSpPr>
              <a:xfrm>
                <a:off x="3693974" y="3242012"/>
                <a:ext cx="325011" cy="298656"/>
                <a:chOff x="8966201" y="5446713"/>
                <a:chExt cx="541338" cy="511175"/>
              </a:xfrm>
            </p:grpSpPr>
            <p:sp>
              <p:nvSpPr>
                <p:cNvPr id="219" name="Freeform 115">
                  <a:extLst>
                    <a:ext uri="{FF2B5EF4-FFF2-40B4-BE49-F238E27FC236}">
                      <a16:creationId xmlns:a16="http://schemas.microsoft.com/office/drawing/2014/main" id="{A8E64C35-7B19-4531-91A7-3530801751EB}"/>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0" name="Oval 116">
                  <a:extLst>
                    <a:ext uri="{FF2B5EF4-FFF2-40B4-BE49-F238E27FC236}">
                      <a16:creationId xmlns:a16="http://schemas.microsoft.com/office/drawing/2014/main" id="{ED16B58D-8FF9-4DAD-970A-635F662E2BBE}"/>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1" name="Oval 117">
                  <a:extLst>
                    <a:ext uri="{FF2B5EF4-FFF2-40B4-BE49-F238E27FC236}">
                      <a16:creationId xmlns:a16="http://schemas.microsoft.com/office/drawing/2014/main" id="{6616746B-E3FB-48AC-8EB3-A33D5F744EE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2" name="Line 118">
                  <a:extLst>
                    <a:ext uri="{FF2B5EF4-FFF2-40B4-BE49-F238E27FC236}">
                      <a16:creationId xmlns:a16="http://schemas.microsoft.com/office/drawing/2014/main" id="{D26065DA-6956-486A-A5B5-B895C01A4E4D}"/>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3" name="Line 119">
                  <a:extLst>
                    <a:ext uri="{FF2B5EF4-FFF2-40B4-BE49-F238E27FC236}">
                      <a16:creationId xmlns:a16="http://schemas.microsoft.com/office/drawing/2014/main" id="{DE136CCC-9C1A-4277-ADF8-D1621CBF5DFB}"/>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120">
                  <a:extLst>
                    <a:ext uri="{FF2B5EF4-FFF2-40B4-BE49-F238E27FC236}">
                      <a16:creationId xmlns:a16="http://schemas.microsoft.com/office/drawing/2014/main" id="{B049E736-9F41-4702-A89F-C5CB31523DDD}"/>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5" name="Line 121">
                  <a:extLst>
                    <a:ext uri="{FF2B5EF4-FFF2-40B4-BE49-F238E27FC236}">
                      <a16:creationId xmlns:a16="http://schemas.microsoft.com/office/drawing/2014/main" id="{B83B327F-625A-4CD2-96CC-55FD5F2FEE88}"/>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6" name="Group 5">
            <a:extLst>
              <a:ext uri="{FF2B5EF4-FFF2-40B4-BE49-F238E27FC236}">
                <a16:creationId xmlns:a16="http://schemas.microsoft.com/office/drawing/2014/main" id="{416E8DF8-55B7-414A-AC4F-6FAF181D664F}"/>
              </a:ext>
            </a:extLst>
          </p:cNvPr>
          <p:cNvGrpSpPr/>
          <p:nvPr/>
        </p:nvGrpSpPr>
        <p:grpSpPr>
          <a:xfrm>
            <a:off x="739120" y="1514887"/>
            <a:ext cx="3553716" cy="790575"/>
            <a:chOff x="739120" y="1514887"/>
            <a:chExt cx="3553716" cy="790575"/>
          </a:xfrm>
        </p:grpSpPr>
        <p:grpSp>
          <p:nvGrpSpPr>
            <p:cNvPr id="385" name="Group 384">
              <a:extLst>
                <a:ext uri="{FF2B5EF4-FFF2-40B4-BE49-F238E27FC236}">
                  <a16:creationId xmlns:a16="http://schemas.microsoft.com/office/drawing/2014/main" id="{33EEB43A-C1B1-4E5B-B946-6195EAAA67FB}"/>
                </a:ext>
              </a:extLst>
            </p:cNvPr>
            <p:cNvGrpSpPr/>
            <p:nvPr/>
          </p:nvGrpSpPr>
          <p:grpSpPr>
            <a:xfrm>
              <a:off x="2581214" y="1514887"/>
              <a:ext cx="790575" cy="790575"/>
              <a:chOff x="1858327" y="1485899"/>
              <a:chExt cx="790575" cy="790575"/>
            </a:xfrm>
          </p:grpSpPr>
          <p:sp>
            <p:nvSpPr>
              <p:cNvPr id="410" name="Rectangle 409">
                <a:extLst>
                  <a:ext uri="{FF2B5EF4-FFF2-40B4-BE49-F238E27FC236}">
                    <a16:creationId xmlns:a16="http://schemas.microsoft.com/office/drawing/2014/main" id="{0AC7B755-D312-4F2B-BA46-FEA16C5E53C2}"/>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11" name="Group 410">
                <a:extLst>
                  <a:ext uri="{FF2B5EF4-FFF2-40B4-BE49-F238E27FC236}">
                    <a16:creationId xmlns:a16="http://schemas.microsoft.com/office/drawing/2014/main" id="{77EC9FED-4D65-4703-A8DF-5C484A38D701}"/>
                  </a:ext>
                </a:extLst>
              </p:cNvPr>
              <p:cNvGrpSpPr/>
              <p:nvPr/>
            </p:nvGrpSpPr>
            <p:grpSpPr>
              <a:xfrm>
                <a:off x="2080766" y="1616067"/>
                <a:ext cx="362526" cy="314336"/>
                <a:chOff x="2843213" y="1247775"/>
                <a:chExt cx="525463" cy="455613"/>
              </a:xfrm>
            </p:grpSpPr>
            <p:sp>
              <p:nvSpPr>
                <p:cNvPr id="412" name="Freeform 109">
                  <a:extLst>
                    <a:ext uri="{FF2B5EF4-FFF2-40B4-BE49-F238E27FC236}">
                      <a16:creationId xmlns:a16="http://schemas.microsoft.com/office/drawing/2014/main" id="{2C3DD78C-7855-4CF2-9622-FD1C3402ADC6}"/>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13" name="Freeform 110">
                  <a:extLst>
                    <a:ext uri="{FF2B5EF4-FFF2-40B4-BE49-F238E27FC236}">
                      <a16:creationId xmlns:a16="http://schemas.microsoft.com/office/drawing/2014/main" id="{161D6AA7-A16F-4A92-87FA-6CA9D04F5022}"/>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6" name="Group 385">
              <a:extLst>
                <a:ext uri="{FF2B5EF4-FFF2-40B4-BE49-F238E27FC236}">
                  <a16:creationId xmlns:a16="http://schemas.microsoft.com/office/drawing/2014/main" id="{7B985FB5-E639-42FB-9884-0ABE1595FDE7}"/>
                </a:ext>
              </a:extLst>
            </p:cNvPr>
            <p:cNvGrpSpPr/>
            <p:nvPr/>
          </p:nvGrpSpPr>
          <p:grpSpPr>
            <a:xfrm>
              <a:off x="3502261" y="1514887"/>
              <a:ext cx="790575" cy="790575"/>
              <a:chOff x="1858327" y="1485899"/>
              <a:chExt cx="790575" cy="790575"/>
            </a:xfrm>
          </p:grpSpPr>
          <p:sp>
            <p:nvSpPr>
              <p:cNvPr id="406" name="Rectangle 405">
                <a:extLst>
                  <a:ext uri="{FF2B5EF4-FFF2-40B4-BE49-F238E27FC236}">
                    <a16:creationId xmlns:a16="http://schemas.microsoft.com/office/drawing/2014/main" id="{4204017C-A2FF-427F-9866-DAC1400F1208}"/>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07" name="Group 406">
                <a:extLst>
                  <a:ext uri="{FF2B5EF4-FFF2-40B4-BE49-F238E27FC236}">
                    <a16:creationId xmlns:a16="http://schemas.microsoft.com/office/drawing/2014/main" id="{2650171A-F1B7-4110-A324-7ABC83B66A7B}"/>
                  </a:ext>
                </a:extLst>
              </p:cNvPr>
              <p:cNvGrpSpPr/>
              <p:nvPr/>
            </p:nvGrpSpPr>
            <p:grpSpPr>
              <a:xfrm>
                <a:off x="2080766" y="1616067"/>
                <a:ext cx="362526" cy="314336"/>
                <a:chOff x="2843213" y="1247775"/>
                <a:chExt cx="525463" cy="455613"/>
              </a:xfrm>
            </p:grpSpPr>
            <p:sp>
              <p:nvSpPr>
                <p:cNvPr id="408" name="Freeform 109">
                  <a:extLst>
                    <a:ext uri="{FF2B5EF4-FFF2-40B4-BE49-F238E27FC236}">
                      <a16:creationId xmlns:a16="http://schemas.microsoft.com/office/drawing/2014/main" id="{D8CC5AF1-0C46-49D6-A5D5-D562D116F4ED}"/>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09" name="Freeform 110">
                  <a:extLst>
                    <a:ext uri="{FF2B5EF4-FFF2-40B4-BE49-F238E27FC236}">
                      <a16:creationId xmlns:a16="http://schemas.microsoft.com/office/drawing/2014/main" id="{65D3F92F-76B4-4B70-9934-D51448EA59D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8" name="Group 387">
              <a:extLst>
                <a:ext uri="{FF2B5EF4-FFF2-40B4-BE49-F238E27FC236}">
                  <a16:creationId xmlns:a16="http://schemas.microsoft.com/office/drawing/2014/main" id="{7923D523-0DEB-47D7-BA0D-3D14617B5302}"/>
                </a:ext>
              </a:extLst>
            </p:cNvPr>
            <p:cNvGrpSpPr/>
            <p:nvPr/>
          </p:nvGrpSpPr>
          <p:grpSpPr>
            <a:xfrm>
              <a:off x="739120" y="1514887"/>
              <a:ext cx="790575" cy="790575"/>
              <a:chOff x="790575" y="1485900"/>
              <a:chExt cx="790575" cy="790575"/>
            </a:xfrm>
          </p:grpSpPr>
          <p:sp>
            <p:nvSpPr>
              <p:cNvPr id="389" name="Rectangle 388">
                <a:extLst>
                  <a:ext uri="{FF2B5EF4-FFF2-40B4-BE49-F238E27FC236}">
                    <a16:creationId xmlns:a16="http://schemas.microsoft.com/office/drawing/2014/main" id="{5796B1FE-F192-418B-BC6D-D89598EF527E}"/>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390" name="Group 30">
                <a:extLst>
                  <a:ext uri="{FF2B5EF4-FFF2-40B4-BE49-F238E27FC236}">
                    <a16:creationId xmlns:a16="http://schemas.microsoft.com/office/drawing/2014/main" id="{34CF9C31-61E0-43A6-8A80-74744EB398B6}"/>
                  </a:ext>
                </a:extLst>
              </p:cNvPr>
              <p:cNvGrpSpPr>
                <a:grpSpLocks noChangeAspect="1"/>
              </p:cNvGrpSpPr>
              <p:nvPr/>
            </p:nvGrpSpPr>
            <p:grpSpPr bwMode="auto">
              <a:xfrm>
                <a:off x="1023637" y="1585968"/>
                <a:ext cx="324450" cy="318734"/>
                <a:chOff x="5449" y="2282"/>
                <a:chExt cx="454" cy="446"/>
              </a:xfrm>
            </p:grpSpPr>
            <p:sp>
              <p:nvSpPr>
                <p:cNvPr id="391" name="Oval 31">
                  <a:extLst>
                    <a:ext uri="{FF2B5EF4-FFF2-40B4-BE49-F238E27FC236}">
                      <a16:creationId xmlns:a16="http://schemas.microsoft.com/office/drawing/2014/main" id="{9B2BD828-FF0F-4AAD-8695-18697345B0B8}"/>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2" name="Freeform 33">
                  <a:extLst>
                    <a:ext uri="{FF2B5EF4-FFF2-40B4-BE49-F238E27FC236}">
                      <a16:creationId xmlns:a16="http://schemas.microsoft.com/office/drawing/2014/main" id="{DF35614D-689B-41D6-AE38-DB49256555F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3" name="Oval 34">
                  <a:extLst>
                    <a:ext uri="{FF2B5EF4-FFF2-40B4-BE49-F238E27FC236}">
                      <a16:creationId xmlns:a16="http://schemas.microsoft.com/office/drawing/2014/main" id="{1B794ACD-E21D-43C0-B648-6A21EA03543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4" name="Freeform 36">
                  <a:extLst>
                    <a:ext uri="{FF2B5EF4-FFF2-40B4-BE49-F238E27FC236}">
                      <a16:creationId xmlns:a16="http://schemas.microsoft.com/office/drawing/2014/main" id="{A92E159D-B4B8-446D-9700-AEB17DA3FC90}"/>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5" name="Oval 37">
                  <a:extLst>
                    <a:ext uri="{FF2B5EF4-FFF2-40B4-BE49-F238E27FC236}">
                      <a16:creationId xmlns:a16="http://schemas.microsoft.com/office/drawing/2014/main" id="{90872DC1-E426-4CFE-B440-D1FB611D4B85}"/>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6" name="Freeform 39">
                  <a:extLst>
                    <a:ext uri="{FF2B5EF4-FFF2-40B4-BE49-F238E27FC236}">
                      <a16:creationId xmlns:a16="http://schemas.microsoft.com/office/drawing/2014/main" id="{4A566199-0973-417B-A234-B550269DBEC2}"/>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7" name="Freeform 40">
                  <a:extLst>
                    <a:ext uri="{FF2B5EF4-FFF2-40B4-BE49-F238E27FC236}">
                      <a16:creationId xmlns:a16="http://schemas.microsoft.com/office/drawing/2014/main" id="{4416ECEC-4863-47E2-A8C2-9C9146147ABD}"/>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8" name="Freeform 41">
                  <a:extLst>
                    <a:ext uri="{FF2B5EF4-FFF2-40B4-BE49-F238E27FC236}">
                      <a16:creationId xmlns:a16="http://schemas.microsoft.com/office/drawing/2014/main" id="{AE4004B7-C333-4EC5-A015-B32AB28124CF}"/>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9" name="Freeform 42">
                  <a:extLst>
                    <a:ext uri="{FF2B5EF4-FFF2-40B4-BE49-F238E27FC236}">
                      <a16:creationId xmlns:a16="http://schemas.microsoft.com/office/drawing/2014/main" id="{65732DCC-FE48-45B0-95CE-384F30D73F8C}"/>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27" name="Group 226">
              <a:extLst>
                <a:ext uri="{FF2B5EF4-FFF2-40B4-BE49-F238E27FC236}">
                  <a16:creationId xmlns:a16="http://schemas.microsoft.com/office/drawing/2014/main" id="{83961407-B272-401D-A9A2-4AF193809F9D}"/>
                </a:ext>
              </a:extLst>
            </p:cNvPr>
            <p:cNvGrpSpPr/>
            <p:nvPr/>
          </p:nvGrpSpPr>
          <p:grpSpPr>
            <a:xfrm>
              <a:off x="1660167" y="1514887"/>
              <a:ext cx="790575" cy="790575"/>
              <a:chOff x="3502262" y="3110998"/>
              <a:chExt cx="790575" cy="790575"/>
            </a:xfrm>
          </p:grpSpPr>
          <p:sp>
            <p:nvSpPr>
              <p:cNvPr id="228" name="Rectangle 227">
                <a:extLst>
                  <a:ext uri="{FF2B5EF4-FFF2-40B4-BE49-F238E27FC236}">
                    <a16:creationId xmlns:a16="http://schemas.microsoft.com/office/drawing/2014/main" id="{916E48F8-3E68-48EE-AC35-42CF338BB8FC}"/>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29" name="Group 228">
                <a:extLst>
                  <a:ext uri="{FF2B5EF4-FFF2-40B4-BE49-F238E27FC236}">
                    <a16:creationId xmlns:a16="http://schemas.microsoft.com/office/drawing/2014/main" id="{B25B558D-0F95-4D9D-9906-3DF483D17C27}"/>
                  </a:ext>
                </a:extLst>
              </p:cNvPr>
              <p:cNvGrpSpPr/>
              <p:nvPr/>
            </p:nvGrpSpPr>
            <p:grpSpPr>
              <a:xfrm>
                <a:off x="3693974" y="3242012"/>
                <a:ext cx="325011" cy="298656"/>
                <a:chOff x="8966201" y="5446713"/>
                <a:chExt cx="541338" cy="511175"/>
              </a:xfrm>
            </p:grpSpPr>
            <p:sp>
              <p:nvSpPr>
                <p:cNvPr id="230" name="Freeform 115">
                  <a:extLst>
                    <a:ext uri="{FF2B5EF4-FFF2-40B4-BE49-F238E27FC236}">
                      <a16:creationId xmlns:a16="http://schemas.microsoft.com/office/drawing/2014/main" id="{C6D7E542-5D94-4EAE-AB1B-BE1A17EF3FFF}"/>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1" name="Oval 116">
                  <a:extLst>
                    <a:ext uri="{FF2B5EF4-FFF2-40B4-BE49-F238E27FC236}">
                      <a16:creationId xmlns:a16="http://schemas.microsoft.com/office/drawing/2014/main" id="{21E7CF9D-D862-45A1-89CF-D890A04B2A3B}"/>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2" name="Oval 117">
                  <a:extLst>
                    <a:ext uri="{FF2B5EF4-FFF2-40B4-BE49-F238E27FC236}">
                      <a16:creationId xmlns:a16="http://schemas.microsoft.com/office/drawing/2014/main" id="{C28AA963-10FB-4192-9309-890AEEB8145A}"/>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3" name="Line 118">
                  <a:extLst>
                    <a:ext uri="{FF2B5EF4-FFF2-40B4-BE49-F238E27FC236}">
                      <a16:creationId xmlns:a16="http://schemas.microsoft.com/office/drawing/2014/main" id="{F1A92CE3-4D51-4EDC-9213-E0DDFEFCAAE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4" name="Line 119">
                  <a:extLst>
                    <a:ext uri="{FF2B5EF4-FFF2-40B4-BE49-F238E27FC236}">
                      <a16:creationId xmlns:a16="http://schemas.microsoft.com/office/drawing/2014/main" id="{04FBD897-C9A7-481A-A0DD-B3F9019D225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5" name="Freeform 120">
                  <a:extLst>
                    <a:ext uri="{FF2B5EF4-FFF2-40B4-BE49-F238E27FC236}">
                      <a16:creationId xmlns:a16="http://schemas.microsoft.com/office/drawing/2014/main" id="{76E25436-456B-4913-AE84-096900A2A572}"/>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6" name="Line 121">
                  <a:extLst>
                    <a:ext uri="{FF2B5EF4-FFF2-40B4-BE49-F238E27FC236}">
                      <a16:creationId xmlns:a16="http://schemas.microsoft.com/office/drawing/2014/main" id="{2AD90EC8-C1AF-4A6D-BA17-47AF91932C0C}"/>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7" name="Group 6">
            <a:extLst>
              <a:ext uri="{FF2B5EF4-FFF2-40B4-BE49-F238E27FC236}">
                <a16:creationId xmlns:a16="http://schemas.microsoft.com/office/drawing/2014/main" id="{1D3C0525-601D-4981-A5B1-3727B5312863}"/>
              </a:ext>
            </a:extLst>
          </p:cNvPr>
          <p:cNvGrpSpPr/>
          <p:nvPr/>
        </p:nvGrpSpPr>
        <p:grpSpPr>
          <a:xfrm>
            <a:off x="4851164" y="1514887"/>
            <a:ext cx="3553716" cy="790575"/>
            <a:chOff x="4851164" y="1514887"/>
            <a:chExt cx="3553716" cy="790575"/>
          </a:xfrm>
        </p:grpSpPr>
        <p:grpSp>
          <p:nvGrpSpPr>
            <p:cNvPr id="416" name="Group 415">
              <a:extLst>
                <a:ext uri="{FF2B5EF4-FFF2-40B4-BE49-F238E27FC236}">
                  <a16:creationId xmlns:a16="http://schemas.microsoft.com/office/drawing/2014/main" id="{B7F1DAE0-F007-492F-89E7-D661E2D2BBE1}"/>
                </a:ext>
              </a:extLst>
            </p:cNvPr>
            <p:cNvGrpSpPr/>
            <p:nvPr/>
          </p:nvGrpSpPr>
          <p:grpSpPr>
            <a:xfrm>
              <a:off x="7614305" y="1514887"/>
              <a:ext cx="790575" cy="790575"/>
              <a:chOff x="1858327" y="1485899"/>
              <a:chExt cx="790575" cy="790575"/>
            </a:xfrm>
          </p:grpSpPr>
          <p:sp>
            <p:nvSpPr>
              <p:cNvPr id="436" name="Rectangle 435">
                <a:extLst>
                  <a:ext uri="{FF2B5EF4-FFF2-40B4-BE49-F238E27FC236}">
                    <a16:creationId xmlns:a16="http://schemas.microsoft.com/office/drawing/2014/main" id="{7CDFDED6-E27F-4D4A-911F-45CC0CC64BC1}"/>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37" name="Group 436">
                <a:extLst>
                  <a:ext uri="{FF2B5EF4-FFF2-40B4-BE49-F238E27FC236}">
                    <a16:creationId xmlns:a16="http://schemas.microsoft.com/office/drawing/2014/main" id="{EF655B2D-5822-48AB-90A8-A0BCBF16F7FD}"/>
                  </a:ext>
                </a:extLst>
              </p:cNvPr>
              <p:cNvGrpSpPr/>
              <p:nvPr/>
            </p:nvGrpSpPr>
            <p:grpSpPr>
              <a:xfrm>
                <a:off x="2080766" y="1616067"/>
                <a:ext cx="362526" cy="314336"/>
                <a:chOff x="2843213" y="1247775"/>
                <a:chExt cx="525463" cy="455613"/>
              </a:xfrm>
            </p:grpSpPr>
            <p:sp>
              <p:nvSpPr>
                <p:cNvPr id="438" name="Freeform 109">
                  <a:extLst>
                    <a:ext uri="{FF2B5EF4-FFF2-40B4-BE49-F238E27FC236}">
                      <a16:creationId xmlns:a16="http://schemas.microsoft.com/office/drawing/2014/main" id="{FFD5D387-F570-4017-9350-DB7ACCEC4422}"/>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9" name="Freeform 110">
                  <a:extLst>
                    <a:ext uri="{FF2B5EF4-FFF2-40B4-BE49-F238E27FC236}">
                      <a16:creationId xmlns:a16="http://schemas.microsoft.com/office/drawing/2014/main" id="{37A72952-1D4A-458C-AA5B-E85FF0D58EBA}"/>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17" name="Group 416">
              <a:extLst>
                <a:ext uri="{FF2B5EF4-FFF2-40B4-BE49-F238E27FC236}">
                  <a16:creationId xmlns:a16="http://schemas.microsoft.com/office/drawing/2014/main" id="{C3294499-06AF-492E-A531-A05697941FB2}"/>
                </a:ext>
              </a:extLst>
            </p:cNvPr>
            <p:cNvGrpSpPr/>
            <p:nvPr/>
          </p:nvGrpSpPr>
          <p:grpSpPr>
            <a:xfrm>
              <a:off x="4851164" y="1514887"/>
              <a:ext cx="790575" cy="790575"/>
              <a:chOff x="790575" y="1485900"/>
              <a:chExt cx="790575" cy="790575"/>
            </a:xfrm>
          </p:grpSpPr>
          <p:sp>
            <p:nvSpPr>
              <p:cNvPr id="425" name="Rectangle 424">
                <a:extLst>
                  <a:ext uri="{FF2B5EF4-FFF2-40B4-BE49-F238E27FC236}">
                    <a16:creationId xmlns:a16="http://schemas.microsoft.com/office/drawing/2014/main" id="{6ADA9950-3A74-45B0-BE8B-FF60F75BCC7B}"/>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26" name="Group 30">
                <a:extLst>
                  <a:ext uri="{FF2B5EF4-FFF2-40B4-BE49-F238E27FC236}">
                    <a16:creationId xmlns:a16="http://schemas.microsoft.com/office/drawing/2014/main" id="{8C86C25A-30B3-4F20-9B5C-55744BEBE5A4}"/>
                  </a:ext>
                </a:extLst>
              </p:cNvPr>
              <p:cNvGrpSpPr>
                <a:grpSpLocks noChangeAspect="1"/>
              </p:cNvGrpSpPr>
              <p:nvPr/>
            </p:nvGrpSpPr>
            <p:grpSpPr bwMode="auto">
              <a:xfrm>
                <a:off x="1023637" y="1585968"/>
                <a:ext cx="324450" cy="318734"/>
                <a:chOff x="5449" y="2282"/>
                <a:chExt cx="454" cy="446"/>
              </a:xfrm>
            </p:grpSpPr>
            <p:sp>
              <p:nvSpPr>
                <p:cNvPr id="427" name="Oval 31">
                  <a:extLst>
                    <a:ext uri="{FF2B5EF4-FFF2-40B4-BE49-F238E27FC236}">
                      <a16:creationId xmlns:a16="http://schemas.microsoft.com/office/drawing/2014/main" id="{A188625F-9175-43B4-AF3A-5FC9E2D9BC3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8" name="Freeform 33">
                  <a:extLst>
                    <a:ext uri="{FF2B5EF4-FFF2-40B4-BE49-F238E27FC236}">
                      <a16:creationId xmlns:a16="http://schemas.microsoft.com/office/drawing/2014/main" id="{B95B16FB-1A91-49C9-AF46-CD7790739695}"/>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9" name="Oval 34">
                  <a:extLst>
                    <a:ext uri="{FF2B5EF4-FFF2-40B4-BE49-F238E27FC236}">
                      <a16:creationId xmlns:a16="http://schemas.microsoft.com/office/drawing/2014/main" id="{22B8F25A-092C-4AAD-9A39-4DFEEF5DA7E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0" name="Freeform 36">
                  <a:extLst>
                    <a:ext uri="{FF2B5EF4-FFF2-40B4-BE49-F238E27FC236}">
                      <a16:creationId xmlns:a16="http://schemas.microsoft.com/office/drawing/2014/main" id="{D3317182-1D8C-44DD-9386-AAF7052170E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1" name="Oval 37">
                  <a:extLst>
                    <a:ext uri="{FF2B5EF4-FFF2-40B4-BE49-F238E27FC236}">
                      <a16:creationId xmlns:a16="http://schemas.microsoft.com/office/drawing/2014/main" id="{84334EBB-A983-4C4B-8370-86E2A35504A0}"/>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2" name="Freeform 39">
                  <a:extLst>
                    <a:ext uri="{FF2B5EF4-FFF2-40B4-BE49-F238E27FC236}">
                      <a16:creationId xmlns:a16="http://schemas.microsoft.com/office/drawing/2014/main" id="{BB88BB09-727B-4B67-B277-BB4694B31231}"/>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3" name="Freeform 40">
                  <a:extLst>
                    <a:ext uri="{FF2B5EF4-FFF2-40B4-BE49-F238E27FC236}">
                      <a16:creationId xmlns:a16="http://schemas.microsoft.com/office/drawing/2014/main" id="{874047A0-D5BB-4390-B0D1-D0230FE30B28}"/>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4" name="Freeform 41">
                  <a:extLst>
                    <a:ext uri="{FF2B5EF4-FFF2-40B4-BE49-F238E27FC236}">
                      <a16:creationId xmlns:a16="http://schemas.microsoft.com/office/drawing/2014/main" id="{E2567A8C-A36C-4727-AEE1-E35510297FF4}"/>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5" name="Freeform 42">
                  <a:extLst>
                    <a:ext uri="{FF2B5EF4-FFF2-40B4-BE49-F238E27FC236}">
                      <a16:creationId xmlns:a16="http://schemas.microsoft.com/office/drawing/2014/main" id="{B7EDCAA8-B04A-4EB4-8B02-ED42283263AA}"/>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37" name="Group 236">
              <a:extLst>
                <a:ext uri="{FF2B5EF4-FFF2-40B4-BE49-F238E27FC236}">
                  <a16:creationId xmlns:a16="http://schemas.microsoft.com/office/drawing/2014/main" id="{AF7F2B73-0A76-4901-BB21-1ECCA6A38A3F}"/>
                </a:ext>
              </a:extLst>
            </p:cNvPr>
            <p:cNvGrpSpPr/>
            <p:nvPr/>
          </p:nvGrpSpPr>
          <p:grpSpPr>
            <a:xfrm>
              <a:off x="6693258" y="1514887"/>
              <a:ext cx="790575" cy="790575"/>
              <a:chOff x="3502262" y="3110998"/>
              <a:chExt cx="790575" cy="790575"/>
            </a:xfrm>
          </p:grpSpPr>
          <p:sp>
            <p:nvSpPr>
              <p:cNvPr id="238" name="Rectangle 237">
                <a:extLst>
                  <a:ext uri="{FF2B5EF4-FFF2-40B4-BE49-F238E27FC236}">
                    <a16:creationId xmlns:a16="http://schemas.microsoft.com/office/drawing/2014/main" id="{580DB7D6-157A-471C-9441-DEB09A387175}"/>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39" name="Group 238">
                <a:extLst>
                  <a:ext uri="{FF2B5EF4-FFF2-40B4-BE49-F238E27FC236}">
                    <a16:creationId xmlns:a16="http://schemas.microsoft.com/office/drawing/2014/main" id="{4855784B-DD5B-48FA-863C-A5B7F9E57F5B}"/>
                  </a:ext>
                </a:extLst>
              </p:cNvPr>
              <p:cNvGrpSpPr/>
              <p:nvPr/>
            </p:nvGrpSpPr>
            <p:grpSpPr>
              <a:xfrm>
                <a:off x="3693974" y="3242012"/>
                <a:ext cx="325011" cy="298656"/>
                <a:chOff x="8966201" y="5446713"/>
                <a:chExt cx="541338" cy="511175"/>
              </a:xfrm>
            </p:grpSpPr>
            <p:sp>
              <p:nvSpPr>
                <p:cNvPr id="240" name="Freeform 115">
                  <a:extLst>
                    <a:ext uri="{FF2B5EF4-FFF2-40B4-BE49-F238E27FC236}">
                      <a16:creationId xmlns:a16="http://schemas.microsoft.com/office/drawing/2014/main" id="{6FD9F5E1-5968-4238-BCC4-E7DA92703754}"/>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1" name="Oval 116">
                  <a:extLst>
                    <a:ext uri="{FF2B5EF4-FFF2-40B4-BE49-F238E27FC236}">
                      <a16:creationId xmlns:a16="http://schemas.microsoft.com/office/drawing/2014/main" id="{FD801BDD-A581-4AFE-B802-79A733C7169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2" name="Oval 117">
                  <a:extLst>
                    <a:ext uri="{FF2B5EF4-FFF2-40B4-BE49-F238E27FC236}">
                      <a16:creationId xmlns:a16="http://schemas.microsoft.com/office/drawing/2014/main" id="{B854A64B-CF52-43EB-A646-465A087F1B14}"/>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3" name="Line 118">
                  <a:extLst>
                    <a:ext uri="{FF2B5EF4-FFF2-40B4-BE49-F238E27FC236}">
                      <a16:creationId xmlns:a16="http://schemas.microsoft.com/office/drawing/2014/main" id="{03B50D54-3F20-4F65-A7C0-4E0E22482B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4" name="Line 119">
                  <a:extLst>
                    <a:ext uri="{FF2B5EF4-FFF2-40B4-BE49-F238E27FC236}">
                      <a16:creationId xmlns:a16="http://schemas.microsoft.com/office/drawing/2014/main" id="{B907FE1D-EA64-42C7-A663-8E2181CD74F1}"/>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5" name="Freeform 120">
                  <a:extLst>
                    <a:ext uri="{FF2B5EF4-FFF2-40B4-BE49-F238E27FC236}">
                      <a16:creationId xmlns:a16="http://schemas.microsoft.com/office/drawing/2014/main" id="{EA7A955C-0F51-4A5C-86E3-1EBE33FC0FC9}"/>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6" name="Line 121">
                  <a:extLst>
                    <a:ext uri="{FF2B5EF4-FFF2-40B4-BE49-F238E27FC236}">
                      <a16:creationId xmlns:a16="http://schemas.microsoft.com/office/drawing/2014/main" id="{7B976A56-6062-4DF0-B97B-ECCDB424731E}"/>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47" name="Group 246">
              <a:extLst>
                <a:ext uri="{FF2B5EF4-FFF2-40B4-BE49-F238E27FC236}">
                  <a16:creationId xmlns:a16="http://schemas.microsoft.com/office/drawing/2014/main" id="{1C227349-24AB-4A67-9B4F-B7EE59791C12}"/>
                </a:ext>
              </a:extLst>
            </p:cNvPr>
            <p:cNvGrpSpPr/>
            <p:nvPr/>
          </p:nvGrpSpPr>
          <p:grpSpPr>
            <a:xfrm>
              <a:off x="5772211" y="1514887"/>
              <a:ext cx="790575" cy="790575"/>
              <a:chOff x="3502262" y="3110998"/>
              <a:chExt cx="790575" cy="790575"/>
            </a:xfrm>
          </p:grpSpPr>
          <p:sp>
            <p:nvSpPr>
              <p:cNvPr id="248" name="Rectangle 247">
                <a:extLst>
                  <a:ext uri="{FF2B5EF4-FFF2-40B4-BE49-F238E27FC236}">
                    <a16:creationId xmlns:a16="http://schemas.microsoft.com/office/drawing/2014/main" id="{420DA6D8-EBCB-4D3D-9438-B0B9E2481592}"/>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105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49" name="Group 248">
                <a:extLst>
                  <a:ext uri="{FF2B5EF4-FFF2-40B4-BE49-F238E27FC236}">
                    <a16:creationId xmlns:a16="http://schemas.microsoft.com/office/drawing/2014/main" id="{B3742FBE-80A0-42A9-8E40-A819D735D865}"/>
                  </a:ext>
                </a:extLst>
              </p:cNvPr>
              <p:cNvGrpSpPr/>
              <p:nvPr/>
            </p:nvGrpSpPr>
            <p:grpSpPr>
              <a:xfrm>
                <a:off x="3693974" y="3242012"/>
                <a:ext cx="325011" cy="298656"/>
                <a:chOff x="8966201" y="5446713"/>
                <a:chExt cx="541338" cy="511175"/>
              </a:xfrm>
            </p:grpSpPr>
            <p:sp>
              <p:nvSpPr>
                <p:cNvPr id="250" name="Freeform 115">
                  <a:extLst>
                    <a:ext uri="{FF2B5EF4-FFF2-40B4-BE49-F238E27FC236}">
                      <a16:creationId xmlns:a16="http://schemas.microsoft.com/office/drawing/2014/main" id="{A32C1DB0-17DF-4FA3-96C4-F7576EE70197}"/>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1" name="Oval 116">
                  <a:extLst>
                    <a:ext uri="{FF2B5EF4-FFF2-40B4-BE49-F238E27FC236}">
                      <a16:creationId xmlns:a16="http://schemas.microsoft.com/office/drawing/2014/main" id="{530773EB-089B-4E19-B31A-A7C954E54B55}"/>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2" name="Oval 117">
                  <a:extLst>
                    <a:ext uri="{FF2B5EF4-FFF2-40B4-BE49-F238E27FC236}">
                      <a16:creationId xmlns:a16="http://schemas.microsoft.com/office/drawing/2014/main" id="{F01CD8B7-ADF8-4411-B861-4C0A3A4E527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3" name="Line 118">
                  <a:extLst>
                    <a:ext uri="{FF2B5EF4-FFF2-40B4-BE49-F238E27FC236}">
                      <a16:creationId xmlns:a16="http://schemas.microsoft.com/office/drawing/2014/main" id="{B3245B55-985E-48DA-8338-C71ADB0501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4" name="Line 119">
                  <a:extLst>
                    <a:ext uri="{FF2B5EF4-FFF2-40B4-BE49-F238E27FC236}">
                      <a16:creationId xmlns:a16="http://schemas.microsoft.com/office/drawing/2014/main" id="{EB8B1AF4-21E5-47F8-8E80-4D0BEDED79E3}"/>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5" name="Freeform 120">
                  <a:extLst>
                    <a:ext uri="{FF2B5EF4-FFF2-40B4-BE49-F238E27FC236}">
                      <a16:creationId xmlns:a16="http://schemas.microsoft.com/office/drawing/2014/main" id="{79057209-3F97-4BBB-A12C-271AC131BE97}"/>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6" name="Line 121">
                  <a:extLst>
                    <a:ext uri="{FF2B5EF4-FFF2-40B4-BE49-F238E27FC236}">
                      <a16:creationId xmlns:a16="http://schemas.microsoft.com/office/drawing/2014/main" id="{CDBD0040-6640-4857-A03B-AF2E03CF089A}"/>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8" name="Group 7">
            <a:extLst>
              <a:ext uri="{FF2B5EF4-FFF2-40B4-BE49-F238E27FC236}">
                <a16:creationId xmlns:a16="http://schemas.microsoft.com/office/drawing/2014/main" id="{71BF2223-A2A8-4299-A614-7FEFF3E264A0}"/>
              </a:ext>
            </a:extLst>
          </p:cNvPr>
          <p:cNvGrpSpPr/>
          <p:nvPr/>
        </p:nvGrpSpPr>
        <p:grpSpPr>
          <a:xfrm>
            <a:off x="4851164" y="3110998"/>
            <a:ext cx="3553716" cy="790575"/>
            <a:chOff x="4851164" y="3110998"/>
            <a:chExt cx="3553716" cy="790575"/>
          </a:xfrm>
        </p:grpSpPr>
        <p:grpSp>
          <p:nvGrpSpPr>
            <p:cNvPr id="486" name="Group 485">
              <a:extLst>
                <a:ext uri="{FF2B5EF4-FFF2-40B4-BE49-F238E27FC236}">
                  <a16:creationId xmlns:a16="http://schemas.microsoft.com/office/drawing/2014/main" id="{9143AD28-7BCD-4FC1-B1F5-DA7775703965}"/>
                </a:ext>
              </a:extLst>
            </p:cNvPr>
            <p:cNvGrpSpPr/>
            <p:nvPr/>
          </p:nvGrpSpPr>
          <p:grpSpPr>
            <a:xfrm>
              <a:off x="6693258" y="3110998"/>
              <a:ext cx="790575" cy="790575"/>
              <a:chOff x="6693258" y="2994497"/>
              <a:chExt cx="790575" cy="790575"/>
            </a:xfrm>
          </p:grpSpPr>
          <p:sp>
            <p:nvSpPr>
              <p:cNvPr id="516" name="Rectangle 515">
                <a:extLst>
                  <a:ext uri="{FF2B5EF4-FFF2-40B4-BE49-F238E27FC236}">
                    <a16:creationId xmlns:a16="http://schemas.microsoft.com/office/drawing/2014/main" id="{BD28D7E6-9448-4CE3-A341-C6286DBA94A3}"/>
                  </a:ext>
                </a:extLst>
              </p:cNvPr>
              <p:cNvSpPr/>
              <p:nvPr/>
            </p:nvSpPr>
            <p:spPr>
              <a:xfrm>
                <a:off x="6693258"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7" name="Group 516">
                <a:extLst>
                  <a:ext uri="{FF2B5EF4-FFF2-40B4-BE49-F238E27FC236}">
                    <a16:creationId xmlns:a16="http://schemas.microsoft.com/office/drawing/2014/main" id="{B7537355-C0C7-4856-B3EB-0D8A22BE3F9D}"/>
                  </a:ext>
                </a:extLst>
              </p:cNvPr>
              <p:cNvGrpSpPr/>
              <p:nvPr/>
            </p:nvGrpSpPr>
            <p:grpSpPr>
              <a:xfrm>
                <a:off x="6915697" y="3124665"/>
                <a:ext cx="362526" cy="314336"/>
                <a:chOff x="2843213" y="1247775"/>
                <a:chExt cx="525463" cy="455613"/>
              </a:xfrm>
            </p:grpSpPr>
            <p:sp>
              <p:nvSpPr>
                <p:cNvPr id="518" name="Freeform 109">
                  <a:extLst>
                    <a:ext uri="{FF2B5EF4-FFF2-40B4-BE49-F238E27FC236}">
                      <a16:creationId xmlns:a16="http://schemas.microsoft.com/office/drawing/2014/main" id="{A4BEB892-E7C0-4301-86D0-EBFDD4AA1828}"/>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9" name="Freeform 110">
                  <a:extLst>
                    <a:ext uri="{FF2B5EF4-FFF2-40B4-BE49-F238E27FC236}">
                      <a16:creationId xmlns:a16="http://schemas.microsoft.com/office/drawing/2014/main" id="{2F5B025A-FAC5-4EB4-A223-4AF35A938CC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7" name="Group 486">
              <a:extLst>
                <a:ext uri="{FF2B5EF4-FFF2-40B4-BE49-F238E27FC236}">
                  <a16:creationId xmlns:a16="http://schemas.microsoft.com/office/drawing/2014/main" id="{CC278600-CA5A-4A5E-BCEF-37538A3005EF}"/>
                </a:ext>
              </a:extLst>
            </p:cNvPr>
            <p:cNvGrpSpPr/>
            <p:nvPr/>
          </p:nvGrpSpPr>
          <p:grpSpPr>
            <a:xfrm>
              <a:off x="7614305" y="3110998"/>
              <a:ext cx="790575" cy="790575"/>
              <a:chOff x="7614305" y="2994497"/>
              <a:chExt cx="790575" cy="790575"/>
            </a:xfrm>
          </p:grpSpPr>
          <p:sp>
            <p:nvSpPr>
              <p:cNvPr id="512" name="Rectangle 511">
                <a:extLst>
                  <a:ext uri="{FF2B5EF4-FFF2-40B4-BE49-F238E27FC236}">
                    <a16:creationId xmlns:a16="http://schemas.microsoft.com/office/drawing/2014/main" id="{3EA73D8D-ACD7-46F2-A3C5-AACC7FB66DE2}"/>
                  </a:ext>
                </a:extLst>
              </p:cNvPr>
              <p:cNvSpPr/>
              <p:nvPr/>
            </p:nvSpPr>
            <p:spPr>
              <a:xfrm>
                <a:off x="7614305"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3" name="Group 512">
                <a:extLst>
                  <a:ext uri="{FF2B5EF4-FFF2-40B4-BE49-F238E27FC236}">
                    <a16:creationId xmlns:a16="http://schemas.microsoft.com/office/drawing/2014/main" id="{F517D0E1-4123-49D4-B831-827B2D41FA75}"/>
                  </a:ext>
                </a:extLst>
              </p:cNvPr>
              <p:cNvGrpSpPr/>
              <p:nvPr/>
            </p:nvGrpSpPr>
            <p:grpSpPr>
              <a:xfrm>
                <a:off x="7836744" y="3124665"/>
                <a:ext cx="362526" cy="314336"/>
                <a:chOff x="2843213" y="1247775"/>
                <a:chExt cx="525463" cy="455613"/>
              </a:xfrm>
            </p:grpSpPr>
            <p:sp>
              <p:nvSpPr>
                <p:cNvPr id="514" name="Freeform 109">
                  <a:extLst>
                    <a:ext uri="{FF2B5EF4-FFF2-40B4-BE49-F238E27FC236}">
                      <a16:creationId xmlns:a16="http://schemas.microsoft.com/office/drawing/2014/main" id="{577D1F7B-F6CD-4C9C-819C-A47F3AE8FCFC}"/>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5" name="Freeform 110">
                  <a:extLst>
                    <a:ext uri="{FF2B5EF4-FFF2-40B4-BE49-F238E27FC236}">
                      <a16:creationId xmlns:a16="http://schemas.microsoft.com/office/drawing/2014/main" id="{783CF369-AF74-4D5C-83D1-DA9C7DDCCFA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8" name="Group 487">
              <a:extLst>
                <a:ext uri="{FF2B5EF4-FFF2-40B4-BE49-F238E27FC236}">
                  <a16:creationId xmlns:a16="http://schemas.microsoft.com/office/drawing/2014/main" id="{333D7AB1-6E13-47C4-9298-85032F40ABCD}"/>
                </a:ext>
              </a:extLst>
            </p:cNvPr>
            <p:cNvGrpSpPr/>
            <p:nvPr/>
          </p:nvGrpSpPr>
          <p:grpSpPr>
            <a:xfrm>
              <a:off x="4851164" y="3110998"/>
              <a:ext cx="790575" cy="790575"/>
              <a:chOff x="4851164" y="2994497"/>
              <a:chExt cx="790575" cy="790575"/>
            </a:xfrm>
          </p:grpSpPr>
          <p:sp>
            <p:nvSpPr>
              <p:cNvPr id="501" name="Rectangle 500">
                <a:extLst>
                  <a:ext uri="{FF2B5EF4-FFF2-40B4-BE49-F238E27FC236}">
                    <a16:creationId xmlns:a16="http://schemas.microsoft.com/office/drawing/2014/main" id="{10E44147-01B5-435B-B569-B2A432ACA57B}"/>
                  </a:ext>
                </a:extLst>
              </p:cNvPr>
              <p:cNvSpPr/>
              <p:nvPr/>
            </p:nvSpPr>
            <p:spPr>
              <a:xfrm>
                <a:off x="4851164" y="2994497"/>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502" name="Group 30">
                <a:extLst>
                  <a:ext uri="{FF2B5EF4-FFF2-40B4-BE49-F238E27FC236}">
                    <a16:creationId xmlns:a16="http://schemas.microsoft.com/office/drawing/2014/main" id="{35B4C439-CCF3-4C73-8A64-0BF49382D611}"/>
                  </a:ext>
                </a:extLst>
              </p:cNvPr>
              <p:cNvGrpSpPr>
                <a:grpSpLocks noChangeAspect="1"/>
              </p:cNvGrpSpPr>
              <p:nvPr/>
            </p:nvGrpSpPr>
            <p:grpSpPr bwMode="auto">
              <a:xfrm>
                <a:off x="5084226" y="3094565"/>
                <a:ext cx="324450" cy="318734"/>
                <a:chOff x="5449" y="2282"/>
                <a:chExt cx="454" cy="446"/>
              </a:xfrm>
            </p:grpSpPr>
            <p:sp>
              <p:nvSpPr>
                <p:cNvPr id="503" name="Oval 31">
                  <a:extLst>
                    <a:ext uri="{FF2B5EF4-FFF2-40B4-BE49-F238E27FC236}">
                      <a16:creationId xmlns:a16="http://schemas.microsoft.com/office/drawing/2014/main" id="{5C6751DE-4993-4724-A5C7-759B44A9AEC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4" name="Freeform 33">
                  <a:extLst>
                    <a:ext uri="{FF2B5EF4-FFF2-40B4-BE49-F238E27FC236}">
                      <a16:creationId xmlns:a16="http://schemas.microsoft.com/office/drawing/2014/main" id="{A2EE7989-835A-4B71-AF7C-ABD1C843E59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5" name="Oval 34">
                  <a:extLst>
                    <a:ext uri="{FF2B5EF4-FFF2-40B4-BE49-F238E27FC236}">
                      <a16:creationId xmlns:a16="http://schemas.microsoft.com/office/drawing/2014/main" id="{ADF1C248-D6B8-4066-ABF1-8F75EE0C323B}"/>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6" name="Freeform 36">
                  <a:extLst>
                    <a:ext uri="{FF2B5EF4-FFF2-40B4-BE49-F238E27FC236}">
                      <a16:creationId xmlns:a16="http://schemas.microsoft.com/office/drawing/2014/main" id="{ABE7D51D-7C18-4631-A3E8-42684CE0193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7" name="Oval 37">
                  <a:extLst>
                    <a:ext uri="{FF2B5EF4-FFF2-40B4-BE49-F238E27FC236}">
                      <a16:creationId xmlns:a16="http://schemas.microsoft.com/office/drawing/2014/main" id="{696A4CE4-4E83-4B14-81C0-EA009243DAAF}"/>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8" name="Freeform 39">
                  <a:extLst>
                    <a:ext uri="{FF2B5EF4-FFF2-40B4-BE49-F238E27FC236}">
                      <a16:creationId xmlns:a16="http://schemas.microsoft.com/office/drawing/2014/main" id="{BD38B684-0E8E-4182-8309-FFEFA3004FCE}"/>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9" name="Freeform 40">
                  <a:extLst>
                    <a:ext uri="{FF2B5EF4-FFF2-40B4-BE49-F238E27FC236}">
                      <a16:creationId xmlns:a16="http://schemas.microsoft.com/office/drawing/2014/main" id="{B3315F50-A5F0-4DA4-BF40-7D9BA69007AA}"/>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0" name="Freeform 41">
                  <a:extLst>
                    <a:ext uri="{FF2B5EF4-FFF2-40B4-BE49-F238E27FC236}">
                      <a16:creationId xmlns:a16="http://schemas.microsoft.com/office/drawing/2014/main" id="{E891F9AB-F693-4ECF-9864-7BDA0A0369F9}"/>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1" name="Freeform 42">
                  <a:extLst>
                    <a:ext uri="{FF2B5EF4-FFF2-40B4-BE49-F238E27FC236}">
                      <a16:creationId xmlns:a16="http://schemas.microsoft.com/office/drawing/2014/main" id="{24BE9AE9-B006-4802-A949-35430799D887}"/>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89" name="Group 488">
              <a:extLst>
                <a:ext uri="{FF2B5EF4-FFF2-40B4-BE49-F238E27FC236}">
                  <a16:creationId xmlns:a16="http://schemas.microsoft.com/office/drawing/2014/main" id="{526CFB6D-E1D7-49C3-A9E3-E254FDCF468F}"/>
                </a:ext>
              </a:extLst>
            </p:cNvPr>
            <p:cNvGrpSpPr/>
            <p:nvPr/>
          </p:nvGrpSpPr>
          <p:grpSpPr>
            <a:xfrm>
              <a:off x="5772211" y="3110998"/>
              <a:ext cx="790575" cy="790575"/>
              <a:chOff x="790575" y="1485900"/>
              <a:chExt cx="790575" cy="790575"/>
            </a:xfrm>
          </p:grpSpPr>
          <p:sp>
            <p:nvSpPr>
              <p:cNvPr id="490" name="Rectangle 489">
                <a:extLst>
                  <a:ext uri="{FF2B5EF4-FFF2-40B4-BE49-F238E27FC236}">
                    <a16:creationId xmlns:a16="http://schemas.microsoft.com/office/drawing/2014/main" id="{66C56E7B-D4E5-4C37-8681-C9926AA43270}"/>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91" name="Group 30">
                <a:extLst>
                  <a:ext uri="{FF2B5EF4-FFF2-40B4-BE49-F238E27FC236}">
                    <a16:creationId xmlns:a16="http://schemas.microsoft.com/office/drawing/2014/main" id="{F25794C7-A1AF-407C-8333-351018696393}"/>
                  </a:ext>
                </a:extLst>
              </p:cNvPr>
              <p:cNvGrpSpPr>
                <a:grpSpLocks noChangeAspect="1"/>
              </p:cNvGrpSpPr>
              <p:nvPr/>
            </p:nvGrpSpPr>
            <p:grpSpPr bwMode="auto">
              <a:xfrm>
                <a:off x="1023637" y="1585968"/>
                <a:ext cx="324450" cy="318734"/>
                <a:chOff x="5449" y="2282"/>
                <a:chExt cx="454" cy="446"/>
              </a:xfrm>
            </p:grpSpPr>
            <p:sp>
              <p:nvSpPr>
                <p:cNvPr id="492" name="Oval 31">
                  <a:extLst>
                    <a:ext uri="{FF2B5EF4-FFF2-40B4-BE49-F238E27FC236}">
                      <a16:creationId xmlns:a16="http://schemas.microsoft.com/office/drawing/2014/main" id="{E371F416-E2AE-4296-A7D2-E83BE7C57BE1}"/>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3" name="Freeform 33">
                  <a:extLst>
                    <a:ext uri="{FF2B5EF4-FFF2-40B4-BE49-F238E27FC236}">
                      <a16:creationId xmlns:a16="http://schemas.microsoft.com/office/drawing/2014/main" id="{B635E6AF-88A7-4924-B993-8F891ED0E1EB}"/>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4" name="Oval 34">
                  <a:extLst>
                    <a:ext uri="{FF2B5EF4-FFF2-40B4-BE49-F238E27FC236}">
                      <a16:creationId xmlns:a16="http://schemas.microsoft.com/office/drawing/2014/main" id="{9DC2F952-E8DC-4C2A-9A99-8803938A71F1}"/>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5" name="Freeform 36">
                  <a:extLst>
                    <a:ext uri="{FF2B5EF4-FFF2-40B4-BE49-F238E27FC236}">
                      <a16:creationId xmlns:a16="http://schemas.microsoft.com/office/drawing/2014/main" id="{F54D2F97-9FDF-4047-9E32-0EBA2CB0A8C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6" name="Oval 37">
                  <a:extLst>
                    <a:ext uri="{FF2B5EF4-FFF2-40B4-BE49-F238E27FC236}">
                      <a16:creationId xmlns:a16="http://schemas.microsoft.com/office/drawing/2014/main" id="{6207AAB9-664C-4354-B9BA-11A877A9EDFC}"/>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7" name="Freeform 39">
                  <a:extLst>
                    <a:ext uri="{FF2B5EF4-FFF2-40B4-BE49-F238E27FC236}">
                      <a16:creationId xmlns:a16="http://schemas.microsoft.com/office/drawing/2014/main" id="{C8B8DDFC-D5C8-4D0B-8529-0DB8705779AD}"/>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8" name="Freeform 40">
                  <a:extLst>
                    <a:ext uri="{FF2B5EF4-FFF2-40B4-BE49-F238E27FC236}">
                      <a16:creationId xmlns:a16="http://schemas.microsoft.com/office/drawing/2014/main" id="{48176DD0-5BC0-4EF0-9A33-EB9FCE75FE9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99" name="Freeform 41">
                  <a:extLst>
                    <a:ext uri="{FF2B5EF4-FFF2-40B4-BE49-F238E27FC236}">
                      <a16:creationId xmlns:a16="http://schemas.microsoft.com/office/drawing/2014/main" id="{01BCBA7D-69F5-4F1A-A895-2FA9859486FC}"/>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00" name="Freeform 42">
                  <a:extLst>
                    <a:ext uri="{FF2B5EF4-FFF2-40B4-BE49-F238E27FC236}">
                      <a16:creationId xmlns:a16="http://schemas.microsoft.com/office/drawing/2014/main" id="{89BF823B-BAE9-4CEA-B052-3D9D558DC7B4}"/>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pic>
        <p:nvPicPr>
          <p:cNvPr id="162" name="Picture 16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2492" y="957396"/>
            <a:ext cx="491221" cy="559992"/>
          </a:xfrm>
          <a:prstGeom prst="rect">
            <a:avLst/>
          </a:prstGeom>
        </p:spPr>
      </p:pic>
      <p:sp>
        <p:nvSpPr>
          <p:cNvPr id="163" name="TextBox 37"/>
          <p:cNvSpPr txBox="1">
            <a:spLocks noChangeArrowheads="1"/>
          </p:cNvSpPr>
          <p:nvPr/>
        </p:nvSpPr>
        <p:spPr bwMode="auto">
          <a:xfrm>
            <a:off x="1043807" y="1028025"/>
            <a:ext cx="1169583"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PROD CLUSTER</a:t>
            </a:r>
          </a:p>
        </p:txBody>
      </p:sp>
      <p:pic>
        <p:nvPicPr>
          <p:cNvPr id="164" name="Picture 16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41541" y="929037"/>
            <a:ext cx="491221" cy="559992"/>
          </a:xfrm>
          <a:prstGeom prst="rect">
            <a:avLst/>
          </a:prstGeom>
        </p:spPr>
      </p:pic>
      <p:sp>
        <p:nvSpPr>
          <p:cNvPr id="165" name="TextBox 37"/>
          <p:cNvSpPr txBox="1">
            <a:spLocks noChangeArrowheads="1"/>
          </p:cNvSpPr>
          <p:nvPr/>
        </p:nvSpPr>
        <p:spPr bwMode="auto">
          <a:xfrm>
            <a:off x="5202856" y="999666"/>
            <a:ext cx="135992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BETA CLUSTER</a:t>
            </a: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3124" y="2559746"/>
            <a:ext cx="491221" cy="559992"/>
          </a:xfrm>
          <a:prstGeom prst="rect">
            <a:avLst/>
          </a:prstGeom>
        </p:spPr>
      </p:pic>
      <p:sp>
        <p:nvSpPr>
          <p:cNvPr id="167" name="TextBox 37"/>
          <p:cNvSpPr txBox="1">
            <a:spLocks noChangeArrowheads="1"/>
          </p:cNvSpPr>
          <p:nvPr/>
        </p:nvSpPr>
        <p:spPr bwMode="auto">
          <a:xfrm>
            <a:off x="1044440" y="2630375"/>
            <a:ext cx="1168950"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DEV CLUSTER</a:t>
            </a:r>
          </a:p>
        </p:txBody>
      </p:sp>
      <p:pic>
        <p:nvPicPr>
          <p:cNvPr id="168" name="Picture 16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797534" y="2543972"/>
            <a:ext cx="491221" cy="559992"/>
          </a:xfrm>
          <a:prstGeom prst="rect">
            <a:avLst/>
          </a:prstGeom>
        </p:spPr>
      </p:pic>
      <p:sp>
        <p:nvSpPr>
          <p:cNvPr id="169" name="TextBox 37"/>
          <p:cNvSpPr txBox="1">
            <a:spLocks noChangeArrowheads="1"/>
          </p:cNvSpPr>
          <p:nvPr/>
        </p:nvSpPr>
        <p:spPr bwMode="auto">
          <a:xfrm>
            <a:off x="5158850" y="2614601"/>
            <a:ext cx="1130084"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QA CLUSTER</a:t>
            </a:r>
          </a:p>
        </p:txBody>
      </p:sp>
    </p:spTree>
    <p:extLst>
      <p:ext uri="{BB962C8B-B14F-4D97-AF65-F5344CB8AC3E}">
        <p14:creationId xmlns:p14="http://schemas.microsoft.com/office/powerpoint/2010/main" val="366399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3.58025E-6 L 5E-6 -0.02253 " pathEditMode="relative" rAng="0" ptsTypes="AA">
                                      <p:cBhvr>
                                        <p:cTn id="6" dur="800" fill="hold"/>
                                        <p:tgtEl>
                                          <p:spTgt spid="6"/>
                                        </p:tgtEl>
                                        <p:attrNameLst>
                                          <p:attrName>ppt_x</p:attrName>
                                          <p:attrName>ppt_y</p:attrName>
                                        </p:attrNameLst>
                                      </p:cBhvr>
                                      <p:rCtr x="0" y="-1142"/>
                                    </p:animMotion>
                                  </p:childTnLst>
                                </p:cTn>
                              </p:par>
                              <p:par>
                                <p:cTn id="7" presetID="10" presetClass="entr" presetSubtype="0" fill="hold" grpId="0" nodeType="withEffect">
                                  <p:stCondLst>
                                    <p:cond delay="100"/>
                                  </p:stCondLst>
                                  <p:childTnLst>
                                    <p:set>
                                      <p:cBhvr>
                                        <p:cTn id="8" dur="1" fill="hold">
                                          <p:stCondLst>
                                            <p:cond delay="0"/>
                                          </p:stCondLst>
                                        </p:cTn>
                                        <p:tgtEl>
                                          <p:spTgt spid="1028"/>
                                        </p:tgtEl>
                                        <p:attrNameLst>
                                          <p:attrName>style.visibility</p:attrName>
                                        </p:attrNameLst>
                                      </p:cBhvr>
                                      <p:to>
                                        <p:strVal val="visible"/>
                                      </p:to>
                                    </p:set>
                                    <p:animEffect transition="in" filter="fade">
                                      <p:cBhvr>
                                        <p:cTn id="9" dur="500"/>
                                        <p:tgtEl>
                                          <p:spTgt spid="1028"/>
                                        </p:tgtEl>
                                      </p:cBhvr>
                                    </p:animEffect>
                                  </p:childTnLst>
                                </p:cTn>
                              </p:par>
                              <p:par>
                                <p:cTn id="10" presetID="63" presetClass="path" presetSubtype="0" decel="100000" fill="hold" grpId="1" nodeType="withEffect">
                                  <p:stCondLst>
                                    <p:cond delay="0"/>
                                  </p:stCondLst>
                                  <p:childTnLst>
                                    <p:animMotion origin="layout" path="M -3.61111E-6 -1.35802E-6 L -3.61111E-6 -0.07592 " pathEditMode="relative" rAng="0" ptsTypes="AA">
                                      <p:cBhvr>
                                        <p:cTn id="11" dur="750" spd="-100000" fill="hold"/>
                                        <p:tgtEl>
                                          <p:spTgt spid="1028"/>
                                        </p:tgtEl>
                                        <p:attrNameLst>
                                          <p:attrName>ppt_x</p:attrName>
                                          <p:attrName>ppt_y</p:attrName>
                                        </p:attrNameLst>
                                      </p:cBhvr>
                                      <p:rCtr x="0" y="-3796"/>
                                    </p:animMotion>
                                  </p:childTnLst>
                                </p:cTn>
                              </p:par>
                              <p:par>
                                <p:cTn id="12" presetID="10" presetClass="entr" presetSubtype="0" fill="hold" grpId="0" nodeType="withEffect">
                                  <p:stCondLst>
                                    <p:cond delay="200"/>
                                  </p:stCondLst>
                                  <p:childTnLst>
                                    <p:set>
                                      <p:cBhvr>
                                        <p:cTn id="13" dur="1" fill="hold">
                                          <p:stCondLst>
                                            <p:cond delay="0"/>
                                          </p:stCondLst>
                                        </p:cTn>
                                        <p:tgtEl>
                                          <p:spTgt spid="258"/>
                                        </p:tgtEl>
                                        <p:attrNameLst>
                                          <p:attrName>style.visibility</p:attrName>
                                        </p:attrNameLst>
                                      </p:cBhvr>
                                      <p:to>
                                        <p:strVal val="visible"/>
                                      </p:to>
                                    </p:set>
                                    <p:animEffect transition="in" filter="fade">
                                      <p:cBhvr>
                                        <p:cTn id="14" dur="500"/>
                                        <p:tgtEl>
                                          <p:spTgt spid="258"/>
                                        </p:tgtEl>
                                      </p:cBhvr>
                                    </p:animEffect>
                                  </p:childTnLst>
                                </p:cTn>
                              </p:par>
                              <p:par>
                                <p:cTn id="15" presetID="63" presetClass="path" presetSubtype="0" decel="100000" fill="hold" grpId="1" nodeType="withEffect">
                                  <p:stCondLst>
                                    <p:cond delay="100"/>
                                  </p:stCondLst>
                                  <p:childTnLst>
                                    <p:animMotion origin="layout" path="M 3.61111E-6 -1.35802E-6 L 3.61111E-6 -0.07592 " pathEditMode="relative" rAng="0" ptsTypes="AA">
                                      <p:cBhvr>
                                        <p:cTn id="16" dur="750" spd="-100000" fill="hold"/>
                                        <p:tgtEl>
                                          <p:spTgt spid="258"/>
                                        </p:tgtEl>
                                        <p:attrNameLst>
                                          <p:attrName>ppt_x</p:attrName>
                                          <p:attrName>ppt_y</p:attrName>
                                        </p:attrNameLst>
                                      </p:cBhvr>
                                      <p:rCtr x="0" y="-3796"/>
                                    </p:animMotion>
                                  </p:childTnLst>
                                </p:cTn>
                              </p:par>
                              <p:par>
                                <p:cTn id="17" presetID="42" presetClass="path" presetSubtype="0" accel="50000" decel="50000" fill="hold" nodeType="withEffect">
                                  <p:stCondLst>
                                    <p:cond delay="100"/>
                                  </p:stCondLst>
                                  <p:childTnLst>
                                    <p:animMotion origin="layout" path="M 5E-6 3.58025E-6 L 5E-6 -0.02253 " pathEditMode="relative" rAng="0" ptsTypes="AA">
                                      <p:cBhvr>
                                        <p:cTn id="18" dur="800" fill="hold"/>
                                        <p:tgtEl>
                                          <p:spTgt spid="7"/>
                                        </p:tgtEl>
                                        <p:attrNameLst>
                                          <p:attrName>ppt_x</p:attrName>
                                          <p:attrName>ppt_y</p:attrName>
                                        </p:attrNameLst>
                                      </p:cBhvr>
                                      <p:rCtr x="0" y="-1142"/>
                                    </p:animMotion>
                                  </p:childTnLst>
                                </p:cTn>
                              </p:par>
                              <p:par>
                                <p:cTn id="19" presetID="42" presetClass="path" presetSubtype="0" accel="50000" decel="50000" fill="hold" nodeType="withEffect">
                                  <p:stCondLst>
                                    <p:cond delay="400"/>
                                  </p:stCondLst>
                                  <p:childTnLst>
                                    <p:animMotion origin="layout" path="M -3.61111E-6 -1.23457E-7 L -3.61111E-6 -0.02253 " pathEditMode="relative" rAng="0" ptsTypes="AA">
                                      <p:cBhvr>
                                        <p:cTn id="20" dur="800" fill="hold"/>
                                        <p:tgtEl>
                                          <p:spTgt spid="5"/>
                                        </p:tgtEl>
                                        <p:attrNameLst>
                                          <p:attrName>ppt_x</p:attrName>
                                          <p:attrName>ppt_y</p:attrName>
                                        </p:attrNameLst>
                                      </p:cBhvr>
                                      <p:rCtr x="0" y="-1142"/>
                                    </p:animMotion>
                                  </p:childTnLst>
                                </p:cTn>
                              </p:par>
                              <p:par>
                                <p:cTn id="21" presetID="10" presetClass="entr" presetSubtype="0" fill="hold" grpId="0" nodeType="withEffect">
                                  <p:stCondLst>
                                    <p:cond delay="500"/>
                                  </p:stCondLst>
                                  <p:childTnLst>
                                    <p:set>
                                      <p:cBhvr>
                                        <p:cTn id="22" dur="1" fill="hold">
                                          <p:stCondLst>
                                            <p:cond delay="0"/>
                                          </p:stCondLst>
                                        </p:cTn>
                                        <p:tgtEl>
                                          <p:spTgt spid="257"/>
                                        </p:tgtEl>
                                        <p:attrNameLst>
                                          <p:attrName>style.visibility</p:attrName>
                                        </p:attrNameLst>
                                      </p:cBhvr>
                                      <p:to>
                                        <p:strVal val="visible"/>
                                      </p:to>
                                    </p:set>
                                    <p:animEffect transition="in" filter="fade">
                                      <p:cBhvr>
                                        <p:cTn id="23" dur="500"/>
                                        <p:tgtEl>
                                          <p:spTgt spid="257"/>
                                        </p:tgtEl>
                                      </p:cBhvr>
                                    </p:animEffect>
                                  </p:childTnLst>
                                </p:cTn>
                              </p:par>
                              <p:par>
                                <p:cTn id="24" presetID="63" presetClass="path" presetSubtype="0" decel="100000" fill="hold" grpId="1" nodeType="withEffect">
                                  <p:stCondLst>
                                    <p:cond delay="400"/>
                                  </p:stCondLst>
                                  <p:childTnLst>
                                    <p:animMotion origin="layout" path="M -3.61111E-6 4.81481E-6 L -3.61111E-6 -0.07593 " pathEditMode="relative" rAng="0" ptsTypes="AA">
                                      <p:cBhvr>
                                        <p:cTn id="25" dur="750" spd="-100000" fill="hold"/>
                                        <p:tgtEl>
                                          <p:spTgt spid="257"/>
                                        </p:tgtEl>
                                        <p:attrNameLst>
                                          <p:attrName>ppt_x</p:attrName>
                                          <p:attrName>ppt_y</p:attrName>
                                        </p:attrNameLst>
                                      </p:cBhvr>
                                      <p:rCtr x="0" y="-3796"/>
                                    </p:animMotion>
                                  </p:childTnLst>
                                </p:cTn>
                              </p:par>
                              <p:par>
                                <p:cTn id="26" presetID="42" presetClass="path" presetSubtype="0" accel="50000" decel="50000" fill="hold" nodeType="withEffect">
                                  <p:stCondLst>
                                    <p:cond delay="700"/>
                                  </p:stCondLst>
                                  <p:childTnLst>
                                    <p:animMotion origin="layout" path="M 5E-6 3.58025E-6 L 5E-6 -0.02253 " pathEditMode="relative" rAng="0" ptsTypes="AA">
                                      <p:cBhvr>
                                        <p:cTn id="27" dur="800" fill="hold"/>
                                        <p:tgtEl>
                                          <p:spTgt spid="8"/>
                                        </p:tgtEl>
                                        <p:attrNameLst>
                                          <p:attrName>ppt_x</p:attrName>
                                          <p:attrName>ppt_y</p:attrName>
                                        </p:attrNameLst>
                                      </p:cBhvr>
                                      <p:rCtr x="0" y="-1142"/>
                                    </p:animMotion>
                                  </p:childTnLst>
                                </p:cTn>
                              </p:par>
                              <p:par>
                                <p:cTn id="28" presetID="10" presetClass="entr" presetSubtype="0" fill="hold" grpId="0" nodeType="withEffect">
                                  <p:stCondLst>
                                    <p:cond delay="800"/>
                                  </p:stCondLst>
                                  <p:childTnLst>
                                    <p:set>
                                      <p:cBhvr>
                                        <p:cTn id="29" dur="1" fill="hold">
                                          <p:stCondLst>
                                            <p:cond delay="0"/>
                                          </p:stCondLst>
                                        </p:cTn>
                                        <p:tgtEl>
                                          <p:spTgt spid="259"/>
                                        </p:tgtEl>
                                        <p:attrNameLst>
                                          <p:attrName>style.visibility</p:attrName>
                                        </p:attrNameLst>
                                      </p:cBhvr>
                                      <p:to>
                                        <p:strVal val="visible"/>
                                      </p:to>
                                    </p:set>
                                    <p:animEffect transition="in" filter="fade">
                                      <p:cBhvr>
                                        <p:cTn id="30" dur="500"/>
                                        <p:tgtEl>
                                          <p:spTgt spid="259"/>
                                        </p:tgtEl>
                                      </p:cBhvr>
                                    </p:animEffect>
                                  </p:childTnLst>
                                </p:cTn>
                              </p:par>
                              <p:par>
                                <p:cTn id="31" presetID="63" presetClass="path" presetSubtype="0" decel="100000" fill="hold" grpId="1" nodeType="withEffect">
                                  <p:stCondLst>
                                    <p:cond delay="700"/>
                                  </p:stCondLst>
                                  <p:childTnLst>
                                    <p:animMotion origin="layout" path="M 3.61111E-6 4.81481E-6 L 3.61111E-6 -0.07593 " pathEditMode="relative" rAng="0" ptsTypes="AA">
                                      <p:cBhvr>
                                        <p:cTn id="32" dur="750" spd="-100000" fill="hold"/>
                                        <p:tgtEl>
                                          <p:spTgt spid="259"/>
                                        </p:tgtEl>
                                        <p:attrNameLst>
                                          <p:attrName>ppt_x</p:attrName>
                                          <p:attrName>ppt_y</p:attrName>
                                        </p:attrNameLst>
                                      </p:cBhvr>
                                      <p:rCtr x="0"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animBg="1"/>
      <p:bldP spid="1028" grpId="1" animBg="1"/>
      <p:bldP spid="257" grpId="0" animBg="1"/>
      <p:bldP spid="257" grpId="1" animBg="1"/>
      <p:bldP spid="258" grpId="0" animBg="1"/>
      <p:bldP spid="258" grpId="1" animBg="1"/>
      <p:bldP spid="259" grpId="0" animBg="1"/>
      <p:bldP spid="259"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5152644" y="1201013"/>
            <a:ext cx="3572256" cy="3085346"/>
          </a:xfrm>
          <a:prstGeom prst="roundRect">
            <a:avLst>
              <a:gd name="adj" fmla="val 0"/>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Pricing Dimensions</a:t>
            </a:r>
          </a:p>
        </p:txBody>
      </p:sp>
      <p:sp>
        <p:nvSpPr>
          <p:cNvPr id="3" name="Content Placeholder 2"/>
          <p:cNvSpPr>
            <a:spLocks noGrp="1"/>
          </p:cNvSpPr>
          <p:nvPr>
            <p:ph sz="quarter" idx="4294967295"/>
          </p:nvPr>
        </p:nvSpPr>
        <p:spPr>
          <a:xfrm>
            <a:off x="5312693" y="1410186"/>
            <a:ext cx="3571875" cy="2667000"/>
          </a:xfrm>
        </p:spPr>
        <p:txBody>
          <a:bodyPr>
            <a:noAutofit/>
          </a:bodyPr>
          <a:lstStyle/>
          <a:p>
            <a:pPr marL="0" indent="0">
              <a:buNone/>
            </a:pPr>
            <a:r>
              <a:rPr lang="en-US" sz="1250" dirty="0">
                <a:latin typeface="Consolas" panose="020B0609020204030204" pitchFamily="49" charset="0"/>
              </a:rPr>
              <a:t>{</a:t>
            </a:r>
          </a:p>
          <a:p>
            <a:pPr marL="0" indent="0">
              <a:buNone/>
            </a:pPr>
            <a:r>
              <a:rPr lang="en-US" sz="1250" b="1" dirty="0">
                <a:solidFill>
                  <a:schemeClr val="accent2"/>
                </a:solidFill>
                <a:latin typeface="Consolas" panose="020B0609020204030204" pitchFamily="49" charset="0"/>
              </a:rPr>
              <a:t>”</a:t>
            </a:r>
            <a:r>
              <a:rPr lang="en-US" sz="1250" b="1" dirty="0" err="1">
                <a:solidFill>
                  <a:schemeClr val="accent2"/>
                </a:solidFill>
                <a:latin typeface="Consolas" panose="020B0609020204030204" pitchFamily="49" charset="0"/>
              </a:rPr>
              <a:t>cpu</a:t>
            </a:r>
            <a:r>
              <a:rPr lang="en-US" sz="1250" b="1" dirty="0">
                <a:solidFill>
                  <a:schemeClr val="accent2"/>
                </a:solidFill>
                <a:latin typeface="Consolas" panose="020B0609020204030204" pitchFamily="49" charset="0"/>
              </a:rPr>
              <a:t>": “1 vCPU”,  </a:t>
            </a:r>
          </a:p>
          <a:p>
            <a:pPr marL="0" indent="0">
              <a:buNone/>
            </a:pPr>
            <a:r>
              <a:rPr lang="en-US" sz="1250" b="1" dirty="0">
                <a:solidFill>
                  <a:schemeClr val="accent2"/>
                </a:solidFill>
                <a:latin typeface="Consolas" panose="020B0609020204030204" pitchFamily="49" charset="0"/>
              </a:rPr>
              <a:t>”memory": “2 </a:t>
            </a:r>
            <a:r>
              <a:rPr lang="en-US" sz="1250" b="1" dirty="0" err="1">
                <a:solidFill>
                  <a:schemeClr val="accent2"/>
                </a:solidFill>
                <a:latin typeface="Consolas" panose="020B0609020204030204" pitchFamily="49" charset="0"/>
              </a:rPr>
              <a:t>gb</a:t>
            </a:r>
            <a:r>
              <a:rPr lang="en-US" sz="1250" b="1" dirty="0">
                <a:solidFill>
                  <a:schemeClr val="accent2"/>
                </a:solidFill>
                <a:latin typeface="Consolas" panose="020B0609020204030204" pitchFamily="49" charset="0"/>
              </a:rPr>
              <a:t>”,  </a:t>
            </a:r>
          </a:p>
          <a:p>
            <a:r>
              <a:rPr lang="en-US" sz="1250" b="1" dirty="0">
                <a:latin typeface="Consolas" panose="020B0609020204030204" pitchFamily="49" charset="0"/>
              </a:rPr>
              <a:t>"networkMode": ”AWSVPC",  </a:t>
            </a:r>
          </a:p>
          <a:p>
            <a:r>
              <a:rPr lang="en-US" sz="1250" b="1" dirty="0">
                <a:latin typeface="Consolas" panose="020B0609020204030204" pitchFamily="49" charset="0"/>
              </a:rPr>
              <a:t>"compatibilities": [”FARGATE", ”EC2"], </a:t>
            </a:r>
          </a:p>
          <a:p>
            <a:r>
              <a:rPr lang="en-US" sz="1250" dirty="0">
                <a:latin typeface="Consolas" panose="020B0609020204030204" pitchFamily="49" charset="0"/>
              </a:rPr>
              <a:t>"placementConstraints": [],  </a:t>
            </a:r>
          </a:p>
          <a:p>
            <a:pPr marL="0" indent="0">
              <a:buNone/>
            </a:pPr>
            <a:r>
              <a:rPr lang="en-US" sz="1250" dirty="0">
                <a:latin typeface="Consolas" panose="020B0609020204030204" pitchFamily="49" charset="0"/>
              </a:rPr>
              <a:t>  "containerDefinitions": [</a:t>
            </a:r>
          </a:p>
          <a:p>
            <a:pPr marL="0" indent="0">
              <a:buNone/>
            </a:pPr>
            <a:r>
              <a:rPr lang="en-US" sz="1250" dirty="0">
                <a:latin typeface="Consolas" panose="020B0609020204030204" pitchFamily="49" charset="0"/>
              </a:rPr>
              <a:t>    {</a:t>
            </a:r>
          </a:p>
          <a:p>
            <a:pPr marL="0" indent="0">
              <a:buNone/>
            </a:pPr>
            <a:endParaRPr lang="en-US" sz="1250" dirty="0">
              <a:latin typeface="Consolas" panose="020B0609020204030204" pitchFamily="49" charset="0"/>
            </a:endParaRPr>
          </a:p>
          <a:p>
            <a:pPr marL="0" indent="0">
              <a:buNone/>
            </a:pPr>
            <a:r>
              <a:rPr lang="en-US" sz="1250" dirty="0">
                <a:latin typeface="Consolas" panose="020B0609020204030204" pitchFamily="49" charset="0"/>
              </a:rPr>
              <a:t>&lt;snip&gt;</a:t>
            </a:r>
            <a:r>
              <a:rPr lang="is-IS" sz="1250" dirty="0">
                <a:latin typeface="Consolas" panose="020B0609020204030204" pitchFamily="49" charset="0"/>
              </a:rPr>
              <a:t>…....</a:t>
            </a:r>
            <a:endParaRPr lang="en-US" sz="1250" dirty="0">
              <a:latin typeface="Consolas" panose="020B0609020204030204" pitchFamily="49" charset="0"/>
            </a:endParaRPr>
          </a:p>
        </p:txBody>
      </p:sp>
      <p:grpSp>
        <p:nvGrpSpPr>
          <p:cNvPr id="11" name="Group 10">
            <a:extLst>
              <a:ext uri="{FF2B5EF4-FFF2-40B4-BE49-F238E27FC236}">
                <a16:creationId xmlns:a16="http://schemas.microsoft.com/office/drawing/2014/main" id="{B7B7311B-27F7-43DE-A0B5-4A0F36FB7E2A}"/>
              </a:ext>
            </a:extLst>
          </p:cNvPr>
          <p:cNvGrpSpPr/>
          <p:nvPr/>
        </p:nvGrpSpPr>
        <p:grpSpPr>
          <a:xfrm>
            <a:off x="360562" y="1571135"/>
            <a:ext cx="4502915" cy="2371351"/>
            <a:chOff x="327762" y="1387478"/>
            <a:chExt cx="5055015" cy="2329442"/>
          </a:xfrm>
        </p:grpSpPr>
        <p:sp>
          <p:nvSpPr>
            <p:cNvPr id="12" name="Rectangle 11">
              <a:extLst>
                <a:ext uri="{FF2B5EF4-FFF2-40B4-BE49-F238E27FC236}">
                  <a16:creationId xmlns:a16="http://schemas.microsoft.com/office/drawing/2014/main" id="{1F2AFA72-DB92-4BE6-9E90-B0BE6C33FD65}"/>
                </a:ext>
              </a:extLst>
            </p:cNvPr>
            <p:cNvSpPr/>
            <p:nvPr/>
          </p:nvSpPr>
          <p:spPr>
            <a:xfrm>
              <a:off x="359853" y="2799189"/>
              <a:ext cx="4920806" cy="661720"/>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Task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level resources </a:t>
              </a:r>
            </a:p>
            <a:p>
              <a:pPr marL="169863" lvl="1" indent="-169863">
                <a:spcAft>
                  <a:spcPts val="600"/>
                </a:spcAft>
                <a:buFont typeface="Arial" panose="020B0604020202020204" pitchFamily="34" charset="0"/>
                <a:buChar cha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Configurable independently </a:t>
              </a:r>
              <a:r>
                <a:rPr lang="en-US" sz="140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(within a range)</a:t>
              </a:r>
            </a:p>
          </p:txBody>
        </p:sp>
        <p:sp>
          <p:nvSpPr>
            <p:cNvPr id="13" name="Rectangle 12">
              <a:extLst>
                <a:ext uri="{FF2B5EF4-FFF2-40B4-BE49-F238E27FC236}">
                  <a16:creationId xmlns:a16="http://schemas.microsoft.com/office/drawing/2014/main" id="{A6BD0AC6-9EDC-435E-801D-9ABBF8D1DABB}"/>
                </a:ext>
              </a:extLst>
            </p:cNvPr>
            <p:cNvSpPr/>
            <p:nvPr/>
          </p:nvSpPr>
          <p:spPr>
            <a:xfrm>
              <a:off x="327762" y="1387478"/>
              <a:ext cx="5055015" cy="362805"/>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Dimensions: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level CPU and memory </a:t>
              </a:r>
            </a:p>
          </p:txBody>
        </p:sp>
        <p:cxnSp>
          <p:nvCxnSpPr>
            <p:cNvPr id="15" name="Straight Connector 14">
              <a:extLst>
                <a:ext uri="{FF2B5EF4-FFF2-40B4-BE49-F238E27FC236}">
                  <a16:creationId xmlns:a16="http://schemas.microsoft.com/office/drawing/2014/main" id="{FB5171FE-3D6F-4503-AC13-67E688DE1F50}"/>
                </a:ext>
              </a:extLst>
            </p:cNvPr>
            <p:cNvCxnSpPr>
              <a:cxnSpLocks/>
            </p:cNvCxnSpPr>
            <p:nvPr/>
          </p:nvCxnSpPr>
          <p:spPr>
            <a:xfrm>
              <a:off x="342900" y="262007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2F1A1C5-D68A-4E16-A2B2-AC0A24DA8226}"/>
                </a:ext>
              </a:extLst>
            </p:cNvPr>
            <p:cNvCxnSpPr>
              <a:cxnSpLocks/>
            </p:cNvCxnSpPr>
            <p:nvPr/>
          </p:nvCxnSpPr>
          <p:spPr>
            <a:xfrm>
              <a:off x="342900" y="2021244"/>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A797EAC5-E6C6-46DB-AF94-442F5F35ECA1}"/>
                </a:ext>
              </a:extLst>
            </p:cNvPr>
            <p:cNvCxnSpPr>
              <a:cxnSpLocks/>
            </p:cNvCxnSpPr>
            <p:nvPr/>
          </p:nvCxnSpPr>
          <p:spPr>
            <a:xfrm>
              <a:off x="342900" y="371692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sp>
        <p:nvSpPr>
          <p:cNvPr id="18" name="Rectangle 17">
            <a:extLst>
              <a:ext uri="{FF2B5EF4-FFF2-40B4-BE49-F238E27FC236}">
                <a16:creationId xmlns:a16="http://schemas.microsoft.com/office/drawing/2014/main" id="{1F2AFA72-DB92-4BE6-9E90-B0BE6C33FD65}"/>
              </a:ext>
            </a:extLst>
          </p:cNvPr>
          <p:cNvSpPr/>
          <p:nvPr/>
        </p:nvSpPr>
        <p:spPr>
          <a:xfrm>
            <a:off x="360562" y="2317968"/>
            <a:ext cx="4572000" cy="369332"/>
          </a:xfrm>
          <a:prstGeom prst="rect">
            <a:avLst/>
          </a:prstGeom>
        </p:spPr>
        <p:txBody>
          <a:bodyPr>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Per-second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billing</a:t>
            </a:r>
            <a:r>
              <a:rPr lang="en-US" dirty="0">
                <a:latin typeface="Amazon Ember" panose="020B0603020204020204" pitchFamily="34" charset="0"/>
                <a:ea typeface="Amazon Ember" panose="020B0603020204020204" pitchFamily="34" charset="0"/>
                <a:cs typeface="Amazon Ember" panose="020B0603020204020204" pitchFamily="34" charset="0"/>
              </a:rPr>
              <a:t> </a:t>
            </a:r>
          </a:p>
        </p:txBody>
      </p:sp>
      <p:sp>
        <p:nvSpPr>
          <p:cNvPr id="14" name="Content Placeholder 15"/>
          <p:cNvSpPr txBox="1">
            <a:spLocks/>
          </p:cNvSpPr>
          <p:nvPr/>
        </p:nvSpPr>
        <p:spPr>
          <a:xfrm>
            <a:off x="7761572" y="1603722"/>
            <a:ext cx="1064928" cy="577745"/>
          </a:xfrm>
          <a:prstGeom prst="wedgeRectCallout">
            <a:avLst>
              <a:gd name="adj1" fmla="val -122354"/>
              <a:gd name="adj2" fmla="val 19322"/>
            </a:avLst>
          </a:prstGeom>
          <a:solidFill>
            <a:schemeClr val="accent2"/>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Autofit/>
          </a:bodyPr>
          <a:lstStyle>
            <a:lvl1pPr marL="0" indent="0" algn="l" defTabSz="457200" rtl="0" eaLnBrk="1" latinLnBrk="0" hangingPunct="1">
              <a:spcBef>
                <a:spcPct val="20000"/>
              </a:spcBef>
              <a:buFontTx/>
              <a:buNone/>
              <a:defRPr sz="1200" b="0" i="0" kern="1200" spc="50" baseline="0">
                <a:solidFill>
                  <a:schemeClr val="lt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algn="ctr"/>
            <a:r>
              <a:rPr lang="en-US" b="1" dirty="0">
                <a:solidFill>
                  <a:schemeClr val="bg1"/>
                </a:solidFill>
              </a:rPr>
              <a:t>Task     Level Resources</a:t>
            </a:r>
          </a:p>
        </p:txBody>
      </p:sp>
    </p:spTree>
    <p:extLst>
      <p:ext uri="{BB962C8B-B14F-4D97-AF65-F5344CB8AC3E}">
        <p14:creationId xmlns:p14="http://schemas.microsoft.com/office/powerpoint/2010/main" val="148926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5A0491A-C680-A14D-9AD3-E9ECC2AD33C2}"/>
              </a:ext>
            </a:extLst>
          </p:cNvPr>
          <p:cNvSpPr>
            <a:spLocks noGrp="1"/>
          </p:cNvSpPr>
          <p:nvPr>
            <p:ph type="title"/>
          </p:nvPr>
        </p:nvSpPr>
        <p:spPr/>
        <p:txBody>
          <a:bodyPr/>
          <a:lstStyle/>
          <a:p>
            <a:r>
              <a:rPr lang="en-US" dirty="0"/>
              <a:t>Show different AWS Compute Options</a:t>
            </a:r>
          </a:p>
        </p:txBody>
      </p:sp>
      <p:sp>
        <p:nvSpPr>
          <p:cNvPr id="2" name="Content Placeholder 1">
            <a:extLst>
              <a:ext uri="{FF2B5EF4-FFF2-40B4-BE49-F238E27FC236}">
                <a16:creationId xmlns:a16="http://schemas.microsoft.com/office/drawing/2014/main" id="{83F599CD-C875-1F42-A94E-72A62E72D8C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99149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Task CPU &amp; Memory Configurations</a:t>
            </a:r>
          </a:p>
        </p:txBody>
      </p:sp>
      <p:sp>
        <p:nvSpPr>
          <p:cNvPr id="14" name="Content Placeholder 13">
            <a:extLst>
              <a:ext uri="{FF2B5EF4-FFF2-40B4-BE49-F238E27FC236}">
                <a16:creationId xmlns:a16="http://schemas.microsoft.com/office/drawing/2014/main" id="{FA033B5B-AAC8-4B50-85F4-02501C2615BA}"/>
              </a:ext>
            </a:extLst>
          </p:cNvPr>
          <p:cNvSpPr>
            <a:spLocks noGrp="1"/>
          </p:cNvSpPr>
          <p:nvPr>
            <p:ph sz="quarter" idx="4294967295"/>
          </p:nvPr>
        </p:nvSpPr>
        <p:spPr>
          <a:xfrm>
            <a:off x="1756601" y="917872"/>
            <a:ext cx="4875213" cy="901700"/>
          </a:xfrm>
        </p:spPr>
        <p:txBody>
          <a:bodyPr/>
          <a:lstStyle/>
          <a:p>
            <a:r>
              <a:rPr lang="en-US" sz="2000" dirty="0"/>
              <a:t>Flexible configuration options – </a:t>
            </a:r>
            <a:br>
              <a:rPr lang="en-US" sz="2000" dirty="0"/>
            </a:br>
            <a:r>
              <a:rPr lang="en-US" sz="2000" b="1" dirty="0">
                <a:solidFill>
                  <a:schemeClr val="accent1"/>
                </a:solidFill>
              </a:rPr>
              <a:t>50</a:t>
            </a:r>
            <a:r>
              <a:rPr lang="en-US" sz="2000" dirty="0"/>
              <a:t> CPU/memory configurations</a:t>
            </a:r>
          </a:p>
          <a:p>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1490477553"/>
              </p:ext>
            </p:extLst>
          </p:nvPr>
        </p:nvGraphicFramePr>
        <p:xfrm>
          <a:off x="381000" y="1959872"/>
          <a:ext cx="8343900" cy="2453196"/>
        </p:xfrm>
        <a:graphic>
          <a:graphicData uri="http://schemas.openxmlformats.org/drawingml/2006/table">
            <a:tbl>
              <a:tblPr firstRow="1" firstCol="1" bandRow="1">
                <a:tableStyleId>{68D230F3-CF80-4859-8CE7-A43EE81993B5}</a:tableStyleId>
              </a:tblPr>
              <a:tblGrid>
                <a:gridCol w="2777254">
                  <a:extLst>
                    <a:ext uri="{9D8B030D-6E8A-4147-A177-3AD203B41FA5}">
                      <a16:colId xmlns:a16="http://schemas.microsoft.com/office/drawing/2014/main" val="20000"/>
                    </a:ext>
                  </a:extLst>
                </a:gridCol>
                <a:gridCol w="5566646">
                  <a:extLst>
                    <a:ext uri="{9D8B030D-6E8A-4147-A177-3AD203B41FA5}">
                      <a16:colId xmlns:a16="http://schemas.microsoft.com/office/drawing/2014/main" val="20001"/>
                    </a:ext>
                  </a:extLst>
                </a:gridCol>
              </a:tblGrid>
              <a:tr h="394873">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CPU</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Memory</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256</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(.25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512MB*, 1GB, 2GB</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7075">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 (.5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GB to 4GB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1024</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(1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8GB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2048 (2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16GB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4096 (4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8GB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30GB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pSp>
        <p:nvGrpSpPr>
          <p:cNvPr id="2" name="Group 1">
            <a:extLst>
              <a:ext uri="{FF2B5EF4-FFF2-40B4-BE49-F238E27FC236}">
                <a16:creationId xmlns:a16="http://schemas.microsoft.com/office/drawing/2014/main" id="{1C8B4038-EF65-4D9D-B005-1F2A460A6992}"/>
              </a:ext>
            </a:extLst>
          </p:cNvPr>
          <p:cNvGrpSpPr/>
          <p:nvPr/>
        </p:nvGrpSpPr>
        <p:grpSpPr>
          <a:xfrm>
            <a:off x="431466" y="1053071"/>
            <a:ext cx="1046773" cy="561722"/>
            <a:chOff x="9073334" y="5831223"/>
            <a:chExt cx="1046773" cy="561722"/>
          </a:xfrm>
        </p:grpSpPr>
        <p:sp>
          <p:nvSpPr>
            <p:cNvPr id="8" name="Freeform: Shape 7">
              <a:extLst>
                <a:ext uri="{FF2B5EF4-FFF2-40B4-BE49-F238E27FC236}">
                  <a16:creationId xmlns:a16="http://schemas.microsoft.com/office/drawing/2014/main" id="{001461DC-A221-4418-9B24-58013650330A}"/>
                </a:ext>
              </a:extLst>
            </p:cNvPr>
            <p:cNvSpPr>
              <a:spLocks/>
            </p:cNvSpPr>
            <p:nvPr/>
          </p:nvSpPr>
          <p:spPr bwMode="auto">
            <a:xfrm>
              <a:off x="9073334" y="6039578"/>
              <a:ext cx="572220" cy="58340"/>
            </a:xfrm>
            <a:custGeom>
              <a:avLst/>
              <a:gdLst>
                <a:gd name="connsiteX0" fmla="*/ 0 w 429165"/>
                <a:gd name="connsiteY0" fmla="*/ 0 h 43755"/>
                <a:gd name="connsiteX1" fmla="*/ 429165 w 429165"/>
                <a:gd name="connsiteY1" fmla="*/ 0 h 43755"/>
                <a:gd name="connsiteX2" fmla="*/ 395714 w 429165"/>
                <a:gd name="connsiteY2" fmla="*/ 43755 h 43755"/>
                <a:gd name="connsiteX3" fmla="*/ 0 w 429165"/>
                <a:gd name="connsiteY3" fmla="*/ 43755 h 43755"/>
              </a:gdLst>
              <a:ahLst/>
              <a:cxnLst>
                <a:cxn ang="0">
                  <a:pos x="connsiteX0" y="connsiteY0"/>
                </a:cxn>
                <a:cxn ang="0">
                  <a:pos x="connsiteX1" y="connsiteY1"/>
                </a:cxn>
                <a:cxn ang="0">
                  <a:pos x="connsiteX2" y="connsiteY2"/>
                </a:cxn>
                <a:cxn ang="0">
                  <a:pos x="connsiteX3" y="connsiteY3"/>
                </a:cxn>
              </a:cxnLst>
              <a:rect l="l" t="t" r="r" b="b"/>
              <a:pathLst>
                <a:path w="429165" h="43755">
                  <a:moveTo>
                    <a:pt x="0" y="0"/>
                  </a:moveTo>
                  <a:lnTo>
                    <a:pt x="429165" y="0"/>
                  </a:lnTo>
                  <a:lnTo>
                    <a:pt x="395714" y="43755"/>
                  </a:lnTo>
                  <a:lnTo>
                    <a:pt x="0" y="43755"/>
                  </a:lnTo>
                  <a:close/>
                </a:path>
              </a:pathLst>
            </a:custGeom>
            <a:solidFill>
              <a:srgbClr val="F18606"/>
            </a:solidFill>
            <a:ln w="17463" cap="flat">
              <a:solidFill>
                <a:schemeClr val="bg1"/>
              </a:solidFill>
              <a:prstDash val="solid"/>
              <a:round/>
              <a:headEnd/>
              <a:tailEnd/>
            </a:ln>
          </p:spPr>
          <p:txBody>
            <a:bodyPr vert="horz" wrap="square" lIns="121920" tIns="60960" rIns="121920" bIns="60960" numCol="1" anchor="t" anchorCtr="0" compatLnSpc="1">
              <a:prstTxWarp prst="textNoShape">
                <a:avLst/>
              </a:prstTxWarp>
              <a:noAutofit/>
            </a:bodyPr>
            <a:lstStyle/>
            <a:p>
              <a:endParaRPr lang="en-US" sz="2400" dirty="0"/>
            </a:p>
          </p:txBody>
        </p:sp>
        <p:sp>
          <p:nvSpPr>
            <p:cNvPr id="9" name="Freeform: Shape 8">
              <a:extLst>
                <a:ext uri="{FF2B5EF4-FFF2-40B4-BE49-F238E27FC236}">
                  <a16:creationId xmlns:a16="http://schemas.microsoft.com/office/drawing/2014/main" id="{9F6FC13F-B43F-49D9-86A9-6794F7AAFD3F}"/>
                </a:ext>
              </a:extLst>
            </p:cNvPr>
            <p:cNvSpPr>
              <a:spLocks/>
            </p:cNvSpPr>
            <p:nvPr/>
          </p:nvSpPr>
          <p:spPr bwMode="auto">
            <a:xfrm>
              <a:off x="9073334" y="5972904"/>
              <a:ext cx="1046773" cy="190019"/>
            </a:xfrm>
            <a:custGeom>
              <a:avLst/>
              <a:gdLst>
                <a:gd name="connsiteX0" fmla="*/ 842963 w 996951"/>
                <a:gd name="connsiteY0" fmla="*/ 0 h 180975"/>
                <a:gd name="connsiteX1" fmla="*/ 996951 w 996951"/>
                <a:gd name="connsiteY1" fmla="*/ 90488 h 180975"/>
                <a:gd name="connsiteX2" fmla="*/ 950913 w 996951"/>
                <a:gd name="connsiteY2" fmla="*/ 117541 h 180975"/>
                <a:gd name="connsiteX3" fmla="*/ 950913 w 996951"/>
                <a:gd name="connsiteY3" fmla="*/ 119063 h 180975"/>
                <a:gd name="connsiteX4" fmla="*/ 948322 w 996951"/>
                <a:gd name="connsiteY4" fmla="*/ 119063 h 180975"/>
                <a:gd name="connsiteX5" fmla="*/ 842963 w 996951"/>
                <a:gd name="connsiteY5" fmla="*/ 180975 h 180975"/>
                <a:gd name="connsiteX6" fmla="*/ 842963 w 996951"/>
                <a:gd name="connsiteY6" fmla="*/ 119063 h 180975"/>
                <a:gd name="connsiteX7" fmla="*/ 0 w 996951"/>
                <a:gd name="connsiteY7" fmla="*/ 119063 h 180975"/>
                <a:gd name="connsiteX8" fmla="*/ 0 w 996951"/>
                <a:gd name="connsiteY8" fmla="*/ 63500 h 180975"/>
                <a:gd name="connsiteX9" fmla="*/ 842963 w 996951"/>
                <a:gd name="connsiteY9" fmla="*/ 6350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951" h="180975">
                  <a:moveTo>
                    <a:pt x="842963" y="0"/>
                  </a:moveTo>
                  <a:lnTo>
                    <a:pt x="996951" y="90488"/>
                  </a:lnTo>
                  <a:lnTo>
                    <a:pt x="950913" y="117541"/>
                  </a:lnTo>
                  <a:lnTo>
                    <a:pt x="950913" y="119063"/>
                  </a:lnTo>
                  <a:lnTo>
                    <a:pt x="948322" y="119063"/>
                  </a:lnTo>
                  <a:lnTo>
                    <a:pt x="842963" y="180975"/>
                  </a:lnTo>
                  <a:lnTo>
                    <a:pt x="842963" y="119063"/>
                  </a:lnTo>
                  <a:lnTo>
                    <a:pt x="0" y="119063"/>
                  </a:lnTo>
                  <a:lnTo>
                    <a:pt x="0" y="63500"/>
                  </a:lnTo>
                  <a:lnTo>
                    <a:pt x="842963" y="6350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0" name="Freeform 7">
              <a:extLst>
                <a:ext uri="{FF2B5EF4-FFF2-40B4-BE49-F238E27FC236}">
                  <a16:creationId xmlns:a16="http://schemas.microsoft.com/office/drawing/2014/main" id="{D38BD604-9A6A-4DCB-9777-839A8E5042B3}"/>
                </a:ext>
              </a:extLst>
            </p:cNvPr>
            <p:cNvSpPr>
              <a:spLocks/>
            </p:cNvSpPr>
            <p:nvPr/>
          </p:nvSpPr>
          <p:spPr bwMode="auto">
            <a:xfrm>
              <a:off x="9490044" y="5834556"/>
              <a:ext cx="253359" cy="173351"/>
            </a:xfrm>
            <a:custGeom>
              <a:avLst/>
              <a:gdLst>
                <a:gd name="T0" fmla="*/ 56 w 240"/>
                <a:gd name="T1" fmla="*/ 158 h 158"/>
                <a:gd name="T2" fmla="*/ 56 w 240"/>
                <a:gd name="T3" fmla="*/ 158 h 158"/>
                <a:gd name="T4" fmla="*/ 88 w 240"/>
                <a:gd name="T5" fmla="*/ 66 h 158"/>
                <a:gd name="T6" fmla="*/ 118 w 240"/>
                <a:gd name="T7" fmla="*/ 53 h 158"/>
                <a:gd name="T8" fmla="*/ 149 w 240"/>
                <a:gd name="T9" fmla="*/ 66 h 158"/>
                <a:gd name="T10" fmla="*/ 183 w 240"/>
                <a:gd name="T11" fmla="*/ 158 h 158"/>
                <a:gd name="T12" fmla="*/ 240 w 240"/>
                <a:gd name="T13" fmla="*/ 158 h 158"/>
                <a:gd name="T14" fmla="*/ 196 w 240"/>
                <a:gd name="T15" fmla="*/ 40 h 158"/>
                <a:gd name="T16" fmla="*/ 194 w 240"/>
                <a:gd name="T17" fmla="*/ 37 h 158"/>
                <a:gd name="T18" fmla="*/ 118 w 240"/>
                <a:gd name="T19" fmla="*/ 0 h 158"/>
                <a:gd name="T20" fmla="*/ 43 w 240"/>
                <a:gd name="T21" fmla="*/ 37 h 158"/>
                <a:gd name="T22" fmla="*/ 40 w 240"/>
                <a:gd name="T23" fmla="*/ 40 h 158"/>
                <a:gd name="T24" fmla="*/ 0 w 240"/>
                <a:gd name="T25" fmla="*/ 158 h 158"/>
                <a:gd name="T26" fmla="*/ 56 w 240"/>
                <a:gd name="T2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58">
                  <a:moveTo>
                    <a:pt x="56" y="158"/>
                  </a:moveTo>
                  <a:lnTo>
                    <a:pt x="56" y="158"/>
                  </a:lnTo>
                  <a:lnTo>
                    <a:pt x="88" y="66"/>
                  </a:lnTo>
                  <a:cubicBezTo>
                    <a:pt x="96" y="58"/>
                    <a:pt x="106" y="53"/>
                    <a:pt x="118" y="53"/>
                  </a:cubicBezTo>
                  <a:cubicBezTo>
                    <a:pt x="130" y="53"/>
                    <a:pt x="141" y="58"/>
                    <a:pt x="149" y="66"/>
                  </a:cubicBezTo>
                  <a:lnTo>
                    <a:pt x="183" y="158"/>
                  </a:lnTo>
                  <a:lnTo>
                    <a:pt x="240" y="158"/>
                  </a:lnTo>
                  <a:lnTo>
                    <a:pt x="196" y="40"/>
                  </a:lnTo>
                  <a:lnTo>
                    <a:pt x="194" y="37"/>
                  </a:lnTo>
                  <a:cubicBezTo>
                    <a:pt x="175" y="13"/>
                    <a:pt x="148" y="0"/>
                    <a:pt x="118" y="0"/>
                  </a:cubicBezTo>
                  <a:cubicBezTo>
                    <a:pt x="88" y="0"/>
                    <a:pt x="61" y="13"/>
                    <a:pt x="43" y="37"/>
                  </a:cubicBezTo>
                  <a:lnTo>
                    <a:pt x="40" y="40"/>
                  </a:lnTo>
                  <a:lnTo>
                    <a:pt x="0" y="158"/>
                  </a:lnTo>
                  <a:lnTo>
                    <a:pt x="56" y="15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1" name="Freeform 8">
              <a:extLst>
                <a:ext uri="{FF2B5EF4-FFF2-40B4-BE49-F238E27FC236}">
                  <a16:creationId xmlns:a16="http://schemas.microsoft.com/office/drawing/2014/main" id="{E68BC5AA-6E01-4C64-AD17-264A6493DE31}"/>
                </a:ext>
              </a:extLst>
            </p:cNvPr>
            <p:cNvSpPr>
              <a:spLocks/>
            </p:cNvSpPr>
            <p:nvPr/>
          </p:nvSpPr>
          <p:spPr bwMode="auto">
            <a:xfrm>
              <a:off x="9073334" y="5831223"/>
              <a:ext cx="190019" cy="176684"/>
            </a:xfrm>
            <a:custGeom>
              <a:avLst/>
              <a:gdLst>
                <a:gd name="T0" fmla="*/ 89 w 179"/>
                <a:gd name="T1" fmla="*/ 90 h 161"/>
                <a:gd name="T2" fmla="*/ 89 w 179"/>
                <a:gd name="T3" fmla="*/ 90 h 161"/>
                <a:gd name="T4" fmla="*/ 120 w 179"/>
                <a:gd name="T5" fmla="*/ 161 h 161"/>
                <a:gd name="T6" fmla="*/ 179 w 179"/>
                <a:gd name="T7" fmla="*/ 161 h 161"/>
                <a:gd name="T8" fmla="*/ 137 w 179"/>
                <a:gd name="T9" fmla="*/ 67 h 161"/>
                <a:gd name="T10" fmla="*/ 135 w 179"/>
                <a:gd name="T11" fmla="*/ 63 h 161"/>
                <a:gd name="T12" fmla="*/ 17 w 179"/>
                <a:gd name="T13" fmla="*/ 0 h 161"/>
                <a:gd name="T14" fmla="*/ 0 w 179"/>
                <a:gd name="T15" fmla="*/ 0 h 161"/>
                <a:gd name="T16" fmla="*/ 0 w 179"/>
                <a:gd name="T17" fmla="*/ 52 h 161"/>
                <a:gd name="T18" fmla="*/ 17 w 179"/>
                <a:gd name="T19" fmla="*/ 52 h 161"/>
                <a:gd name="T20" fmla="*/ 89 w 179"/>
                <a:gd name="T21" fmla="*/ 9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61">
                  <a:moveTo>
                    <a:pt x="89" y="90"/>
                  </a:moveTo>
                  <a:lnTo>
                    <a:pt x="89" y="90"/>
                  </a:lnTo>
                  <a:lnTo>
                    <a:pt x="120" y="161"/>
                  </a:lnTo>
                  <a:lnTo>
                    <a:pt x="179" y="161"/>
                  </a:lnTo>
                  <a:lnTo>
                    <a:pt x="137" y="67"/>
                  </a:lnTo>
                  <a:lnTo>
                    <a:pt x="135" y="63"/>
                  </a:lnTo>
                  <a:cubicBezTo>
                    <a:pt x="109" y="23"/>
                    <a:pt x="65" y="0"/>
                    <a:pt x="17" y="0"/>
                  </a:cubicBezTo>
                  <a:lnTo>
                    <a:pt x="0" y="0"/>
                  </a:lnTo>
                  <a:lnTo>
                    <a:pt x="0" y="52"/>
                  </a:lnTo>
                  <a:lnTo>
                    <a:pt x="17" y="52"/>
                  </a:lnTo>
                  <a:cubicBezTo>
                    <a:pt x="46" y="52"/>
                    <a:pt x="73" y="66"/>
                    <a:pt x="89" y="90"/>
                  </a:cubicBez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2" name="Freeform 9">
              <a:extLst>
                <a:ext uri="{FF2B5EF4-FFF2-40B4-BE49-F238E27FC236}">
                  <a16:creationId xmlns:a16="http://schemas.microsoft.com/office/drawing/2014/main" id="{27E83CC7-8B5E-419D-96FF-655E3B858DAD}"/>
                </a:ext>
              </a:extLst>
            </p:cNvPr>
            <p:cNvSpPr>
              <a:spLocks/>
            </p:cNvSpPr>
            <p:nvPr/>
          </p:nvSpPr>
          <p:spPr bwMode="auto">
            <a:xfrm>
              <a:off x="9728400" y="6129585"/>
              <a:ext cx="391707" cy="263360"/>
            </a:xfrm>
            <a:custGeom>
              <a:avLst/>
              <a:gdLst>
                <a:gd name="T0" fmla="*/ 217 w 370"/>
                <a:gd name="T1" fmla="*/ 128 h 240"/>
                <a:gd name="T2" fmla="*/ 217 w 370"/>
                <a:gd name="T3" fmla="*/ 128 h 240"/>
                <a:gd name="T4" fmla="*/ 178 w 370"/>
                <a:gd name="T5" fmla="*/ 128 h 240"/>
                <a:gd name="T6" fmla="*/ 98 w 370"/>
                <a:gd name="T7" fmla="*/ 95 h 240"/>
                <a:gd name="T8" fmla="*/ 85 w 370"/>
                <a:gd name="T9" fmla="*/ 76 h 240"/>
                <a:gd name="T10" fmla="*/ 57 w 370"/>
                <a:gd name="T11" fmla="*/ 0 h 240"/>
                <a:gd name="T12" fmla="*/ 0 w 370"/>
                <a:gd name="T13" fmla="*/ 0 h 240"/>
                <a:gd name="T14" fmla="*/ 36 w 370"/>
                <a:gd name="T15" fmla="*/ 96 h 240"/>
                <a:gd name="T16" fmla="*/ 61 w 370"/>
                <a:gd name="T17" fmla="*/ 133 h 240"/>
                <a:gd name="T18" fmla="*/ 178 w 370"/>
                <a:gd name="T19" fmla="*/ 181 h 240"/>
                <a:gd name="T20" fmla="*/ 217 w 370"/>
                <a:gd name="T21" fmla="*/ 181 h 240"/>
                <a:gd name="T22" fmla="*/ 217 w 370"/>
                <a:gd name="T23" fmla="*/ 240 h 240"/>
                <a:gd name="T24" fmla="*/ 370 w 370"/>
                <a:gd name="T25" fmla="*/ 154 h 240"/>
                <a:gd name="T26" fmla="*/ 217 w 370"/>
                <a:gd name="T27" fmla="*/ 67 h 240"/>
                <a:gd name="T28" fmla="*/ 217 w 370"/>
                <a:gd name="T29" fmla="*/ 1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240">
                  <a:moveTo>
                    <a:pt x="217" y="128"/>
                  </a:moveTo>
                  <a:lnTo>
                    <a:pt x="217" y="128"/>
                  </a:lnTo>
                  <a:lnTo>
                    <a:pt x="178" y="128"/>
                  </a:lnTo>
                  <a:cubicBezTo>
                    <a:pt x="148" y="128"/>
                    <a:pt x="120" y="116"/>
                    <a:pt x="98" y="95"/>
                  </a:cubicBezTo>
                  <a:cubicBezTo>
                    <a:pt x="93" y="90"/>
                    <a:pt x="88" y="83"/>
                    <a:pt x="85" y="76"/>
                  </a:cubicBezTo>
                  <a:lnTo>
                    <a:pt x="57" y="0"/>
                  </a:lnTo>
                  <a:lnTo>
                    <a:pt x="0" y="0"/>
                  </a:lnTo>
                  <a:lnTo>
                    <a:pt x="36" y="96"/>
                  </a:lnTo>
                  <a:cubicBezTo>
                    <a:pt x="42" y="111"/>
                    <a:pt x="51" y="123"/>
                    <a:pt x="61" y="133"/>
                  </a:cubicBezTo>
                  <a:cubicBezTo>
                    <a:pt x="92" y="164"/>
                    <a:pt x="134" y="181"/>
                    <a:pt x="178" y="181"/>
                  </a:cubicBezTo>
                  <a:lnTo>
                    <a:pt x="217" y="181"/>
                  </a:lnTo>
                  <a:lnTo>
                    <a:pt x="217" y="240"/>
                  </a:lnTo>
                  <a:lnTo>
                    <a:pt x="370" y="154"/>
                  </a:lnTo>
                  <a:lnTo>
                    <a:pt x="217" y="67"/>
                  </a:lnTo>
                  <a:lnTo>
                    <a:pt x="217" y="12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3" name="Freeform 10">
              <a:extLst>
                <a:ext uri="{FF2B5EF4-FFF2-40B4-BE49-F238E27FC236}">
                  <a16:creationId xmlns:a16="http://schemas.microsoft.com/office/drawing/2014/main" id="{D74054DF-1916-4281-BD18-BC9978752DF6}"/>
                </a:ext>
              </a:extLst>
            </p:cNvPr>
            <p:cNvSpPr>
              <a:spLocks/>
            </p:cNvSpPr>
            <p:nvPr/>
          </p:nvSpPr>
          <p:spPr bwMode="auto">
            <a:xfrm>
              <a:off x="9253352" y="6129586"/>
              <a:ext cx="255027" cy="165017"/>
            </a:xfrm>
            <a:custGeom>
              <a:avLst/>
              <a:gdLst>
                <a:gd name="T0" fmla="*/ 184 w 241"/>
                <a:gd name="T1" fmla="*/ 0 h 150"/>
                <a:gd name="T2" fmla="*/ 184 w 241"/>
                <a:gd name="T3" fmla="*/ 0 h 150"/>
                <a:gd name="T4" fmla="*/ 155 w 241"/>
                <a:gd name="T5" fmla="*/ 84 h 150"/>
                <a:gd name="T6" fmla="*/ 126 w 241"/>
                <a:gd name="T7" fmla="*/ 97 h 150"/>
                <a:gd name="T8" fmla="*/ 95 w 241"/>
                <a:gd name="T9" fmla="*/ 83 h 150"/>
                <a:gd name="T10" fmla="*/ 58 w 241"/>
                <a:gd name="T11" fmla="*/ 0 h 150"/>
                <a:gd name="T12" fmla="*/ 0 w 241"/>
                <a:gd name="T13" fmla="*/ 0 h 150"/>
                <a:gd name="T14" fmla="*/ 49 w 241"/>
                <a:gd name="T15" fmla="*/ 111 h 150"/>
                <a:gd name="T16" fmla="*/ 51 w 241"/>
                <a:gd name="T17" fmla="*/ 114 h 150"/>
                <a:gd name="T18" fmla="*/ 126 w 241"/>
                <a:gd name="T19" fmla="*/ 150 h 150"/>
                <a:gd name="T20" fmla="*/ 200 w 241"/>
                <a:gd name="T21" fmla="*/ 114 h 150"/>
                <a:gd name="T22" fmla="*/ 203 w 241"/>
                <a:gd name="T23" fmla="*/ 110 h 150"/>
                <a:gd name="T24" fmla="*/ 241 w 241"/>
                <a:gd name="T25" fmla="*/ 0 h 150"/>
                <a:gd name="T26" fmla="*/ 184 w 241"/>
                <a:gd name="T2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150">
                  <a:moveTo>
                    <a:pt x="184" y="0"/>
                  </a:moveTo>
                  <a:lnTo>
                    <a:pt x="184" y="0"/>
                  </a:lnTo>
                  <a:lnTo>
                    <a:pt x="155" y="84"/>
                  </a:lnTo>
                  <a:cubicBezTo>
                    <a:pt x="148" y="92"/>
                    <a:pt x="137" y="97"/>
                    <a:pt x="126" y="97"/>
                  </a:cubicBezTo>
                  <a:cubicBezTo>
                    <a:pt x="114" y="97"/>
                    <a:pt x="103" y="92"/>
                    <a:pt x="95" y="83"/>
                  </a:cubicBezTo>
                  <a:lnTo>
                    <a:pt x="58" y="0"/>
                  </a:lnTo>
                  <a:lnTo>
                    <a:pt x="0" y="0"/>
                  </a:lnTo>
                  <a:lnTo>
                    <a:pt x="49" y="111"/>
                  </a:lnTo>
                  <a:lnTo>
                    <a:pt x="51" y="114"/>
                  </a:lnTo>
                  <a:cubicBezTo>
                    <a:pt x="69" y="137"/>
                    <a:pt x="96" y="150"/>
                    <a:pt x="126" y="150"/>
                  </a:cubicBezTo>
                  <a:cubicBezTo>
                    <a:pt x="155" y="150"/>
                    <a:pt x="182" y="137"/>
                    <a:pt x="200" y="114"/>
                  </a:cubicBezTo>
                  <a:lnTo>
                    <a:pt x="203" y="110"/>
                  </a:lnTo>
                  <a:lnTo>
                    <a:pt x="241" y="0"/>
                  </a:lnTo>
                  <a:lnTo>
                    <a:pt x="184" y="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grpSp>
      <p:sp>
        <p:nvSpPr>
          <p:cNvPr id="3" name="TextBox 2"/>
          <p:cNvSpPr txBox="1"/>
          <p:nvPr/>
        </p:nvSpPr>
        <p:spPr>
          <a:xfrm>
            <a:off x="1961322" y="4611757"/>
            <a:ext cx="781079"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88631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F3B1ED-2021-4AA0-B3AA-7C0CFA9B868E}"/>
              </a:ext>
            </a:extLst>
          </p:cNvPr>
          <p:cNvPicPr>
            <a:picLocks noChangeAspect="1"/>
          </p:cNvPicPr>
          <p:nvPr/>
        </p:nvPicPr>
        <p:blipFill>
          <a:blip r:embed="rId3"/>
          <a:stretch>
            <a:fillRect/>
          </a:stretch>
        </p:blipFill>
        <p:spPr>
          <a:xfrm>
            <a:off x="0" y="0"/>
            <a:ext cx="9144000" cy="5143500"/>
          </a:xfrm>
          <a:prstGeom prst="rect">
            <a:avLst/>
          </a:prstGeom>
        </p:spPr>
      </p:pic>
      <p:sp>
        <p:nvSpPr>
          <p:cNvPr id="8" name="TextBox 3">
            <a:extLst>
              <a:ext uri="{FF2B5EF4-FFF2-40B4-BE49-F238E27FC236}">
                <a16:creationId xmlns:a16="http://schemas.microsoft.com/office/drawing/2014/main" id="{8C9F0509-0397-4EBF-86BC-CF9BBD78CBA9}"/>
              </a:ext>
            </a:extLst>
          </p:cNvPr>
          <p:cNvSpPr txBox="1">
            <a:spLocks noChangeArrowheads="1"/>
          </p:cNvSpPr>
          <p:nvPr/>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chemeClr val="tx2">
                    <a:lumMod val="90000"/>
                  </a:schemeClr>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107883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76722" y="1477461"/>
            <a:ext cx="8526340" cy="2357708"/>
            <a:chOff x="176722" y="1477461"/>
            <a:chExt cx="8526340" cy="2357708"/>
          </a:xfrm>
        </p:grpSpPr>
        <p:grpSp>
          <p:nvGrpSpPr>
            <p:cNvPr id="89" name="Group 88"/>
            <p:cNvGrpSpPr/>
            <p:nvPr/>
          </p:nvGrpSpPr>
          <p:grpSpPr>
            <a:xfrm>
              <a:off x="1946239" y="2940190"/>
              <a:ext cx="871413" cy="770767"/>
              <a:chOff x="1932273" y="3074879"/>
              <a:chExt cx="1008753" cy="892244"/>
            </a:xfrm>
          </p:grpSpPr>
          <p:grpSp>
            <p:nvGrpSpPr>
              <p:cNvPr id="90" name="Group 89"/>
              <p:cNvGrpSpPr/>
              <p:nvPr/>
            </p:nvGrpSpPr>
            <p:grpSpPr>
              <a:xfrm>
                <a:off x="1932273" y="3179389"/>
                <a:ext cx="716897" cy="787734"/>
                <a:chOff x="1069936" y="2616870"/>
                <a:chExt cx="1415238" cy="1555079"/>
              </a:xfrm>
            </p:grpSpPr>
            <p:sp>
              <p:nvSpPr>
                <p:cNvPr id="92" name="Rounded Rectangle 9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3" name="Picture 9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95" name="Picture 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96" name="Picture 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7" name="Picture 9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91" name="TextBox 9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01" name="Group 100"/>
            <p:cNvGrpSpPr/>
            <p:nvPr/>
          </p:nvGrpSpPr>
          <p:grpSpPr>
            <a:xfrm>
              <a:off x="2854656" y="2936056"/>
              <a:ext cx="871413" cy="770767"/>
              <a:chOff x="1932273" y="3074879"/>
              <a:chExt cx="1008753" cy="892244"/>
            </a:xfrm>
          </p:grpSpPr>
          <p:grpSp>
            <p:nvGrpSpPr>
              <p:cNvPr id="102" name="Group 101"/>
              <p:cNvGrpSpPr/>
              <p:nvPr/>
            </p:nvGrpSpPr>
            <p:grpSpPr>
              <a:xfrm>
                <a:off x="1932273" y="3179389"/>
                <a:ext cx="716897" cy="787734"/>
                <a:chOff x="1069936" y="2616870"/>
                <a:chExt cx="1415238" cy="1555079"/>
              </a:xfrm>
            </p:grpSpPr>
            <p:sp>
              <p:nvSpPr>
                <p:cNvPr id="104" name="Rounded Rectangle 103"/>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5" name="Picture 10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6" name="Picture 10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07" name="Picture 10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08" name="Picture 10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9" name="Picture 10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03" name="TextBox 102"/>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0" name="Group 159"/>
            <p:cNvGrpSpPr/>
            <p:nvPr/>
          </p:nvGrpSpPr>
          <p:grpSpPr>
            <a:xfrm>
              <a:off x="6923232" y="2925203"/>
              <a:ext cx="871413" cy="770767"/>
              <a:chOff x="1932273" y="3074879"/>
              <a:chExt cx="1008753" cy="892244"/>
            </a:xfrm>
          </p:grpSpPr>
          <p:grpSp>
            <p:nvGrpSpPr>
              <p:cNvPr id="188" name="Group 187"/>
              <p:cNvGrpSpPr/>
              <p:nvPr/>
            </p:nvGrpSpPr>
            <p:grpSpPr>
              <a:xfrm>
                <a:off x="1932273" y="3179389"/>
                <a:ext cx="716897" cy="787734"/>
                <a:chOff x="1069936" y="2616870"/>
                <a:chExt cx="1415238" cy="1555079"/>
              </a:xfrm>
            </p:grpSpPr>
            <p:sp>
              <p:nvSpPr>
                <p:cNvPr id="190" name="Rounded Rectangle 18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91" name="Picture 19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92" name="Picture 1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93" name="Picture 1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94" name="Picture 1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95" name="Picture 1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9" name="TextBox 188"/>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1" name="Group 160"/>
            <p:cNvGrpSpPr/>
            <p:nvPr/>
          </p:nvGrpSpPr>
          <p:grpSpPr>
            <a:xfrm>
              <a:off x="7831649" y="2921069"/>
              <a:ext cx="871413" cy="770767"/>
              <a:chOff x="1932273" y="3074879"/>
              <a:chExt cx="1008753" cy="892244"/>
            </a:xfrm>
          </p:grpSpPr>
          <p:grpSp>
            <p:nvGrpSpPr>
              <p:cNvPr id="180" name="Group 179"/>
              <p:cNvGrpSpPr/>
              <p:nvPr/>
            </p:nvGrpSpPr>
            <p:grpSpPr>
              <a:xfrm>
                <a:off x="1932273" y="3179389"/>
                <a:ext cx="716897" cy="787734"/>
                <a:chOff x="1069936" y="2616870"/>
                <a:chExt cx="1415238" cy="1555079"/>
              </a:xfrm>
            </p:grpSpPr>
            <p:sp>
              <p:nvSpPr>
                <p:cNvPr id="182" name="Rounded Rectangle 18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83" name="Picture 1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84" name="Picture 1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85" name="Picture 1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86" name="Picture 1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87" name="Picture 1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1" name="TextBox 18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7" name="Group 196"/>
            <p:cNvGrpSpPr/>
            <p:nvPr/>
          </p:nvGrpSpPr>
          <p:grpSpPr>
            <a:xfrm>
              <a:off x="4515052" y="2933594"/>
              <a:ext cx="871413" cy="770767"/>
              <a:chOff x="1932273" y="3074879"/>
              <a:chExt cx="1008753" cy="892244"/>
            </a:xfrm>
          </p:grpSpPr>
          <p:grpSp>
            <p:nvGrpSpPr>
              <p:cNvPr id="225" name="Group 224"/>
              <p:cNvGrpSpPr/>
              <p:nvPr/>
            </p:nvGrpSpPr>
            <p:grpSpPr>
              <a:xfrm>
                <a:off x="1932273" y="3179389"/>
                <a:ext cx="716897" cy="787734"/>
                <a:chOff x="1069936" y="2616870"/>
                <a:chExt cx="1415238" cy="1555079"/>
              </a:xfrm>
            </p:grpSpPr>
            <p:sp>
              <p:nvSpPr>
                <p:cNvPr id="227" name="Rounded Rectangle 226"/>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8" name="Picture 22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9" name="Picture 2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30" name="Picture 2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31" name="Picture 2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32" name="Picture 23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26" name="TextBox 225"/>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8" name="Group 197"/>
            <p:cNvGrpSpPr/>
            <p:nvPr/>
          </p:nvGrpSpPr>
          <p:grpSpPr>
            <a:xfrm>
              <a:off x="5423469" y="2929460"/>
              <a:ext cx="871413" cy="770767"/>
              <a:chOff x="1932273" y="3074879"/>
              <a:chExt cx="1008753" cy="892244"/>
            </a:xfrm>
          </p:grpSpPr>
          <p:grpSp>
            <p:nvGrpSpPr>
              <p:cNvPr id="217" name="Group 216"/>
              <p:cNvGrpSpPr/>
              <p:nvPr/>
            </p:nvGrpSpPr>
            <p:grpSpPr>
              <a:xfrm>
                <a:off x="1932273" y="3179389"/>
                <a:ext cx="716897" cy="787734"/>
                <a:chOff x="1069936" y="2616870"/>
                <a:chExt cx="1415238" cy="1555079"/>
              </a:xfrm>
            </p:grpSpPr>
            <p:sp>
              <p:nvSpPr>
                <p:cNvPr id="219" name="Rounded Rectangle 21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0" name="Picture 21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1" name="Picture 22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22" name="Picture 22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23" name="Picture 22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24" name="Picture 22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18" name="TextBox 217"/>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26" name="Group 25">
              <a:extLst>
                <a:ext uri="{FF2B5EF4-FFF2-40B4-BE49-F238E27FC236}">
                  <a16:creationId xmlns:a16="http://schemas.microsoft.com/office/drawing/2014/main" id="{A55181DB-DF94-4DD8-887F-F35B1A0E7839}"/>
                </a:ext>
              </a:extLst>
            </p:cNvPr>
            <p:cNvGrpSpPr/>
            <p:nvPr/>
          </p:nvGrpSpPr>
          <p:grpSpPr>
            <a:xfrm>
              <a:off x="205930" y="3043240"/>
              <a:ext cx="562266" cy="791929"/>
              <a:chOff x="205930" y="3043240"/>
              <a:chExt cx="562266" cy="791929"/>
            </a:xfrm>
          </p:grpSpPr>
          <p:pic>
            <p:nvPicPr>
              <p:cNvPr id="234" name="Picture 233"/>
              <p:cNvPicPr>
                <a:picLocks noChangeAspect="1"/>
              </p:cNvPicPr>
              <p:nvPr/>
            </p:nvPicPr>
            <p:blipFill>
              <a:blip r:embed="rId5"/>
              <a:stretch>
                <a:fillRect/>
              </a:stretch>
            </p:blipFill>
            <p:spPr>
              <a:xfrm>
                <a:off x="205930" y="3043240"/>
                <a:ext cx="562266" cy="562266"/>
              </a:xfrm>
              <a:prstGeom prst="rect">
                <a:avLst/>
              </a:prstGeom>
            </p:spPr>
          </p:pic>
          <p:sp>
            <p:nvSpPr>
              <p:cNvPr id="240" name="TextBox 239"/>
              <p:cNvSpPr txBox="1"/>
              <p:nvPr/>
            </p:nvSpPr>
            <p:spPr>
              <a:xfrm>
                <a:off x="304160" y="3619725"/>
                <a:ext cx="365806"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p>
            </p:txBody>
          </p:sp>
        </p:grpSp>
        <p:sp>
          <p:nvSpPr>
            <p:cNvPr id="287" name="Left Brace 286">
              <a:extLst>
                <a:ext uri="{FF2B5EF4-FFF2-40B4-BE49-F238E27FC236}">
                  <a16:creationId xmlns:a16="http://schemas.microsoft.com/office/drawing/2014/main" id="{B913A1E2-32E3-4657-A16C-A4D33ABD626C}"/>
                </a:ext>
              </a:extLst>
            </p:cNvPr>
            <p:cNvSpPr/>
            <p:nvPr/>
          </p:nvSpPr>
          <p:spPr>
            <a:xfrm>
              <a:off x="787694" y="3110759"/>
              <a:ext cx="74720" cy="593602"/>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Left Brace 19">
              <a:extLst>
                <a:ext uri="{FF2B5EF4-FFF2-40B4-BE49-F238E27FC236}">
                  <a16:creationId xmlns:a16="http://schemas.microsoft.com/office/drawing/2014/main" id="{BE1E82FD-BADF-47FA-A849-ED789B507EA6}"/>
                </a:ext>
              </a:extLst>
            </p:cNvPr>
            <p:cNvSpPr/>
            <p:nvPr/>
          </p:nvSpPr>
          <p:spPr>
            <a:xfrm>
              <a:off x="787694" y="1477461"/>
              <a:ext cx="74720" cy="1465788"/>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9" name="Group 148"/>
            <p:cNvGrpSpPr/>
            <p:nvPr/>
          </p:nvGrpSpPr>
          <p:grpSpPr>
            <a:xfrm>
              <a:off x="4928232" y="1550984"/>
              <a:ext cx="746123" cy="426947"/>
              <a:chOff x="4946422" y="1819321"/>
              <a:chExt cx="746123" cy="426947"/>
            </a:xfrm>
          </p:grpSpPr>
          <p:pic>
            <p:nvPicPr>
              <p:cNvPr id="6" name="Picture 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5" name="Picture 2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0" name="Group 149"/>
            <p:cNvGrpSpPr/>
            <p:nvPr/>
          </p:nvGrpSpPr>
          <p:grpSpPr>
            <a:xfrm>
              <a:off x="2299897" y="1532075"/>
              <a:ext cx="746123" cy="426947"/>
              <a:chOff x="4946422" y="1819321"/>
              <a:chExt cx="746123" cy="426947"/>
            </a:xfrm>
          </p:grpSpPr>
          <p:pic>
            <p:nvPicPr>
              <p:cNvPr id="151" name="Picture 15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2" name="Picture 15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3" name="Picture 15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4" name="Group 153"/>
            <p:cNvGrpSpPr/>
            <p:nvPr/>
          </p:nvGrpSpPr>
          <p:grpSpPr>
            <a:xfrm>
              <a:off x="7397090" y="1585131"/>
              <a:ext cx="746123" cy="426947"/>
              <a:chOff x="4946422" y="1819321"/>
              <a:chExt cx="746123" cy="426947"/>
            </a:xfrm>
          </p:grpSpPr>
          <p:pic>
            <p:nvPicPr>
              <p:cNvPr id="155" name="Picture 15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6" name="Picture 15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7" name="Picture 15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 name="Group 23">
              <a:extLst>
                <a:ext uri="{FF2B5EF4-FFF2-40B4-BE49-F238E27FC236}">
                  <a16:creationId xmlns:a16="http://schemas.microsoft.com/office/drawing/2014/main" id="{9EAE1D51-874D-40F9-9A80-551654DA6C69}"/>
                </a:ext>
              </a:extLst>
            </p:cNvPr>
            <p:cNvGrpSpPr/>
            <p:nvPr/>
          </p:nvGrpSpPr>
          <p:grpSpPr>
            <a:xfrm>
              <a:off x="176722" y="1733370"/>
              <a:ext cx="620683" cy="801091"/>
              <a:chOff x="176722" y="1733370"/>
              <a:chExt cx="620683" cy="801091"/>
            </a:xfrm>
          </p:grpSpPr>
          <p:pic>
            <p:nvPicPr>
              <p:cNvPr id="233" name="Picture 232"/>
              <p:cNvPicPr>
                <a:picLocks noChangeAspect="1"/>
              </p:cNvPicPr>
              <p:nvPr/>
            </p:nvPicPr>
            <p:blipFill>
              <a:blip r:embed="rId7"/>
              <a:stretch>
                <a:fillRect/>
              </a:stretch>
            </p:blipFill>
            <p:spPr>
              <a:xfrm>
                <a:off x="209159" y="1733370"/>
                <a:ext cx="555809" cy="555809"/>
              </a:xfrm>
              <a:prstGeom prst="rect">
                <a:avLst/>
              </a:prstGeom>
            </p:spPr>
          </p:pic>
          <p:sp>
            <p:nvSpPr>
              <p:cNvPr id="239" name="TextBox 238"/>
              <p:cNvSpPr txBox="1"/>
              <p:nvPr/>
            </p:nvSpPr>
            <p:spPr>
              <a:xfrm>
                <a:off x="176722" y="2319017"/>
                <a:ext cx="620683"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FARGATE</a:t>
                </a:r>
              </a:p>
            </p:txBody>
          </p:sp>
        </p:grpSp>
        <p:grpSp>
          <p:nvGrpSpPr>
            <p:cNvPr id="244" name="Group 243"/>
            <p:cNvGrpSpPr/>
            <p:nvPr/>
          </p:nvGrpSpPr>
          <p:grpSpPr>
            <a:xfrm>
              <a:off x="2310993" y="2357237"/>
              <a:ext cx="746123" cy="426947"/>
              <a:chOff x="4946422" y="1819321"/>
              <a:chExt cx="746123" cy="426947"/>
            </a:xfrm>
          </p:grpSpPr>
          <p:pic>
            <p:nvPicPr>
              <p:cNvPr id="245" name="Picture 24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46" name="Picture 24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47" name="Picture 24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8" name="Group 247"/>
            <p:cNvGrpSpPr/>
            <p:nvPr/>
          </p:nvGrpSpPr>
          <p:grpSpPr>
            <a:xfrm>
              <a:off x="4928232" y="2359507"/>
              <a:ext cx="746123" cy="426947"/>
              <a:chOff x="4946422" y="1819321"/>
              <a:chExt cx="746123" cy="426947"/>
            </a:xfrm>
          </p:grpSpPr>
          <p:pic>
            <p:nvPicPr>
              <p:cNvPr id="249" name="Picture 24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50" name="Picture 24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0" name="Picture 25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61" name="Group 260"/>
            <p:cNvGrpSpPr/>
            <p:nvPr/>
          </p:nvGrpSpPr>
          <p:grpSpPr>
            <a:xfrm>
              <a:off x="7367781" y="2331956"/>
              <a:ext cx="746123" cy="426947"/>
              <a:chOff x="4946422" y="1819321"/>
              <a:chExt cx="746123" cy="426947"/>
            </a:xfrm>
          </p:grpSpPr>
          <p:pic>
            <p:nvPicPr>
              <p:cNvPr id="262" name="Picture 26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63" name="Picture 26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4" name="Picture 26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sp>
        <p:nvSpPr>
          <p:cNvPr id="280" name="Rectangle 279">
            <a:extLst>
              <a:ext uri="{FF2B5EF4-FFF2-40B4-BE49-F238E27FC236}">
                <a16:creationId xmlns:a16="http://schemas.microsoft.com/office/drawing/2014/main" id="{3CAEBE2F-30CB-4A4F-AC06-6D524BBA3E37}"/>
              </a:ext>
            </a:extLst>
          </p:cNvPr>
          <p:cNvSpPr/>
          <p:nvPr/>
        </p:nvSpPr>
        <p:spPr>
          <a:xfrm>
            <a:off x="960175" y="3120087"/>
            <a:ext cx="590870" cy="590870"/>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sp>
        <p:nvSpPr>
          <p:cNvPr id="98" name="Rounded Rectangle 97"/>
          <p:cNvSpPr/>
          <p:nvPr/>
        </p:nvSpPr>
        <p:spPr>
          <a:xfrm>
            <a:off x="897368" y="2986375"/>
            <a:ext cx="7802226" cy="774062"/>
          </a:xfrm>
          <a:prstGeom prst="roundRect">
            <a:avLst>
              <a:gd name="adj" fmla="val 4597"/>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81" name="Group 280">
            <a:extLst>
              <a:ext uri="{FF2B5EF4-FFF2-40B4-BE49-F238E27FC236}">
                <a16:creationId xmlns:a16="http://schemas.microsoft.com/office/drawing/2014/main" id="{B4AC867B-05FD-4F43-BABC-0CA8C5CCAF98}"/>
              </a:ext>
            </a:extLst>
          </p:cNvPr>
          <p:cNvGrpSpPr/>
          <p:nvPr/>
        </p:nvGrpSpPr>
        <p:grpSpPr>
          <a:xfrm>
            <a:off x="1126424" y="3217374"/>
            <a:ext cx="270949" cy="234932"/>
            <a:chOff x="2843213" y="1247775"/>
            <a:chExt cx="525463" cy="455613"/>
          </a:xfrm>
        </p:grpSpPr>
        <p:sp>
          <p:nvSpPr>
            <p:cNvPr id="282" name="Freeform 109">
              <a:extLst>
                <a:ext uri="{FF2B5EF4-FFF2-40B4-BE49-F238E27FC236}">
                  <a16:creationId xmlns:a16="http://schemas.microsoft.com/office/drawing/2014/main" id="{284270E6-D98C-41A7-AD42-D0ACAD0C34B9}"/>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83" name="Freeform 110">
              <a:extLst>
                <a:ext uri="{FF2B5EF4-FFF2-40B4-BE49-F238E27FC236}">
                  <a16:creationId xmlns:a16="http://schemas.microsoft.com/office/drawing/2014/main" id="{FF5767A1-6CC2-4967-AE08-D7B1FFC2622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 name="Rounded Rectangle 2"/>
          <p:cNvSpPr/>
          <p:nvPr/>
        </p:nvSpPr>
        <p:spPr>
          <a:xfrm>
            <a:off x="139700" y="786477"/>
            <a:ext cx="8891155" cy="337912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91175" y="488247"/>
            <a:ext cx="491221" cy="559992"/>
          </a:xfrm>
          <a:prstGeom prst="rect">
            <a:avLst/>
          </a:prstGeom>
        </p:spPr>
      </p:pic>
      <p:sp>
        <p:nvSpPr>
          <p:cNvPr id="5" name="TextBox 37"/>
          <p:cNvSpPr txBox="1">
            <a:spLocks noChangeArrowheads="1"/>
          </p:cNvSpPr>
          <p:nvPr/>
        </p:nvSpPr>
        <p:spPr bwMode="auto">
          <a:xfrm>
            <a:off x="949702" y="491300"/>
            <a:ext cx="151554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Amazon ECS CLUSTER</a:t>
            </a:r>
          </a:p>
        </p:txBody>
      </p:sp>
      <p:sp>
        <p:nvSpPr>
          <p:cNvPr id="13" name="Rounded Rectangle 12"/>
          <p:cNvSpPr/>
          <p:nvPr/>
        </p:nvSpPr>
        <p:spPr>
          <a:xfrm>
            <a:off x="1664759" y="983404"/>
            <a:ext cx="2278915" cy="290245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ounded Rectangle 13"/>
          <p:cNvSpPr/>
          <p:nvPr/>
        </p:nvSpPr>
        <p:spPr>
          <a:xfrm>
            <a:off x="4186256" y="1003323"/>
            <a:ext cx="2278915" cy="290012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ounded Rectangle 14"/>
          <p:cNvSpPr/>
          <p:nvPr/>
        </p:nvSpPr>
        <p:spPr>
          <a:xfrm>
            <a:off x="6706059" y="1000991"/>
            <a:ext cx="2176490" cy="286727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p:cNvSpPr txBox="1"/>
          <p:nvPr/>
        </p:nvSpPr>
        <p:spPr>
          <a:xfrm>
            <a:off x="2102747"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p:cNvSpPr txBox="1"/>
          <p:nvPr/>
        </p:nvSpPr>
        <p:spPr>
          <a:xfrm>
            <a:off x="4624244"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p:cNvSpPr txBox="1"/>
          <p:nvPr/>
        </p:nvSpPr>
        <p:spPr>
          <a:xfrm>
            <a:off x="7092835" y="3913072"/>
            <a:ext cx="1402939" cy="215444"/>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#3</a:t>
            </a:r>
          </a:p>
        </p:txBody>
      </p:sp>
      <p:sp>
        <p:nvSpPr>
          <p:cNvPr id="57" name="Rounded Rectangle 56"/>
          <p:cNvSpPr/>
          <p:nvPr/>
        </p:nvSpPr>
        <p:spPr>
          <a:xfrm>
            <a:off x="4323699"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TextBox 37"/>
          <p:cNvSpPr txBox="1">
            <a:spLocks noChangeArrowheads="1"/>
          </p:cNvSpPr>
          <p:nvPr/>
        </p:nvSpPr>
        <p:spPr bwMode="auto">
          <a:xfrm>
            <a:off x="4268913" y="995763"/>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2  </a:t>
            </a:r>
          </a:p>
          <a:p>
            <a:pPr algn="ctr"/>
            <a:endPar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Rectangle 59"/>
          <p:cNvSpPr/>
          <p:nvPr/>
        </p:nvSpPr>
        <p:spPr>
          <a:xfrm>
            <a:off x="4713836" y="1131223"/>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172.31.2.0/24</a:t>
            </a:r>
          </a:p>
        </p:txBody>
      </p:sp>
      <p:sp>
        <p:nvSpPr>
          <p:cNvPr id="146" name="Rounded Rectangle 145"/>
          <p:cNvSpPr/>
          <p:nvPr/>
        </p:nvSpPr>
        <p:spPr>
          <a:xfrm>
            <a:off x="899040" y="1413756"/>
            <a:ext cx="7802226" cy="1479597"/>
          </a:xfrm>
          <a:prstGeom prst="roundRect">
            <a:avLst>
              <a:gd name="adj" fmla="val 9818"/>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5" name="TextBox 37"/>
          <p:cNvSpPr txBox="1">
            <a:spLocks noChangeArrowheads="1"/>
          </p:cNvSpPr>
          <p:nvPr/>
        </p:nvSpPr>
        <p:spPr bwMode="auto">
          <a:xfrm>
            <a:off x="1694631" y="996597"/>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1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6" name="Rectangle 235"/>
          <p:cNvSpPr/>
          <p:nvPr/>
        </p:nvSpPr>
        <p:spPr>
          <a:xfrm>
            <a:off x="2127802" y="1146859"/>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172.31.1.0/24</a:t>
            </a:r>
          </a:p>
        </p:txBody>
      </p:sp>
      <p:sp>
        <p:nvSpPr>
          <p:cNvPr id="237" name="TextBox 37"/>
          <p:cNvSpPr txBox="1">
            <a:spLocks noChangeArrowheads="1"/>
          </p:cNvSpPr>
          <p:nvPr/>
        </p:nvSpPr>
        <p:spPr bwMode="auto">
          <a:xfrm>
            <a:off x="6630678" y="976911"/>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a:t>
            </a:r>
            <a:r>
              <a:rPr lang="en-US" sz="900" b="1" dirty="0">
                <a:latin typeface="Amazon Ember" panose="020B0603020204020204" pitchFamily="34" charset="0"/>
                <a:ea typeface="Amazon Ember" panose="020B0603020204020204" pitchFamily="34" charset="0"/>
                <a:cs typeface="Amazon Ember" panose="020B0603020204020204" pitchFamily="34" charset="0"/>
              </a:rPr>
              <a:t> 3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8" name="Rectangle 237"/>
          <p:cNvSpPr/>
          <p:nvPr/>
        </p:nvSpPr>
        <p:spPr>
          <a:xfrm>
            <a:off x="7075601" y="1112371"/>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172.31.3.0/24</a:t>
            </a:r>
          </a:p>
        </p:txBody>
      </p:sp>
      <p:sp>
        <p:nvSpPr>
          <p:cNvPr id="241" name="Rounded Rectangle 240"/>
          <p:cNvSpPr/>
          <p:nvPr/>
        </p:nvSpPr>
        <p:spPr>
          <a:xfrm>
            <a:off x="1806492" y="1346037"/>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2" name="Rounded Rectangle 241"/>
          <p:cNvSpPr/>
          <p:nvPr/>
        </p:nvSpPr>
        <p:spPr>
          <a:xfrm>
            <a:off x="6795206"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3" name="Picture 242"/>
          <p:cNvPicPr>
            <a:picLocks noChangeAspect="1"/>
          </p:cNvPicPr>
          <p:nvPr/>
        </p:nvPicPr>
        <p:blipFill>
          <a:blip r:embed="rId9"/>
          <a:stretch>
            <a:fillRect/>
          </a:stretch>
        </p:blipFill>
        <p:spPr>
          <a:xfrm>
            <a:off x="1904092" y="1191690"/>
            <a:ext cx="215900" cy="241300"/>
          </a:xfrm>
          <a:prstGeom prst="rect">
            <a:avLst/>
          </a:prstGeom>
        </p:spPr>
      </p:pic>
      <p:pic>
        <p:nvPicPr>
          <p:cNvPr id="288" name="Picture 287">
            <a:extLst>
              <a:ext uri="{FF2B5EF4-FFF2-40B4-BE49-F238E27FC236}">
                <a16:creationId xmlns:a16="http://schemas.microsoft.com/office/drawing/2014/main" id="{6385F7D3-8C77-4BE6-9CB9-820FB023E5E0}"/>
              </a:ext>
            </a:extLst>
          </p:cNvPr>
          <p:cNvPicPr>
            <a:picLocks noChangeAspect="1"/>
          </p:cNvPicPr>
          <p:nvPr/>
        </p:nvPicPr>
        <p:blipFill>
          <a:blip r:embed="rId9"/>
          <a:stretch>
            <a:fillRect/>
          </a:stretch>
        </p:blipFill>
        <p:spPr>
          <a:xfrm>
            <a:off x="4439153" y="1191690"/>
            <a:ext cx="215900" cy="241300"/>
          </a:xfrm>
          <a:prstGeom prst="rect">
            <a:avLst/>
          </a:prstGeom>
        </p:spPr>
      </p:pic>
      <p:pic>
        <p:nvPicPr>
          <p:cNvPr id="289" name="Picture 288">
            <a:extLst>
              <a:ext uri="{FF2B5EF4-FFF2-40B4-BE49-F238E27FC236}">
                <a16:creationId xmlns:a16="http://schemas.microsoft.com/office/drawing/2014/main" id="{5A614BE3-3713-4A90-9336-10B0C83B91C7}"/>
              </a:ext>
            </a:extLst>
          </p:cNvPr>
          <p:cNvPicPr>
            <a:picLocks noChangeAspect="1"/>
          </p:cNvPicPr>
          <p:nvPr/>
        </p:nvPicPr>
        <p:blipFill>
          <a:blip r:embed="rId9"/>
          <a:stretch>
            <a:fillRect/>
          </a:stretch>
        </p:blipFill>
        <p:spPr>
          <a:xfrm>
            <a:off x="6918186" y="1191690"/>
            <a:ext cx="215900" cy="241300"/>
          </a:xfrm>
          <a:prstGeom prst="rect">
            <a:avLst/>
          </a:prstGeom>
        </p:spPr>
      </p:pic>
      <p:grpSp>
        <p:nvGrpSpPr>
          <p:cNvPr id="9" name="Group 8">
            <a:extLst>
              <a:ext uri="{FF2B5EF4-FFF2-40B4-BE49-F238E27FC236}">
                <a16:creationId xmlns:a16="http://schemas.microsoft.com/office/drawing/2014/main" id="{D3190DBB-E91E-4A0A-9DF2-B21EA5BF15E6}"/>
              </a:ext>
            </a:extLst>
          </p:cNvPr>
          <p:cNvGrpSpPr/>
          <p:nvPr/>
        </p:nvGrpSpPr>
        <p:grpSpPr>
          <a:xfrm>
            <a:off x="974420" y="1477461"/>
            <a:ext cx="590870" cy="590870"/>
            <a:chOff x="3607389" y="4739763"/>
            <a:chExt cx="790575" cy="790575"/>
          </a:xfrm>
        </p:grpSpPr>
        <p:sp>
          <p:nvSpPr>
            <p:cNvPr id="269" name="Rectangle 268">
              <a:extLst>
                <a:ext uri="{FF2B5EF4-FFF2-40B4-BE49-F238E27FC236}">
                  <a16:creationId xmlns:a16="http://schemas.microsoft.com/office/drawing/2014/main" id="{108EE4B9-EE10-4F0F-8B5F-58390DA1EF5B}"/>
                </a:ext>
              </a:extLst>
            </p:cNvPr>
            <p:cNvSpPr/>
            <p:nvPr/>
          </p:nvSpPr>
          <p:spPr>
            <a:xfrm>
              <a:off x="3607389" y="4739763"/>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270" name="Group 30">
              <a:extLst>
                <a:ext uri="{FF2B5EF4-FFF2-40B4-BE49-F238E27FC236}">
                  <a16:creationId xmlns:a16="http://schemas.microsoft.com/office/drawing/2014/main" id="{CBD37694-C7FA-495D-9BB8-675DA6383055}"/>
                </a:ext>
              </a:extLst>
            </p:cNvPr>
            <p:cNvGrpSpPr>
              <a:grpSpLocks noChangeAspect="1"/>
            </p:cNvGrpSpPr>
            <p:nvPr/>
          </p:nvGrpSpPr>
          <p:grpSpPr bwMode="auto">
            <a:xfrm>
              <a:off x="3840451" y="4839831"/>
              <a:ext cx="324450" cy="318734"/>
              <a:chOff x="5449" y="2282"/>
              <a:chExt cx="454" cy="446"/>
            </a:xfrm>
          </p:grpSpPr>
          <p:sp>
            <p:nvSpPr>
              <p:cNvPr id="271" name="Oval 31">
                <a:extLst>
                  <a:ext uri="{FF2B5EF4-FFF2-40B4-BE49-F238E27FC236}">
                    <a16:creationId xmlns:a16="http://schemas.microsoft.com/office/drawing/2014/main" id="{5D18CAEE-7A5F-4480-A5F2-E2EE2C4308D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2" name="Freeform 33">
                <a:extLst>
                  <a:ext uri="{FF2B5EF4-FFF2-40B4-BE49-F238E27FC236}">
                    <a16:creationId xmlns:a16="http://schemas.microsoft.com/office/drawing/2014/main" id="{F83B1320-BA12-474F-97A8-EB7AA9C768F7}"/>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3" name="Oval 34">
                <a:extLst>
                  <a:ext uri="{FF2B5EF4-FFF2-40B4-BE49-F238E27FC236}">
                    <a16:creationId xmlns:a16="http://schemas.microsoft.com/office/drawing/2014/main" id="{72814510-9978-47FE-B74C-DC00144D1F0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4" name="Freeform 36">
                <a:extLst>
                  <a:ext uri="{FF2B5EF4-FFF2-40B4-BE49-F238E27FC236}">
                    <a16:creationId xmlns:a16="http://schemas.microsoft.com/office/drawing/2014/main" id="{D76D0445-BD89-41FD-9298-4649AB4A27B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5" name="Oval 37">
                <a:extLst>
                  <a:ext uri="{FF2B5EF4-FFF2-40B4-BE49-F238E27FC236}">
                    <a16:creationId xmlns:a16="http://schemas.microsoft.com/office/drawing/2014/main" id="{13878F3B-3DD0-43E3-AE3D-F305EA01E13D}"/>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6" name="Freeform 39">
                <a:extLst>
                  <a:ext uri="{FF2B5EF4-FFF2-40B4-BE49-F238E27FC236}">
                    <a16:creationId xmlns:a16="http://schemas.microsoft.com/office/drawing/2014/main" id="{9C28FBCC-C013-4322-85FA-941C987C2485}"/>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7" name="Freeform 40">
                <a:extLst>
                  <a:ext uri="{FF2B5EF4-FFF2-40B4-BE49-F238E27FC236}">
                    <a16:creationId xmlns:a16="http://schemas.microsoft.com/office/drawing/2014/main" id="{26C05308-B2EA-49DA-B388-D16245CD99E4}"/>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8" name="Freeform 41">
                <a:extLst>
                  <a:ext uri="{FF2B5EF4-FFF2-40B4-BE49-F238E27FC236}">
                    <a16:creationId xmlns:a16="http://schemas.microsoft.com/office/drawing/2014/main" id="{29399009-873D-492A-9F63-188EF9A47305}"/>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9" name="Freeform 42">
                <a:extLst>
                  <a:ext uri="{FF2B5EF4-FFF2-40B4-BE49-F238E27FC236}">
                    <a16:creationId xmlns:a16="http://schemas.microsoft.com/office/drawing/2014/main" id="{DEA970CD-DD63-4D76-A335-2C157B3192D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7" name="Group 6">
            <a:extLst>
              <a:ext uri="{FF2B5EF4-FFF2-40B4-BE49-F238E27FC236}">
                <a16:creationId xmlns:a16="http://schemas.microsoft.com/office/drawing/2014/main" id="{DABBFF97-3BB2-4BB7-A69A-9D1FC10FF351}"/>
              </a:ext>
            </a:extLst>
          </p:cNvPr>
          <p:cNvGrpSpPr/>
          <p:nvPr/>
        </p:nvGrpSpPr>
        <p:grpSpPr>
          <a:xfrm>
            <a:off x="971684" y="2220822"/>
            <a:ext cx="590870" cy="590870"/>
            <a:chOff x="4528436" y="4739763"/>
            <a:chExt cx="790575" cy="790575"/>
          </a:xfrm>
        </p:grpSpPr>
        <p:sp>
          <p:nvSpPr>
            <p:cNvPr id="251" name="Rectangle 250">
              <a:extLst>
                <a:ext uri="{FF2B5EF4-FFF2-40B4-BE49-F238E27FC236}">
                  <a16:creationId xmlns:a16="http://schemas.microsoft.com/office/drawing/2014/main" id="{D4EAB857-FB8F-4BF3-BD1C-024E03E35208}"/>
                </a:ext>
              </a:extLst>
            </p:cNvPr>
            <p:cNvSpPr/>
            <p:nvPr/>
          </p:nvSpPr>
          <p:spPr>
            <a:xfrm>
              <a:off x="4528436" y="4739763"/>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70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52" name="Group 251">
              <a:extLst>
                <a:ext uri="{FF2B5EF4-FFF2-40B4-BE49-F238E27FC236}">
                  <a16:creationId xmlns:a16="http://schemas.microsoft.com/office/drawing/2014/main" id="{94879171-DC7C-4CAE-A6B6-CEF973FDE92D}"/>
                </a:ext>
              </a:extLst>
            </p:cNvPr>
            <p:cNvGrpSpPr/>
            <p:nvPr/>
          </p:nvGrpSpPr>
          <p:grpSpPr>
            <a:xfrm>
              <a:off x="4720148" y="4870777"/>
              <a:ext cx="325011" cy="298656"/>
              <a:chOff x="8966201" y="5446713"/>
              <a:chExt cx="541338" cy="511175"/>
            </a:xfrm>
          </p:grpSpPr>
          <p:sp>
            <p:nvSpPr>
              <p:cNvPr id="253" name="Freeform 115">
                <a:extLst>
                  <a:ext uri="{FF2B5EF4-FFF2-40B4-BE49-F238E27FC236}">
                    <a16:creationId xmlns:a16="http://schemas.microsoft.com/office/drawing/2014/main" id="{BB967484-4488-4DCD-836E-5B5FB5CD80CA}"/>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4" name="Oval 116">
                <a:extLst>
                  <a:ext uri="{FF2B5EF4-FFF2-40B4-BE49-F238E27FC236}">
                    <a16:creationId xmlns:a16="http://schemas.microsoft.com/office/drawing/2014/main" id="{988AAEB6-610E-4DE7-8F06-612E65DE340F}"/>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5" name="Oval 117">
                <a:extLst>
                  <a:ext uri="{FF2B5EF4-FFF2-40B4-BE49-F238E27FC236}">
                    <a16:creationId xmlns:a16="http://schemas.microsoft.com/office/drawing/2014/main" id="{62EEFD08-71C2-4CB1-AE6C-704EBD3A6668}"/>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6" name="Line 118">
                <a:extLst>
                  <a:ext uri="{FF2B5EF4-FFF2-40B4-BE49-F238E27FC236}">
                    <a16:creationId xmlns:a16="http://schemas.microsoft.com/office/drawing/2014/main" id="{47D0DBE4-0BCF-43B2-8E82-4E8F0F81A7E7}"/>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7" name="Line 119">
                <a:extLst>
                  <a:ext uri="{FF2B5EF4-FFF2-40B4-BE49-F238E27FC236}">
                    <a16:creationId xmlns:a16="http://schemas.microsoft.com/office/drawing/2014/main" id="{D1AF83FE-7C17-4830-BFE9-B40055391D17}"/>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8" name="Freeform 120">
                <a:extLst>
                  <a:ext uri="{FF2B5EF4-FFF2-40B4-BE49-F238E27FC236}">
                    <a16:creationId xmlns:a16="http://schemas.microsoft.com/office/drawing/2014/main" id="{ED507814-5581-4DCB-8F26-274D1D110005}"/>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9" name="Line 121">
                <a:extLst>
                  <a:ext uri="{FF2B5EF4-FFF2-40B4-BE49-F238E27FC236}">
                    <a16:creationId xmlns:a16="http://schemas.microsoft.com/office/drawing/2014/main" id="{BFBC5B0D-3E4C-465F-A766-41522E9927DB}"/>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Tree>
    <p:extLst>
      <p:ext uri="{BB962C8B-B14F-4D97-AF65-F5344CB8AC3E}">
        <p14:creationId xmlns:p14="http://schemas.microsoft.com/office/powerpoint/2010/main" val="188476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Deployment Pipelines with </a:t>
            </a:r>
            <a:br>
              <a:rPr lang="en-US" sz="3200" dirty="0"/>
            </a:br>
            <a:r>
              <a:rPr lang="en-US" sz="3200" dirty="0"/>
              <a:t>AWS </a:t>
            </a:r>
            <a:r>
              <a:rPr lang="en-US" sz="3200" dirty="0" err="1"/>
              <a:t>CodePipeline</a:t>
            </a:r>
            <a:endParaRPr lang="en-US" sz="3200" dirty="0"/>
          </a:p>
        </p:txBody>
      </p:sp>
    </p:spTree>
    <p:extLst>
      <p:ext uri="{BB962C8B-B14F-4D97-AF65-F5344CB8AC3E}">
        <p14:creationId xmlns:p14="http://schemas.microsoft.com/office/powerpoint/2010/main" val="407942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sz="half" idx="4294967295"/>
          </p:nvPr>
        </p:nvSpPr>
        <p:spPr>
          <a:xfrm>
            <a:off x="4817927" y="236538"/>
            <a:ext cx="4326073" cy="4906962"/>
          </a:xfrm>
          <a:prstGeom prst="rect">
            <a:avLst/>
          </a:prstGeom>
        </p:spPr>
        <p:txBody>
          <a:bodyPr>
            <a:noAutofit/>
          </a:bodyPr>
          <a:lstStyle/>
          <a:p>
            <a:pPr marL="285750" indent="-285750">
              <a:buFont typeface="Arial" panose="020B0604020202020204" pitchFamily="34" charset="0"/>
              <a:buChar char="•"/>
            </a:pPr>
            <a:r>
              <a:rPr lang="en-US" sz="1800" b="1" dirty="0"/>
              <a:t>Single-purpose</a:t>
            </a:r>
            <a:br>
              <a:rPr lang="en-US" sz="1800" b="1" dirty="0"/>
            </a:br>
            <a:endParaRPr lang="en-US" sz="1800" b="1" dirty="0"/>
          </a:p>
          <a:p>
            <a:pPr marL="285750" indent="-285750">
              <a:buFont typeface="Arial" panose="020B0604020202020204" pitchFamily="34" charset="0"/>
              <a:buChar char="•"/>
            </a:pPr>
            <a:r>
              <a:rPr lang="en-US" sz="1800" b="1" dirty="0"/>
              <a:t>Connect only through APIs</a:t>
            </a:r>
            <a:br>
              <a:rPr lang="en-US" sz="1800" b="1" dirty="0"/>
            </a:br>
            <a:endParaRPr lang="en-US" sz="1800" b="1" dirty="0"/>
          </a:p>
          <a:p>
            <a:pPr marL="285750" indent="-285750">
              <a:buFont typeface="Arial" panose="020B0604020202020204" pitchFamily="34" charset="0"/>
              <a:buChar char="•"/>
            </a:pPr>
            <a:r>
              <a:rPr lang="en-US" sz="1800" b="1" dirty="0"/>
              <a:t>Connect over HTTPS</a:t>
            </a:r>
            <a:br>
              <a:rPr lang="en-US" sz="1800" b="1" dirty="0"/>
            </a:br>
            <a:endParaRPr lang="en-US" sz="1800" b="1" dirty="0"/>
          </a:p>
          <a:p>
            <a:pPr marL="285750" indent="-285750">
              <a:buFont typeface="Arial" panose="020B0604020202020204" pitchFamily="34" charset="0"/>
              <a:buChar char="•"/>
            </a:pPr>
            <a:r>
              <a:rPr lang="en-US" sz="1800" b="1" dirty="0"/>
              <a:t>Largely “black boxes” to each other</a:t>
            </a:r>
            <a:br>
              <a:rPr lang="en-US" sz="1800" b="1" dirty="0"/>
            </a:br>
            <a:endParaRPr lang="en-US" sz="1800" b="1" dirty="0"/>
          </a:p>
          <a:p>
            <a:pPr marL="285750" indent="-285750">
              <a:buFont typeface="Arial" panose="020B0604020202020204" pitchFamily="34" charset="0"/>
              <a:buChar char="•"/>
            </a:pPr>
            <a:r>
              <a:rPr lang="en-US" sz="1800" b="1" dirty="0"/>
              <a:t>“Microservices”</a:t>
            </a:r>
          </a:p>
        </p:txBody>
      </p:sp>
      <p:sp>
        <p:nvSpPr>
          <p:cNvPr id="5" name="Rectangle 4"/>
          <p:cNvSpPr/>
          <p:nvPr/>
        </p:nvSpPr>
        <p:spPr>
          <a:xfrm>
            <a:off x="0" y="0"/>
            <a:ext cx="4817927"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lIns="91437" tIns="45719" rIns="91437" bIns="45719" rtlCol="0" anchor="ctr"/>
          <a:lstStyle/>
          <a:p>
            <a:pPr defTabSz="457206"/>
            <a:endParaRPr lang="en-US">
              <a:solidFill>
                <a:srgbClr val="FFFFFF"/>
              </a:solidFill>
            </a:endParaRPr>
          </a:p>
        </p:txBody>
      </p:sp>
      <p:pic>
        <p:nvPicPr>
          <p:cNvPr id="39938" name="Picture 2" descr="http://image.slidesharecdn.com/spot208-141114135205-conversion-gate01/95/spot208-managing-the-pace-of-innovation-behind-the-scenes-at-aws-aws-reinvent-2014-26-1024.jpg?cb=141599482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4749" y="433115"/>
            <a:ext cx="4832676" cy="4513808"/>
          </a:xfrm>
          <a:prstGeom prst="rect">
            <a:avLst/>
          </a:prstGeom>
          <a:noFill/>
        </p:spPr>
      </p:pic>
    </p:spTree>
    <p:extLst>
      <p:ext uri="{BB962C8B-B14F-4D97-AF65-F5344CB8AC3E}">
        <p14:creationId xmlns:p14="http://schemas.microsoft.com/office/powerpoint/2010/main" val="84450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4" name="pasted-image.tiff" descr="pasted-image.tif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12506"/>
            <a:ext cx="9189159" cy="5168515"/>
          </a:xfrm>
          <a:prstGeom prst="rect">
            <a:avLst/>
          </a:prstGeom>
          <a:ln w="12700">
            <a:miter lim="400000"/>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022" y="4697283"/>
            <a:ext cx="476275" cy="285765"/>
          </a:xfrm>
          <a:prstGeom prst="rect">
            <a:avLst/>
          </a:prstGeom>
        </p:spPr>
      </p:pic>
    </p:spTree>
    <p:extLst>
      <p:ext uri="{BB962C8B-B14F-4D97-AF65-F5344CB8AC3E}">
        <p14:creationId xmlns:p14="http://schemas.microsoft.com/office/powerpoint/2010/main" val="346791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2C454C-A0CC-6E42-A1CD-01D9401E55E5}"/>
              </a:ext>
            </a:extLst>
          </p:cNvPr>
          <p:cNvSpPr>
            <a:spLocks noGrp="1"/>
          </p:cNvSpPr>
          <p:nvPr>
            <p:ph type="title"/>
          </p:nvPr>
        </p:nvSpPr>
        <p:spPr/>
        <p:txBody>
          <a:bodyPr/>
          <a:lstStyle/>
          <a:p>
            <a:r>
              <a:rPr lang="en-US" dirty="0"/>
              <a:t>Get slides from </a:t>
            </a:r>
            <a:r>
              <a:rPr lang="en-US" dirty="0" err="1"/>
              <a:t>Kfir</a:t>
            </a:r>
            <a:r>
              <a:rPr lang="en-US" dirty="0"/>
              <a:t>/</a:t>
            </a:r>
            <a:r>
              <a:rPr lang="en-US" dirty="0" err="1"/>
              <a:t>Ankur</a:t>
            </a:r>
            <a:endParaRPr lang="en-US" dirty="0"/>
          </a:p>
        </p:txBody>
      </p:sp>
      <p:sp>
        <p:nvSpPr>
          <p:cNvPr id="4" name="Content Placeholder 3">
            <a:extLst>
              <a:ext uri="{FF2B5EF4-FFF2-40B4-BE49-F238E27FC236}">
                <a16:creationId xmlns:a16="http://schemas.microsoft.com/office/drawing/2014/main" id="{94F7CF8B-643A-B141-A5C4-4B20FC360F8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9242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5FCA2-8A61-3945-A792-76E125A0A5E7}"/>
              </a:ext>
            </a:extLst>
          </p:cNvPr>
          <p:cNvSpPr>
            <a:spLocks noGrp="1"/>
          </p:cNvSpPr>
          <p:nvPr>
            <p:ph type="title"/>
          </p:nvPr>
        </p:nvSpPr>
        <p:spPr/>
        <p:txBody>
          <a:bodyPr/>
          <a:lstStyle/>
          <a:p>
            <a:r>
              <a:rPr lang="en-US" dirty="0"/>
              <a:t>Deployment Pipeline with Amazon ECS</a:t>
            </a:r>
          </a:p>
        </p:txBody>
      </p:sp>
      <p:sp>
        <p:nvSpPr>
          <p:cNvPr id="3" name="Content Placeholder 2">
            <a:extLst>
              <a:ext uri="{FF2B5EF4-FFF2-40B4-BE49-F238E27FC236}">
                <a16:creationId xmlns:a16="http://schemas.microsoft.com/office/drawing/2014/main" id="{E2CF95A9-26CB-C941-862B-8C9665F111D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95722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8224C-6081-824E-9EF6-24A18D8B250B}"/>
              </a:ext>
            </a:extLst>
          </p:cNvPr>
          <p:cNvSpPr>
            <a:spLocks noGrp="1"/>
          </p:cNvSpPr>
          <p:nvPr>
            <p:ph sz="quarter" idx="10"/>
          </p:nvPr>
        </p:nvSpPr>
        <p:spPr/>
        <p:txBody>
          <a:bodyPr/>
          <a:lstStyle/>
          <a:p>
            <a:r>
              <a:rPr lang="en-US" dirty="0"/>
              <a:t>Deployment Pipeline with </a:t>
            </a:r>
            <a:r>
              <a:rPr lang="en-US" dirty="0" err="1"/>
              <a:t>Fargate</a:t>
            </a:r>
            <a:r>
              <a:rPr lang="en-US" dirty="0"/>
              <a:t> and AWS </a:t>
            </a:r>
            <a:r>
              <a:rPr lang="en-US" dirty="0" err="1"/>
              <a:t>CodePipeline</a:t>
            </a:r>
            <a:endParaRPr lang="en-US" dirty="0"/>
          </a:p>
        </p:txBody>
      </p:sp>
    </p:spTree>
    <p:extLst>
      <p:ext uri="{BB962C8B-B14F-4D97-AF65-F5344CB8AC3E}">
        <p14:creationId xmlns:p14="http://schemas.microsoft.com/office/powerpoint/2010/main" val="345533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5FED34-0340-594D-ADEE-A0741E73A6AA}"/>
              </a:ext>
            </a:extLst>
          </p:cNvPr>
          <p:cNvSpPr>
            <a:spLocks noGrp="1"/>
          </p:cNvSpPr>
          <p:nvPr>
            <p:ph type="title"/>
          </p:nvPr>
        </p:nvSpPr>
        <p:spPr/>
        <p:txBody>
          <a:bodyPr/>
          <a:lstStyle/>
          <a:p>
            <a:r>
              <a:rPr lang="en-US" dirty="0"/>
              <a:t>Monitoring</a:t>
            </a:r>
          </a:p>
        </p:txBody>
      </p:sp>
    </p:spTree>
    <p:extLst>
      <p:ext uri="{BB962C8B-B14F-4D97-AF65-F5344CB8AC3E}">
        <p14:creationId xmlns:p14="http://schemas.microsoft.com/office/powerpoint/2010/main" val="1843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76A5FC-89F2-4149-8956-AB1812868C42}"/>
              </a:ext>
            </a:extLst>
          </p:cNvPr>
          <p:cNvSpPr/>
          <p:nvPr/>
        </p:nvSpPr>
        <p:spPr>
          <a:xfrm>
            <a:off x="3557115" y="2100105"/>
            <a:ext cx="1920240" cy="548640"/>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4" name="Rectangle 3">
            <a:extLst>
              <a:ext uri="{FF2B5EF4-FFF2-40B4-BE49-F238E27FC236}">
                <a16:creationId xmlns:a16="http://schemas.microsoft.com/office/drawing/2014/main" id="{5E095E29-3DA5-8F43-AFA2-6CDDCD23F828}"/>
              </a:ext>
            </a:extLst>
          </p:cNvPr>
          <p:cNvSpPr/>
          <p:nvPr/>
        </p:nvSpPr>
        <p:spPr>
          <a:xfrm>
            <a:off x="1984548" y="3588935"/>
            <a:ext cx="1920240" cy="548640"/>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5" name="Rectangle 4">
            <a:extLst>
              <a:ext uri="{FF2B5EF4-FFF2-40B4-BE49-F238E27FC236}">
                <a16:creationId xmlns:a16="http://schemas.microsoft.com/office/drawing/2014/main" id="{0503D57B-D140-5347-8441-E041112E0537}"/>
              </a:ext>
            </a:extLst>
          </p:cNvPr>
          <p:cNvSpPr/>
          <p:nvPr/>
        </p:nvSpPr>
        <p:spPr>
          <a:xfrm>
            <a:off x="5201695" y="3588935"/>
            <a:ext cx="1920240" cy="548640"/>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cxnSp>
        <p:nvCxnSpPr>
          <p:cNvPr id="16" name="Elbow Connector 15">
            <a:extLst>
              <a:ext uri="{FF2B5EF4-FFF2-40B4-BE49-F238E27FC236}">
                <a16:creationId xmlns:a16="http://schemas.microsoft.com/office/drawing/2014/main" id="{89CF308F-6C21-A944-BFCA-FC5BDA40F399}"/>
              </a:ext>
            </a:extLst>
          </p:cNvPr>
          <p:cNvCxnSpPr>
            <a:cxnSpLocks/>
            <a:stCxn id="3" idx="2"/>
            <a:endCxn id="4" idx="0"/>
          </p:cNvCxnSpPr>
          <p:nvPr/>
        </p:nvCxnSpPr>
        <p:spPr>
          <a:xfrm rot="5400000">
            <a:off x="3260857" y="2332557"/>
            <a:ext cx="940190" cy="1572567"/>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2D52929E-BA80-6649-BB86-99CA7F26B9A4}"/>
              </a:ext>
            </a:extLst>
          </p:cNvPr>
          <p:cNvCxnSpPr>
            <a:cxnSpLocks/>
            <a:stCxn id="3" idx="2"/>
            <a:endCxn id="5" idx="0"/>
          </p:cNvCxnSpPr>
          <p:nvPr/>
        </p:nvCxnSpPr>
        <p:spPr>
          <a:xfrm rot="16200000" flipH="1">
            <a:off x="4869430" y="2296550"/>
            <a:ext cx="940190" cy="1644580"/>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2573989F-DF38-CB40-BE92-80DDF1E2BB0B}"/>
              </a:ext>
            </a:extLst>
          </p:cNvPr>
          <p:cNvSpPr/>
          <p:nvPr/>
        </p:nvSpPr>
        <p:spPr>
          <a:xfrm>
            <a:off x="3684722" y="919138"/>
            <a:ext cx="1639558" cy="530888"/>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Client</a:t>
            </a:r>
          </a:p>
        </p:txBody>
      </p:sp>
      <p:sp>
        <p:nvSpPr>
          <p:cNvPr id="30" name="Title 29">
            <a:extLst>
              <a:ext uri="{FF2B5EF4-FFF2-40B4-BE49-F238E27FC236}">
                <a16:creationId xmlns:a16="http://schemas.microsoft.com/office/drawing/2014/main" id="{6171C61A-AF57-B641-907A-AF1F6EDF2C6E}"/>
              </a:ext>
            </a:extLst>
          </p:cNvPr>
          <p:cNvSpPr>
            <a:spLocks noGrp="1"/>
          </p:cNvSpPr>
          <p:nvPr>
            <p:ph type="title"/>
          </p:nvPr>
        </p:nvSpPr>
        <p:spPr/>
        <p:txBody>
          <a:bodyPr/>
          <a:lstStyle/>
          <a:p>
            <a:r>
              <a:rPr lang="en-US" dirty="0"/>
              <a:t>A Typical Application with Microservices</a:t>
            </a:r>
          </a:p>
        </p:txBody>
      </p:sp>
      <p:sp>
        <p:nvSpPr>
          <p:cNvPr id="31" name="Rectangle 30">
            <a:extLst>
              <a:ext uri="{FF2B5EF4-FFF2-40B4-BE49-F238E27FC236}">
                <a16:creationId xmlns:a16="http://schemas.microsoft.com/office/drawing/2014/main" id="{24999CA5-C438-6E49-9335-B864E255D573}"/>
              </a:ext>
            </a:extLst>
          </p:cNvPr>
          <p:cNvSpPr/>
          <p:nvPr/>
        </p:nvSpPr>
        <p:spPr>
          <a:xfrm>
            <a:off x="1647931" y="1775066"/>
            <a:ext cx="5908430" cy="2595968"/>
          </a:xfrm>
          <a:prstGeom prst="rect">
            <a:avLst/>
          </a:prstGeom>
          <a:noFill/>
          <a:ln w="3810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7B7334F-A611-7C4C-8D80-E8EDE905B0B9}"/>
              </a:ext>
            </a:extLst>
          </p:cNvPr>
          <p:cNvSpPr/>
          <p:nvPr/>
        </p:nvSpPr>
        <p:spPr>
          <a:xfrm>
            <a:off x="4401424" y="1628719"/>
            <a:ext cx="218888" cy="291402"/>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18318EB9-A4AA-C64C-B2F9-64F6974E7912}"/>
              </a:ext>
            </a:extLst>
          </p:cNvPr>
          <p:cNvCxnSpPr>
            <a:cxnSpLocks/>
            <a:stCxn id="22" idx="2"/>
            <a:endCxn id="3" idx="0"/>
          </p:cNvCxnSpPr>
          <p:nvPr/>
        </p:nvCxnSpPr>
        <p:spPr>
          <a:xfrm>
            <a:off x="4504501" y="1450026"/>
            <a:ext cx="12734" cy="65007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468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Metrics</a:t>
            </a:r>
            <a:endParaRPr lang="en-US" b="1" dirty="0">
              <a:latin typeface="Amazon Ember" charset="0"/>
              <a:ea typeface="Amazon Ember" charset="0"/>
              <a:cs typeface="Amazon Ember" charset="0"/>
            </a:endParaRPr>
          </a:p>
        </p:txBody>
      </p:sp>
      <p:sp>
        <p:nvSpPr>
          <p:cNvPr id="4" name="Rectangle 3"/>
          <p:cNvSpPr/>
          <p:nvPr/>
        </p:nvSpPr>
        <p:spPr>
          <a:xfrm>
            <a:off x="1168400" y="2577294"/>
            <a:ext cx="6883400" cy="119380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charset="0"/>
              <a:ea typeface="Amazon Ember" charset="0"/>
              <a:cs typeface="Amazon Ember" charset="0"/>
            </a:endParaRPr>
          </a:p>
        </p:txBody>
      </p:sp>
      <p:sp>
        <p:nvSpPr>
          <p:cNvPr id="5" name="Rectangle 4"/>
          <p:cNvSpPr/>
          <p:nvPr/>
        </p:nvSpPr>
        <p:spPr>
          <a:xfrm>
            <a:off x="1397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Nodes</a:t>
            </a:r>
            <a:br>
              <a:rPr lang="en-US" sz="1400" dirty="0">
                <a:latin typeface="Amazon Ember" charset="0"/>
                <a:ea typeface="Amazon Ember" charset="0"/>
                <a:cs typeface="Amazon Ember" charset="0"/>
              </a:rPr>
            </a:br>
            <a:br>
              <a:rPr lang="en-US" sz="1400" dirty="0">
                <a:latin typeface="Amazon Ember" charset="0"/>
                <a:ea typeface="Amazon Ember" charset="0"/>
                <a:cs typeface="Amazon Ember" charset="0"/>
              </a:rPr>
            </a:br>
            <a:r>
              <a:rPr lang="en-US" sz="1400" dirty="0">
                <a:latin typeface="Amazon Ember" charset="0"/>
                <a:ea typeface="Amazon Ember" charset="0"/>
                <a:cs typeface="Amazon Ember" charset="0"/>
              </a:rPr>
              <a:t>Node exporter</a:t>
            </a:r>
          </a:p>
        </p:txBody>
      </p:sp>
      <p:sp>
        <p:nvSpPr>
          <p:cNvPr id="6" name="Rectangle 5"/>
          <p:cNvSpPr/>
          <p:nvPr/>
        </p:nvSpPr>
        <p:spPr>
          <a:xfrm>
            <a:off x="37465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Pod/Container</a:t>
            </a:r>
          </a:p>
          <a:p>
            <a:pPr algn="ctr"/>
            <a:endParaRPr lang="en-US" sz="1400" dirty="0">
              <a:latin typeface="Amazon Ember" charset="0"/>
              <a:ea typeface="Amazon Ember" charset="0"/>
              <a:cs typeface="Amazon Ember" charset="0"/>
            </a:endParaRPr>
          </a:p>
          <a:p>
            <a:pPr algn="ctr"/>
            <a:r>
              <a:rPr lang="en-US" sz="1400" dirty="0" err="1">
                <a:latin typeface="Amazon Ember" charset="0"/>
                <a:ea typeface="Amazon Ember" charset="0"/>
                <a:cs typeface="Amazon Ember" charset="0"/>
              </a:rPr>
              <a:t>Kube</a:t>
            </a:r>
            <a:r>
              <a:rPr lang="en-US" sz="1400" dirty="0">
                <a:latin typeface="Amazon Ember" charset="0"/>
                <a:ea typeface="Amazon Ember" charset="0"/>
                <a:cs typeface="Amazon Ember" charset="0"/>
              </a:rPr>
              <a:t>-state-metrics</a:t>
            </a:r>
          </a:p>
          <a:p>
            <a:pPr algn="ctr"/>
            <a:r>
              <a:rPr lang="en-US" sz="1400" dirty="0" err="1">
                <a:latin typeface="Amazon Ember" charset="0"/>
                <a:ea typeface="Amazon Ember" charset="0"/>
                <a:cs typeface="Amazon Ember" charset="0"/>
              </a:rPr>
              <a:t>cAdvisor</a:t>
            </a:r>
            <a:endParaRPr lang="en-US" sz="1400" dirty="0">
              <a:latin typeface="Amazon Ember" charset="0"/>
              <a:ea typeface="Amazon Ember" charset="0"/>
              <a:cs typeface="Amazon Ember" charset="0"/>
            </a:endParaRPr>
          </a:p>
        </p:txBody>
      </p:sp>
      <p:sp>
        <p:nvSpPr>
          <p:cNvPr id="7" name="Rectangle 6"/>
          <p:cNvSpPr/>
          <p:nvPr/>
        </p:nvSpPr>
        <p:spPr>
          <a:xfrm>
            <a:off x="6096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Application</a:t>
            </a:r>
          </a:p>
          <a:p>
            <a:pPr algn="ctr"/>
            <a:endParaRPr lang="en-US" sz="1400" dirty="0">
              <a:latin typeface="Amazon Ember" charset="0"/>
              <a:ea typeface="Amazon Ember" charset="0"/>
              <a:cs typeface="Amazon Ember" charset="0"/>
            </a:endParaRPr>
          </a:p>
          <a:p>
            <a:pPr algn="ctr"/>
            <a:r>
              <a:rPr lang="en-US" sz="1400" dirty="0">
                <a:latin typeface="Amazon Ember" charset="0"/>
                <a:ea typeface="Amazon Ember" charset="0"/>
                <a:cs typeface="Amazon Ember" charset="0"/>
              </a:rPr>
              <a:t>/metrics</a:t>
            </a:r>
          </a:p>
          <a:p>
            <a:pPr algn="ctr"/>
            <a:r>
              <a:rPr lang="en-US" sz="1400" dirty="0">
                <a:latin typeface="Amazon Ember" charset="0"/>
                <a:ea typeface="Amazon Ember" charset="0"/>
                <a:cs typeface="Amazon Ember" charset="0"/>
              </a:rPr>
              <a:t>JMX</a:t>
            </a:r>
          </a:p>
        </p:txBody>
      </p:sp>
      <p:sp>
        <p:nvSpPr>
          <p:cNvPr id="8" name="Rectangle 7"/>
          <p:cNvSpPr/>
          <p:nvPr/>
        </p:nvSpPr>
        <p:spPr>
          <a:xfrm>
            <a:off x="1168400" y="1947884"/>
            <a:ext cx="6883400" cy="54864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Cluster-wide Aggregator</a:t>
            </a:r>
          </a:p>
          <a:p>
            <a:pPr algn="ctr"/>
            <a:r>
              <a:rPr lang="en-US" sz="1400" dirty="0">
                <a:solidFill>
                  <a:schemeClr val="bg1"/>
                </a:solidFill>
                <a:latin typeface="Amazon Ember" charset="0"/>
                <a:ea typeface="Amazon Ember" charset="0"/>
                <a:cs typeface="Amazon Ember" charset="0"/>
              </a:rPr>
              <a:t>Prometheus, </a:t>
            </a:r>
            <a:r>
              <a:rPr lang="en-US" sz="1400" dirty="0" err="1">
                <a:solidFill>
                  <a:schemeClr val="bg1"/>
                </a:solidFill>
                <a:latin typeface="Amazon Ember" charset="0"/>
                <a:ea typeface="Amazon Ember" charset="0"/>
                <a:cs typeface="Amazon Ember" charset="0"/>
              </a:rPr>
              <a:t>Heapster</a:t>
            </a:r>
            <a:endParaRPr lang="en-US" sz="1400" dirty="0">
              <a:solidFill>
                <a:schemeClr val="bg1"/>
              </a:solidFill>
              <a:latin typeface="Amazon Ember" charset="0"/>
              <a:ea typeface="Amazon Ember" charset="0"/>
              <a:cs typeface="Amazon Ember" charset="0"/>
            </a:endParaRPr>
          </a:p>
        </p:txBody>
      </p:sp>
      <p:sp>
        <p:nvSpPr>
          <p:cNvPr id="9" name="Rectangle 8"/>
          <p:cNvSpPr/>
          <p:nvPr/>
        </p:nvSpPr>
        <p:spPr>
          <a:xfrm>
            <a:off x="1168400" y="642298"/>
            <a:ext cx="6883400" cy="54864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Visualizer</a:t>
            </a:r>
          </a:p>
          <a:p>
            <a:pPr algn="ctr"/>
            <a:r>
              <a:rPr lang="en-US" sz="1400" dirty="0" err="1">
                <a:solidFill>
                  <a:schemeClr val="bg1"/>
                </a:solidFill>
                <a:latin typeface="Amazon Ember" charset="0"/>
                <a:ea typeface="Amazon Ember" charset="0"/>
                <a:cs typeface="Amazon Ember" charset="0"/>
              </a:rPr>
              <a:t>Grafana</a:t>
            </a:r>
            <a:r>
              <a:rPr lang="en-US" sz="1400" dirty="0">
                <a:solidFill>
                  <a:schemeClr val="bg1"/>
                </a:solidFill>
                <a:latin typeface="Amazon Ember" charset="0"/>
                <a:ea typeface="Amazon Ember" charset="0"/>
                <a:cs typeface="Amazon Ember" charset="0"/>
              </a:rPr>
              <a:t>, Kibana, Dashboard</a:t>
            </a:r>
          </a:p>
        </p:txBody>
      </p:sp>
      <p:sp>
        <p:nvSpPr>
          <p:cNvPr id="10" name="Rectangle 9"/>
          <p:cNvSpPr/>
          <p:nvPr/>
        </p:nvSpPr>
        <p:spPr>
          <a:xfrm>
            <a:off x="1168400" y="3855491"/>
            <a:ext cx="6883400" cy="63813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Data Model</a:t>
            </a:r>
          </a:p>
          <a:p>
            <a:pPr algn="ctr"/>
            <a:r>
              <a:rPr lang="en-US" sz="1400" dirty="0" err="1">
                <a:solidFill>
                  <a:schemeClr val="bg1"/>
                </a:solidFill>
                <a:latin typeface="Amazon Ember" charset="0"/>
                <a:ea typeface="Amazon Ember" charset="0"/>
                <a:cs typeface="Amazon Ember" charset="0"/>
              </a:rPr>
              <a:t>InfluxDB</a:t>
            </a:r>
            <a:r>
              <a:rPr lang="en-US" sz="1400" dirty="0">
                <a:solidFill>
                  <a:schemeClr val="bg1"/>
                </a:solidFill>
                <a:latin typeface="Amazon Ember" charset="0"/>
                <a:ea typeface="Amazon Ember" charset="0"/>
                <a:cs typeface="Amazon Ember" charset="0"/>
              </a:rPr>
              <a:t>, Graphite</a:t>
            </a:r>
          </a:p>
        </p:txBody>
      </p:sp>
      <p:sp>
        <p:nvSpPr>
          <p:cNvPr id="11" name="Rectangle 10"/>
          <p:cNvSpPr/>
          <p:nvPr/>
        </p:nvSpPr>
        <p:spPr>
          <a:xfrm>
            <a:off x="1168400" y="1295091"/>
            <a:ext cx="6883400" cy="5486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Alerting</a:t>
            </a:r>
          </a:p>
          <a:p>
            <a:pPr algn="ctr"/>
            <a:r>
              <a:rPr lang="en-US" sz="1400" dirty="0" err="1">
                <a:solidFill>
                  <a:schemeClr val="bg1"/>
                </a:solidFill>
                <a:latin typeface="Amazon Ember" charset="0"/>
                <a:ea typeface="Amazon Ember" charset="0"/>
                <a:cs typeface="Amazon Ember" charset="0"/>
              </a:rPr>
              <a:t>AlertManager</a:t>
            </a:r>
            <a:r>
              <a:rPr lang="en-US" sz="1400" dirty="0">
                <a:solidFill>
                  <a:schemeClr val="bg1"/>
                </a:solidFill>
                <a:latin typeface="Amazon Ember" charset="0"/>
                <a:ea typeface="Amazon Ember" charset="0"/>
                <a:cs typeface="Amazon Ember" charset="0"/>
              </a:rPr>
              <a:t>, </a:t>
            </a:r>
            <a:r>
              <a:rPr lang="en-US" sz="1400" dirty="0" err="1">
                <a:solidFill>
                  <a:schemeClr val="bg1"/>
                </a:solidFill>
                <a:latin typeface="Amazon Ember" charset="0"/>
                <a:ea typeface="Amazon Ember" charset="0"/>
                <a:cs typeface="Amazon Ember" charset="0"/>
              </a:rPr>
              <a:t>Kapacitor</a:t>
            </a:r>
            <a:endParaRPr lang="en-US" sz="1400" dirty="0">
              <a:solidFill>
                <a:schemeClr val="bg1"/>
              </a:solidFill>
              <a:latin typeface="Amazon Ember" charset="0"/>
              <a:ea typeface="Amazon Ember" charset="0"/>
              <a:cs typeface="Amazon Ember" charset="0"/>
            </a:endParaRPr>
          </a:p>
        </p:txBody>
      </p:sp>
    </p:spTree>
    <p:extLst>
      <p:ext uri="{BB962C8B-B14F-4D97-AF65-F5344CB8AC3E}">
        <p14:creationId xmlns:p14="http://schemas.microsoft.com/office/powerpoint/2010/main" val="292912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39C8D0-6128-894F-98F7-3D1A870A82EF}"/>
              </a:ext>
            </a:extLst>
          </p:cNvPr>
          <p:cNvSpPr>
            <a:spLocks noGrp="1"/>
          </p:cNvSpPr>
          <p:nvPr>
            <p:ph type="title"/>
          </p:nvPr>
        </p:nvSpPr>
        <p:spPr/>
        <p:txBody>
          <a:bodyPr/>
          <a:lstStyle/>
          <a:p>
            <a:r>
              <a:rPr lang="en-US" dirty="0"/>
              <a:t>Get slides from </a:t>
            </a:r>
            <a:r>
              <a:rPr lang="en-US" dirty="0" err="1"/>
              <a:t>Bharath</a:t>
            </a:r>
            <a:r>
              <a:rPr lang="en-US" dirty="0"/>
              <a:t>/Abhishek</a:t>
            </a:r>
          </a:p>
        </p:txBody>
      </p:sp>
      <p:sp>
        <p:nvSpPr>
          <p:cNvPr id="4" name="Content Placeholder 3">
            <a:extLst>
              <a:ext uri="{FF2B5EF4-FFF2-40B4-BE49-F238E27FC236}">
                <a16:creationId xmlns:a16="http://schemas.microsoft.com/office/drawing/2014/main" id="{AA599B7E-F3BC-E94B-9B82-9C94DD95338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67214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6A09049-8CF7-7B49-AEB7-2737348370D3}"/>
              </a:ext>
            </a:extLst>
          </p:cNvPr>
          <p:cNvSpPr>
            <a:spLocks noGrp="1"/>
          </p:cNvSpPr>
          <p:nvPr>
            <p:ph sz="quarter" idx="10"/>
          </p:nvPr>
        </p:nvSpPr>
        <p:spPr/>
        <p:txBody>
          <a:bodyPr/>
          <a:lstStyle/>
          <a:p>
            <a:r>
              <a:rPr lang="en-US" dirty="0"/>
              <a:t>Monitoring </a:t>
            </a:r>
            <a:r>
              <a:rPr lang="en-US" dirty="0" err="1"/>
              <a:t>Fargate</a:t>
            </a:r>
            <a:r>
              <a:rPr lang="en-US" dirty="0"/>
              <a:t> Containers using AWS X-Ray</a:t>
            </a:r>
          </a:p>
        </p:txBody>
      </p:sp>
    </p:spTree>
    <p:extLst>
      <p:ext uri="{BB962C8B-B14F-4D97-AF65-F5344CB8AC3E}">
        <p14:creationId xmlns:p14="http://schemas.microsoft.com/office/powerpoint/2010/main" val="121705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30082B-6B12-A746-A9C8-9B61D34CAF24}"/>
              </a:ext>
            </a:extLst>
          </p:cNvPr>
          <p:cNvSpPr>
            <a:spLocks noGrp="1"/>
          </p:cNvSpPr>
          <p:nvPr>
            <p:ph type="title"/>
          </p:nvPr>
        </p:nvSpPr>
        <p:spPr/>
        <p:txBody>
          <a:bodyPr/>
          <a:lstStyle/>
          <a:p>
            <a:r>
              <a:rPr lang="en-US" dirty="0"/>
              <a:t>ECS Logging with Prometheus and Grafana</a:t>
            </a:r>
          </a:p>
        </p:txBody>
      </p:sp>
      <p:sp>
        <p:nvSpPr>
          <p:cNvPr id="6" name="Content Placeholder 5">
            <a:extLst>
              <a:ext uri="{FF2B5EF4-FFF2-40B4-BE49-F238E27FC236}">
                <a16:creationId xmlns:a16="http://schemas.microsoft.com/office/drawing/2014/main" id="{20F94ACB-0F62-6A41-88F6-7192B9D3A5DE}"/>
              </a:ext>
            </a:extLst>
          </p:cNvPr>
          <p:cNvSpPr>
            <a:spLocks noGrp="1"/>
          </p:cNvSpPr>
          <p:nvPr>
            <p:ph idx="1"/>
          </p:nvPr>
        </p:nvSpPr>
        <p:spPr/>
        <p:txBody>
          <a:bodyPr/>
          <a:lstStyle/>
          <a:p>
            <a:r>
              <a:rPr lang="en-US" dirty="0"/>
              <a:t>Add text or architecture diagram</a:t>
            </a:r>
          </a:p>
        </p:txBody>
      </p:sp>
    </p:spTree>
    <p:extLst>
      <p:ext uri="{BB962C8B-B14F-4D97-AF65-F5344CB8AC3E}">
        <p14:creationId xmlns:p14="http://schemas.microsoft.com/office/powerpoint/2010/main" val="217277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C03F71-6B9A-154E-A4C9-0701D6A873C2}"/>
              </a:ext>
            </a:extLst>
          </p:cNvPr>
          <p:cNvSpPr>
            <a:spLocks noGrp="1"/>
          </p:cNvSpPr>
          <p:nvPr>
            <p:ph sz="quarter" idx="10"/>
          </p:nvPr>
        </p:nvSpPr>
        <p:spPr/>
        <p:txBody>
          <a:bodyPr/>
          <a:lstStyle/>
          <a:p>
            <a:r>
              <a:rPr lang="en-US" dirty="0"/>
              <a:t>Monitoring </a:t>
            </a:r>
            <a:r>
              <a:rPr lang="en-US" dirty="0" err="1"/>
              <a:t>Fargate</a:t>
            </a:r>
            <a:r>
              <a:rPr lang="en-US" dirty="0"/>
              <a:t> Containers using Prometheus and Grafana</a:t>
            </a:r>
          </a:p>
        </p:txBody>
      </p:sp>
      <p:sp>
        <p:nvSpPr>
          <p:cNvPr id="3" name="TextBox 2">
            <a:extLst>
              <a:ext uri="{FF2B5EF4-FFF2-40B4-BE49-F238E27FC236}">
                <a16:creationId xmlns:a16="http://schemas.microsoft.com/office/drawing/2014/main" id="{194A74E1-49BB-0D42-9FCB-041D3050F011}"/>
              </a:ext>
            </a:extLst>
          </p:cNvPr>
          <p:cNvSpPr txBox="1"/>
          <p:nvPr/>
        </p:nvSpPr>
        <p:spPr>
          <a:xfrm>
            <a:off x="1587731" y="3815542"/>
            <a:ext cx="5378395" cy="276999"/>
          </a:xfrm>
          <a:prstGeom prst="rect">
            <a:avLst/>
          </a:prstGeom>
          <a:noFill/>
        </p:spPr>
        <p:txBody>
          <a:bodyPr wrap="none" rtlCol="0">
            <a:spAutoFit/>
          </a:bodyPr>
          <a:lstStyle/>
          <a:p>
            <a:r>
              <a:rPr lang="en-US" sz="1200" dirty="0">
                <a:solidFill>
                  <a:schemeClr val="bg1"/>
                </a:solidFill>
              </a:rPr>
              <a:t>https://</a:t>
            </a:r>
            <a:r>
              <a:rPr lang="en-US" sz="1200" dirty="0" err="1">
                <a:solidFill>
                  <a:schemeClr val="bg1"/>
                </a:solidFill>
              </a:rPr>
              <a:t>github.com</a:t>
            </a:r>
            <a:r>
              <a:rPr lang="en-US" sz="1200" dirty="0">
                <a:solidFill>
                  <a:schemeClr val="bg1"/>
                </a:solidFill>
              </a:rPr>
              <a:t>/</a:t>
            </a:r>
            <a:r>
              <a:rPr lang="en-US" sz="1200" dirty="0" err="1">
                <a:solidFill>
                  <a:schemeClr val="bg1"/>
                </a:solidFill>
              </a:rPr>
              <a:t>aws</a:t>
            </a:r>
            <a:r>
              <a:rPr lang="en-US" sz="1200" dirty="0">
                <a:solidFill>
                  <a:schemeClr val="bg1"/>
                </a:solidFill>
              </a:rPr>
              <a:t>-samples/</a:t>
            </a:r>
            <a:r>
              <a:rPr lang="en-US" sz="1200" dirty="0" err="1">
                <a:solidFill>
                  <a:schemeClr val="bg1"/>
                </a:solidFill>
              </a:rPr>
              <a:t>aws</a:t>
            </a:r>
            <a:r>
              <a:rPr lang="en-US" sz="1200" dirty="0">
                <a:solidFill>
                  <a:schemeClr val="bg1"/>
                </a:solidFill>
              </a:rPr>
              <a:t>-microservices-deploy-options/issues/78</a:t>
            </a:r>
          </a:p>
        </p:txBody>
      </p:sp>
    </p:spTree>
    <p:extLst>
      <p:ext uri="{BB962C8B-B14F-4D97-AF65-F5344CB8AC3E}">
        <p14:creationId xmlns:p14="http://schemas.microsoft.com/office/powerpoint/2010/main" val="44303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Kubernetes</a:t>
            </a:r>
          </a:p>
        </p:txBody>
      </p:sp>
      <p:grpSp>
        <p:nvGrpSpPr>
          <p:cNvPr id="4" name="Group 3">
            <a:extLst>
              <a:ext uri="{FF2B5EF4-FFF2-40B4-BE49-F238E27FC236}">
                <a16:creationId xmlns:a16="http://schemas.microsoft.com/office/drawing/2014/main" id="{887B3C64-BF4A-3A46-A5A8-5D765BD9BD34}"/>
              </a:ext>
            </a:extLst>
          </p:cNvPr>
          <p:cNvGrpSpPr>
            <a:grpSpLocks noChangeAspect="1"/>
          </p:cNvGrpSpPr>
          <p:nvPr/>
        </p:nvGrpSpPr>
        <p:grpSpPr>
          <a:xfrm>
            <a:off x="6781822" y="1325188"/>
            <a:ext cx="1920240" cy="1856962"/>
            <a:chOff x="3485826" y="819150"/>
            <a:chExt cx="2172348" cy="2100763"/>
          </a:xfrm>
        </p:grpSpPr>
        <p:sp>
          <p:nvSpPr>
            <p:cNvPr id="6" name="Freeform 6">
              <a:extLst>
                <a:ext uri="{FF2B5EF4-FFF2-40B4-BE49-F238E27FC236}">
                  <a16:creationId xmlns:a16="http://schemas.microsoft.com/office/drawing/2014/main" id="{2262FC38-1A1B-6B4E-A76D-FFBCCFE268B9}"/>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DD69B287-2036-7644-8C4C-3B5107774E39}"/>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3364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4"/>
                                        </p:tgtEl>
                                      </p:cBhvr>
                                      <p:by x="0" y="0"/>
                                    </p:animScale>
                                  </p:childTnLst>
                                </p:cTn>
                              </p:par>
                              <p:par>
                                <p:cTn id="9" presetID="6" presetClass="emph" presetSubtype="0" decel="100000" fill="hold" nodeType="withEffect">
                                  <p:stCondLst>
                                    <p:cond delay="900"/>
                                  </p:stCondLst>
                                  <p:childTnLst>
                                    <p:animScale>
                                      <p:cBhvr>
                                        <p:cTn id="10" dur="500" fill="hold"/>
                                        <p:tgtEl>
                                          <p:spTgt spid="4"/>
                                        </p:tgtEl>
                                      </p:cBhvr>
                                      <p:by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B22B96-DE87-4538-9D47-9B581607055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44453"/>
            <a:ext cx="9144000" cy="5187952"/>
          </a:xfrm>
          <a:prstGeom prst="rect">
            <a:avLst/>
          </a:prstGeom>
        </p:spPr>
      </p:pic>
      <p:sp>
        <p:nvSpPr>
          <p:cNvPr id="13" name="Rectangle 12">
            <a:extLst>
              <a:ext uri="{FF2B5EF4-FFF2-40B4-BE49-F238E27FC236}">
                <a16:creationId xmlns:a16="http://schemas.microsoft.com/office/drawing/2014/main" id="{1A727BDA-CD5B-4434-B6D3-CBDD8D5DDAA5}"/>
              </a:ext>
            </a:extLst>
          </p:cNvPr>
          <p:cNvSpPr/>
          <p:nvPr/>
        </p:nvSpPr>
        <p:spPr>
          <a:xfrm>
            <a:off x="0" y="1092199"/>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03F5F00-B2E0-4D60-99FA-A6613C4A9733}"/>
              </a:ext>
            </a:extLst>
          </p:cNvPr>
          <p:cNvSpPr/>
          <p:nvPr/>
        </p:nvSpPr>
        <p:spPr>
          <a:xfrm rot="10800000">
            <a:off x="0" y="-44451"/>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B399EF18-3129-4617-B273-F58ED38ACFB6}"/>
              </a:ext>
            </a:extLst>
          </p:cNvPr>
          <p:cNvSpPr/>
          <p:nvPr/>
        </p:nvSpPr>
        <p:spPr>
          <a:xfrm>
            <a:off x="304801"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fr-FR" sz="1600" dirty="0">
                <a:solidFill>
                  <a:schemeClr val="bg1"/>
                </a:solidFill>
              </a:rPr>
              <a:t>Open source container management platform</a:t>
            </a:r>
          </a:p>
        </p:txBody>
      </p:sp>
      <p:sp>
        <p:nvSpPr>
          <p:cNvPr id="8" name="Rectangle 7">
            <a:extLst>
              <a:ext uri="{FF2B5EF4-FFF2-40B4-BE49-F238E27FC236}">
                <a16:creationId xmlns:a16="http://schemas.microsoft.com/office/drawing/2014/main" id="{66E9BA79-869E-4BBC-92DE-3C293E942EDD}"/>
              </a:ext>
            </a:extLst>
          </p:cNvPr>
          <p:cNvSpPr/>
          <p:nvPr/>
        </p:nvSpPr>
        <p:spPr>
          <a:xfrm>
            <a:off x="3220668"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Helps you run </a:t>
            </a:r>
            <a:br>
              <a:rPr lang="en-US" sz="1600" dirty="0">
                <a:solidFill>
                  <a:schemeClr val="bg1"/>
                </a:solidFill>
              </a:rPr>
            </a:br>
            <a:r>
              <a:rPr lang="en-US" sz="1600" dirty="0">
                <a:solidFill>
                  <a:schemeClr val="bg1"/>
                </a:solidFill>
              </a:rPr>
              <a:t>containers at scale</a:t>
            </a:r>
          </a:p>
        </p:txBody>
      </p:sp>
      <p:sp>
        <p:nvSpPr>
          <p:cNvPr id="9" name="Rectangle 8">
            <a:extLst>
              <a:ext uri="{FF2B5EF4-FFF2-40B4-BE49-F238E27FC236}">
                <a16:creationId xmlns:a16="http://schemas.microsoft.com/office/drawing/2014/main" id="{9B84BCAE-2FA0-409C-81E2-212072DB0611}"/>
              </a:ext>
            </a:extLst>
          </p:cNvPr>
          <p:cNvSpPr/>
          <p:nvPr/>
        </p:nvSpPr>
        <p:spPr>
          <a:xfrm>
            <a:off x="6136535"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Gives you primitives </a:t>
            </a:r>
            <a:br>
              <a:rPr lang="en-US" sz="1600" dirty="0">
                <a:solidFill>
                  <a:schemeClr val="bg1"/>
                </a:solidFill>
              </a:rPr>
            </a:br>
            <a:r>
              <a:rPr lang="en-US" sz="1600" dirty="0">
                <a:solidFill>
                  <a:schemeClr val="bg1"/>
                </a:solidFill>
              </a:rPr>
              <a:t>for building </a:t>
            </a:r>
            <a:br>
              <a:rPr lang="en-US" sz="1600" dirty="0">
                <a:solidFill>
                  <a:schemeClr val="bg1"/>
                </a:solidFill>
              </a:rPr>
            </a:br>
            <a:r>
              <a:rPr lang="en-US" sz="1600" dirty="0">
                <a:solidFill>
                  <a:schemeClr val="bg1"/>
                </a:solidFill>
              </a:rPr>
              <a:t>modern applications</a:t>
            </a:r>
          </a:p>
        </p:txBody>
      </p:sp>
      <p:sp>
        <p:nvSpPr>
          <p:cNvPr id="5" name="Title 4">
            <a:extLst>
              <a:ext uri="{FF2B5EF4-FFF2-40B4-BE49-F238E27FC236}">
                <a16:creationId xmlns:a16="http://schemas.microsoft.com/office/drawing/2014/main" id="{C170478F-F42C-4979-ACE5-87D398EF8AC8}"/>
              </a:ext>
            </a:extLst>
          </p:cNvPr>
          <p:cNvSpPr>
            <a:spLocks noGrp="1"/>
          </p:cNvSpPr>
          <p:nvPr>
            <p:ph type="title" idx="4294967295"/>
          </p:nvPr>
        </p:nvSpPr>
        <p:spPr>
          <a:xfrm>
            <a:off x="0" y="347663"/>
            <a:ext cx="8448675" cy="469900"/>
          </a:xfrm>
        </p:spPr>
        <p:txBody>
          <a:bodyPr/>
          <a:lstStyle/>
          <a:p>
            <a:pPr algn="ctr"/>
            <a:r>
              <a:rPr lang="en-US" dirty="0"/>
              <a:t>What is Kubernetes?</a:t>
            </a:r>
            <a:endParaRPr lang="en-US" dirty="0">
              <a:solidFill>
                <a:schemeClr val="accent2"/>
              </a:solidFill>
            </a:endParaRPr>
          </a:p>
        </p:txBody>
      </p:sp>
      <p:sp>
        <p:nvSpPr>
          <p:cNvPr id="17" name="Freeform 15">
            <a:extLst>
              <a:ext uri="{FF2B5EF4-FFF2-40B4-BE49-F238E27FC236}">
                <a16:creationId xmlns:a16="http://schemas.microsoft.com/office/drawing/2014/main" id="{507DCC01-8576-4708-B4AC-EFD40E4A6946}"/>
              </a:ext>
            </a:extLst>
          </p:cNvPr>
          <p:cNvSpPr>
            <a:spLocks noEditPoints="1"/>
          </p:cNvSpPr>
          <p:nvPr/>
        </p:nvSpPr>
        <p:spPr bwMode="auto">
          <a:xfrm>
            <a:off x="1170387" y="1611272"/>
            <a:ext cx="971495" cy="971492"/>
          </a:xfrm>
          <a:custGeom>
            <a:avLst/>
            <a:gdLst>
              <a:gd name="T0" fmla="*/ 922 w 2048"/>
              <a:gd name="T1" fmla="*/ 1877 h 2048"/>
              <a:gd name="T2" fmla="*/ 922 w 2048"/>
              <a:gd name="T3" fmla="*/ 1126 h 2048"/>
              <a:gd name="T4" fmla="*/ 683 w 2048"/>
              <a:gd name="T5" fmla="*/ 1161 h 2048"/>
              <a:gd name="T6" fmla="*/ 751 w 2048"/>
              <a:gd name="T7" fmla="*/ 1843 h 2048"/>
              <a:gd name="T8" fmla="*/ 512 w 2048"/>
              <a:gd name="T9" fmla="*/ 1126 h 2048"/>
              <a:gd name="T10" fmla="*/ 512 w 2048"/>
              <a:gd name="T11" fmla="*/ 1877 h 2048"/>
              <a:gd name="T12" fmla="*/ 512 w 2048"/>
              <a:gd name="T13" fmla="*/ 1126 h 2048"/>
              <a:gd name="T14" fmla="*/ 273 w 2048"/>
              <a:gd name="T15" fmla="*/ 1843 h 2048"/>
              <a:gd name="T16" fmla="*/ 341 w 2048"/>
              <a:gd name="T17" fmla="*/ 1161 h 2048"/>
              <a:gd name="T18" fmla="*/ 1707 w 2048"/>
              <a:gd name="T19" fmla="*/ 1161 h 2048"/>
              <a:gd name="T20" fmla="*/ 1775 w 2048"/>
              <a:gd name="T21" fmla="*/ 1843 h 2048"/>
              <a:gd name="T22" fmla="*/ 1536 w 2048"/>
              <a:gd name="T23" fmla="*/ 1126 h 2048"/>
              <a:gd name="T24" fmla="*/ 1536 w 2048"/>
              <a:gd name="T25" fmla="*/ 1877 h 2048"/>
              <a:gd name="T26" fmla="*/ 1536 w 2048"/>
              <a:gd name="T27" fmla="*/ 1126 h 2048"/>
              <a:gd name="T28" fmla="*/ 1297 w 2048"/>
              <a:gd name="T29" fmla="*/ 1843 h 2048"/>
              <a:gd name="T30" fmla="*/ 1365 w 2048"/>
              <a:gd name="T31" fmla="*/ 1161 h 2048"/>
              <a:gd name="T32" fmla="*/ 1092 w 2048"/>
              <a:gd name="T33" fmla="*/ 1161 h 2048"/>
              <a:gd name="T34" fmla="*/ 1161 w 2048"/>
              <a:gd name="T35" fmla="*/ 1843 h 2048"/>
              <a:gd name="T36" fmla="*/ 1980 w 2048"/>
              <a:gd name="T37" fmla="*/ 1208 h 2048"/>
              <a:gd name="T38" fmla="*/ 2048 w 2048"/>
              <a:gd name="T39" fmla="*/ 1959 h 2048"/>
              <a:gd name="T40" fmla="*/ 34 w 2048"/>
              <a:gd name="T41" fmla="*/ 2048 h 2048"/>
              <a:gd name="T42" fmla="*/ 44 w 2048"/>
              <a:gd name="T43" fmla="*/ 1853 h 2048"/>
              <a:gd name="T44" fmla="*/ 44 w 2048"/>
              <a:gd name="T45" fmla="*/ 1150 h 2048"/>
              <a:gd name="T46" fmla="*/ 34 w 2048"/>
              <a:gd name="T47" fmla="*/ 956 h 2048"/>
              <a:gd name="T48" fmla="*/ 887 w 2048"/>
              <a:gd name="T49" fmla="*/ 649 h 2048"/>
              <a:gd name="T50" fmla="*/ 1038 w 2048"/>
              <a:gd name="T51" fmla="*/ 618 h 2048"/>
              <a:gd name="T52" fmla="*/ 1059 w 2048"/>
              <a:gd name="T53" fmla="*/ 612 h 2048"/>
              <a:gd name="T54" fmla="*/ 1123 w 2048"/>
              <a:gd name="T55" fmla="*/ 672 h 2048"/>
              <a:gd name="T56" fmla="*/ 1058 w 2048"/>
              <a:gd name="T57" fmla="*/ 685 h 2048"/>
              <a:gd name="T58" fmla="*/ 1161 w 2048"/>
              <a:gd name="T59" fmla="*/ 649 h 2048"/>
              <a:gd name="T60" fmla="*/ 1024 w 2048"/>
              <a:gd name="T61" fmla="*/ 440 h 2048"/>
              <a:gd name="T62" fmla="*/ 922 w 2048"/>
              <a:gd name="T63" fmla="*/ 0 h 2048"/>
              <a:gd name="T64" fmla="*/ 1058 w 2048"/>
              <a:gd name="T65" fmla="*/ 102 h 2048"/>
              <a:gd name="T66" fmla="*/ 1195 w 2048"/>
              <a:gd name="T67" fmla="*/ 0 h 2048"/>
              <a:gd name="T68" fmla="*/ 1092 w 2048"/>
              <a:gd name="T69" fmla="*/ 440 h 2048"/>
              <a:gd name="T70" fmla="*/ 1058 w 2048"/>
              <a:gd name="T71" fmla="*/ 819 h 2048"/>
              <a:gd name="T72" fmla="*/ 1735 w 2048"/>
              <a:gd name="T73" fmla="*/ 956 h 2048"/>
              <a:gd name="T74" fmla="*/ 1287 w 2048"/>
              <a:gd name="T75" fmla="*/ 703 h 2048"/>
              <a:gd name="T76" fmla="*/ 2048 w 2048"/>
              <a:gd name="T77" fmla="*/ 990 h 2048"/>
              <a:gd name="T78" fmla="*/ 1980 w 2048"/>
              <a:gd name="T79" fmla="*/ 1208 h 2048"/>
              <a:gd name="T80" fmla="*/ 1058 w 2048"/>
              <a:gd name="T81" fmla="*/ 171 h 2048"/>
              <a:gd name="T82" fmla="*/ 1911 w 2048"/>
              <a:gd name="T83" fmla="*/ 1795 h 2048"/>
              <a:gd name="T84" fmla="*/ 1980 w 2048"/>
              <a:gd name="T85" fmla="*/ 1044 h 2048"/>
              <a:gd name="T86" fmla="*/ 68 w 2048"/>
              <a:gd name="T87" fmla="*/ 1044 h 2048"/>
              <a:gd name="T88" fmla="*/ 137 w 2048"/>
              <a:gd name="T89" fmla="*/ 1795 h 2048"/>
              <a:gd name="T90" fmla="*/ 68 w 2048"/>
              <a:gd name="T91" fmla="*/ 1980 h 2048"/>
              <a:gd name="T92" fmla="*/ 1956 w 2048"/>
              <a:gd name="T93" fmla="*/ 1901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956" y="1161"/>
                </a:moveTo>
                <a:cubicBezTo>
                  <a:pt x="956" y="1843"/>
                  <a:pt x="956" y="1843"/>
                  <a:pt x="956" y="1843"/>
                </a:cubicBezTo>
                <a:cubicBezTo>
                  <a:pt x="956" y="1864"/>
                  <a:pt x="942" y="1877"/>
                  <a:pt x="922" y="1877"/>
                </a:cubicBezTo>
                <a:cubicBezTo>
                  <a:pt x="901" y="1877"/>
                  <a:pt x="887" y="1864"/>
                  <a:pt x="887" y="1843"/>
                </a:cubicBezTo>
                <a:cubicBezTo>
                  <a:pt x="887" y="1161"/>
                  <a:pt x="887" y="1161"/>
                  <a:pt x="887" y="1161"/>
                </a:cubicBezTo>
                <a:cubicBezTo>
                  <a:pt x="887" y="1140"/>
                  <a:pt x="901" y="1126"/>
                  <a:pt x="922" y="1126"/>
                </a:cubicBezTo>
                <a:cubicBezTo>
                  <a:pt x="942" y="1126"/>
                  <a:pt x="956" y="1140"/>
                  <a:pt x="956" y="1161"/>
                </a:cubicBezTo>
                <a:close/>
                <a:moveTo>
                  <a:pt x="717" y="1126"/>
                </a:moveTo>
                <a:cubicBezTo>
                  <a:pt x="696" y="1126"/>
                  <a:pt x="683" y="1140"/>
                  <a:pt x="683" y="1161"/>
                </a:cubicBezTo>
                <a:cubicBezTo>
                  <a:pt x="683" y="1843"/>
                  <a:pt x="683" y="1843"/>
                  <a:pt x="683" y="1843"/>
                </a:cubicBezTo>
                <a:cubicBezTo>
                  <a:pt x="683" y="1864"/>
                  <a:pt x="696" y="1877"/>
                  <a:pt x="717" y="1877"/>
                </a:cubicBezTo>
                <a:cubicBezTo>
                  <a:pt x="737" y="1877"/>
                  <a:pt x="751" y="1864"/>
                  <a:pt x="751" y="1843"/>
                </a:cubicBezTo>
                <a:cubicBezTo>
                  <a:pt x="751" y="1161"/>
                  <a:pt x="751" y="1161"/>
                  <a:pt x="751" y="1161"/>
                </a:cubicBezTo>
                <a:cubicBezTo>
                  <a:pt x="751" y="1140"/>
                  <a:pt x="737" y="1126"/>
                  <a:pt x="717" y="1126"/>
                </a:cubicBezTo>
                <a:close/>
                <a:moveTo>
                  <a:pt x="512" y="1126"/>
                </a:moveTo>
                <a:cubicBezTo>
                  <a:pt x="492" y="1126"/>
                  <a:pt x="478" y="1140"/>
                  <a:pt x="478" y="1161"/>
                </a:cubicBezTo>
                <a:cubicBezTo>
                  <a:pt x="478" y="1843"/>
                  <a:pt x="478" y="1843"/>
                  <a:pt x="478" y="1843"/>
                </a:cubicBezTo>
                <a:cubicBezTo>
                  <a:pt x="478" y="1864"/>
                  <a:pt x="492" y="1877"/>
                  <a:pt x="512" y="1877"/>
                </a:cubicBezTo>
                <a:cubicBezTo>
                  <a:pt x="532" y="1877"/>
                  <a:pt x="546" y="1864"/>
                  <a:pt x="546" y="1843"/>
                </a:cubicBezTo>
                <a:cubicBezTo>
                  <a:pt x="546" y="1161"/>
                  <a:pt x="546" y="1161"/>
                  <a:pt x="546" y="1161"/>
                </a:cubicBezTo>
                <a:cubicBezTo>
                  <a:pt x="546" y="1140"/>
                  <a:pt x="532" y="1126"/>
                  <a:pt x="512" y="1126"/>
                </a:cubicBezTo>
                <a:close/>
                <a:moveTo>
                  <a:pt x="307" y="1126"/>
                </a:moveTo>
                <a:cubicBezTo>
                  <a:pt x="287" y="1126"/>
                  <a:pt x="273" y="1140"/>
                  <a:pt x="273" y="1161"/>
                </a:cubicBezTo>
                <a:cubicBezTo>
                  <a:pt x="273" y="1843"/>
                  <a:pt x="273" y="1843"/>
                  <a:pt x="273" y="1843"/>
                </a:cubicBezTo>
                <a:cubicBezTo>
                  <a:pt x="273" y="1864"/>
                  <a:pt x="287" y="1877"/>
                  <a:pt x="307" y="1877"/>
                </a:cubicBezTo>
                <a:cubicBezTo>
                  <a:pt x="328" y="1877"/>
                  <a:pt x="341" y="1864"/>
                  <a:pt x="341" y="1843"/>
                </a:cubicBezTo>
                <a:cubicBezTo>
                  <a:pt x="341" y="1161"/>
                  <a:pt x="341" y="1161"/>
                  <a:pt x="341" y="1161"/>
                </a:cubicBezTo>
                <a:cubicBezTo>
                  <a:pt x="341" y="1140"/>
                  <a:pt x="328" y="1126"/>
                  <a:pt x="307" y="1126"/>
                </a:cubicBezTo>
                <a:close/>
                <a:moveTo>
                  <a:pt x="1741" y="1126"/>
                </a:moveTo>
                <a:cubicBezTo>
                  <a:pt x="1720" y="1126"/>
                  <a:pt x="1707" y="1140"/>
                  <a:pt x="1707" y="1161"/>
                </a:cubicBezTo>
                <a:cubicBezTo>
                  <a:pt x="1707" y="1843"/>
                  <a:pt x="1707" y="1843"/>
                  <a:pt x="1707" y="1843"/>
                </a:cubicBezTo>
                <a:cubicBezTo>
                  <a:pt x="1707" y="1864"/>
                  <a:pt x="1720" y="1877"/>
                  <a:pt x="1741" y="1877"/>
                </a:cubicBezTo>
                <a:cubicBezTo>
                  <a:pt x="1761" y="1877"/>
                  <a:pt x="1775" y="1864"/>
                  <a:pt x="1775" y="1843"/>
                </a:cubicBezTo>
                <a:cubicBezTo>
                  <a:pt x="1775" y="1161"/>
                  <a:pt x="1775" y="1161"/>
                  <a:pt x="1775" y="1161"/>
                </a:cubicBezTo>
                <a:cubicBezTo>
                  <a:pt x="1775" y="1140"/>
                  <a:pt x="1761" y="1126"/>
                  <a:pt x="1741" y="1126"/>
                </a:cubicBezTo>
                <a:close/>
                <a:moveTo>
                  <a:pt x="1536" y="1126"/>
                </a:moveTo>
                <a:cubicBezTo>
                  <a:pt x="1516" y="1126"/>
                  <a:pt x="1502" y="1140"/>
                  <a:pt x="1502" y="1161"/>
                </a:cubicBezTo>
                <a:cubicBezTo>
                  <a:pt x="1502" y="1843"/>
                  <a:pt x="1502" y="1843"/>
                  <a:pt x="1502" y="1843"/>
                </a:cubicBezTo>
                <a:cubicBezTo>
                  <a:pt x="1502" y="1864"/>
                  <a:pt x="1516" y="1877"/>
                  <a:pt x="1536" y="1877"/>
                </a:cubicBezTo>
                <a:cubicBezTo>
                  <a:pt x="1556" y="1877"/>
                  <a:pt x="1570" y="1864"/>
                  <a:pt x="1570" y="1843"/>
                </a:cubicBezTo>
                <a:cubicBezTo>
                  <a:pt x="1570" y="1161"/>
                  <a:pt x="1570" y="1161"/>
                  <a:pt x="1570" y="1161"/>
                </a:cubicBezTo>
                <a:cubicBezTo>
                  <a:pt x="1570" y="1140"/>
                  <a:pt x="1556" y="1126"/>
                  <a:pt x="1536" y="1126"/>
                </a:cubicBezTo>
                <a:close/>
                <a:moveTo>
                  <a:pt x="1331" y="1126"/>
                </a:moveTo>
                <a:cubicBezTo>
                  <a:pt x="1311" y="1126"/>
                  <a:pt x="1297" y="1140"/>
                  <a:pt x="1297" y="1161"/>
                </a:cubicBezTo>
                <a:cubicBezTo>
                  <a:pt x="1297" y="1843"/>
                  <a:pt x="1297" y="1843"/>
                  <a:pt x="1297" y="1843"/>
                </a:cubicBezTo>
                <a:cubicBezTo>
                  <a:pt x="1297" y="1864"/>
                  <a:pt x="1311" y="1877"/>
                  <a:pt x="1331" y="1877"/>
                </a:cubicBezTo>
                <a:cubicBezTo>
                  <a:pt x="1352" y="1877"/>
                  <a:pt x="1365" y="1864"/>
                  <a:pt x="1365" y="1843"/>
                </a:cubicBezTo>
                <a:cubicBezTo>
                  <a:pt x="1365" y="1161"/>
                  <a:pt x="1365" y="1161"/>
                  <a:pt x="1365" y="1161"/>
                </a:cubicBezTo>
                <a:cubicBezTo>
                  <a:pt x="1365" y="1140"/>
                  <a:pt x="1352" y="1126"/>
                  <a:pt x="1331" y="1126"/>
                </a:cubicBezTo>
                <a:close/>
                <a:moveTo>
                  <a:pt x="1126" y="1126"/>
                </a:moveTo>
                <a:cubicBezTo>
                  <a:pt x="1106" y="1126"/>
                  <a:pt x="1092" y="1140"/>
                  <a:pt x="1092" y="1161"/>
                </a:cubicBezTo>
                <a:cubicBezTo>
                  <a:pt x="1092" y="1843"/>
                  <a:pt x="1092" y="1843"/>
                  <a:pt x="1092" y="1843"/>
                </a:cubicBezTo>
                <a:cubicBezTo>
                  <a:pt x="1092" y="1864"/>
                  <a:pt x="1106" y="1877"/>
                  <a:pt x="1126" y="1877"/>
                </a:cubicBezTo>
                <a:cubicBezTo>
                  <a:pt x="1147" y="1877"/>
                  <a:pt x="1161" y="1864"/>
                  <a:pt x="1161" y="1843"/>
                </a:cubicBezTo>
                <a:cubicBezTo>
                  <a:pt x="1161" y="1161"/>
                  <a:pt x="1161" y="1161"/>
                  <a:pt x="1161" y="1161"/>
                </a:cubicBezTo>
                <a:cubicBezTo>
                  <a:pt x="1161" y="1140"/>
                  <a:pt x="1147" y="1126"/>
                  <a:pt x="1126" y="1126"/>
                </a:cubicBezTo>
                <a:close/>
                <a:moveTo>
                  <a:pt x="1980" y="1208"/>
                </a:moveTo>
                <a:cubicBezTo>
                  <a:pt x="1980" y="1795"/>
                  <a:pt x="1980" y="1795"/>
                  <a:pt x="1980" y="1795"/>
                </a:cubicBezTo>
                <a:cubicBezTo>
                  <a:pt x="1980" y="1816"/>
                  <a:pt x="1987" y="1836"/>
                  <a:pt x="2004" y="1853"/>
                </a:cubicBezTo>
                <a:cubicBezTo>
                  <a:pt x="2031" y="1881"/>
                  <a:pt x="2048" y="1918"/>
                  <a:pt x="2048" y="1959"/>
                </a:cubicBezTo>
                <a:cubicBezTo>
                  <a:pt x="2048" y="2014"/>
                  <a:pt x="2048" y="2014"/>
                  <a:pt x="2048" y="2014"/>
                </a:cubicBezTo>
                <a:cubicBezTo>
                  <a:pt x="2048" y="2034"/>
                  <a:pt x="2034" y="2048"/>
                  <a:pt x="2014" y="2048"/>
                </a:cubicBezTo>
                <a:cubicBezTo>
                  <a:pt x="34" y="2048"/>
                  <a:pt x="34" y="2048"/>
                  <a:pt x="34" y="2048"/>
                </a:cubicBezTo>
                <a:cubicBezTo>
                  <a:pt x="14" y="2048"/>
                  <a:pt x="0" y="2034"/>
                  <a:pt x="0" y="2014"/>
                </a:cubicBezTo>
                <a:cubicBezTo>
                  <a:pt x="0" y="1959"/>
                  <a:pt x="0" y="1959"/>
                  <a:pt x="0" y="1959"/>
                </a:cubicBezTo>
                <a:cubicBezTo>
                  <a:pt x="0" y="1918"/>
                  <a:pt x="17" y="1881"/>
                  <a:pt x="44" y="1853"/>
                </a:cubicBezTo>
                <a:cubicBezTo>
                  <a:pt x="58" y="1836"/>
                  <a:pt x="68" y="1819"/>
                  <a:pt x="68" y="1795"/>
                </a:cubicBezTo>
                <a:cubicBezTo>
                  <a:pt x="68" y="1208"/>
                  <a:pt x="68" y="1208"/>
                  <a:pt x="68" y="1208"/>
                </a:cubicBezTo>
                <a:cubicBezTo>
                  <a:pt x="68" y="1188"/>
                  <a:pt x="58" y="1164"/>
                  <a:pt x="44" y="1150"/>
                </a:cubicBezTo>
                <a:cubicBezTo>
                  <a:pt x="17" y="1123"/>
                  <a:pt x="0" y="1085"/>
                  <a:pt x="0" y="1044"/>
                </a:cubicBezTo>
                <a:cubicBezTo>
                  <a:pt x="0" y="990"/>
                  <a:pt x="0" y="990"/>
                  <a:pt x="0" y="990"/>
                </a:cubicBezTo>
                <a:cubicBezTo>
                  <a:pt x="0" y="969"/>
                  <a:pt x="14" y="956"/>
                  <a:pt x="34" y="956"/>
                </a:cubicBezTo>
                <a:cubicBezTo>
                  <a:pt x="126" y="956"/>
                  <a:pt x="126" y="956"/>
                  <a:pt x="126" y="956"/>
                </a:cubicBezTo>
                <a:cubicBezTo>
                  <a:pt x="889" y="673"/>
                  <a:pt x="889" y="673"/>
                  <a:pt x="889" y="673"/>
                </a:cubicBezTo>
                <a:cubicBezTo>
                  <a:pt x="888" y="665"/>
                  <a:pt x="887" y="657"/>
                  <a:pt x="887" y="649"/>
                </a:cubicBezTo>
                <a:cubicBezTo>
                  <a:pt x="887" y="628"/>
                  <a:pt x="901" y="614"/>
                  <a:pt x="922" y="614"/>
                </a:cubicBezTo>
                <a:cubicBezTo>
                  <a:pt x="942" y="614"/>
                  <a:pt x="956" y="628"/>
                  <a:pt x="956" y="649"/>
                </a:cubicBezTo>
                <a:cubicBezTo>
                  <a:pt x="1038" y="618"/>
                  <a:pt x="1038" y="618"/>
                  <a:pt x="1038" y="618"/>
                </a:cubicBezTo>
                <a:cubicBezTo>
                  <a:pt x="1044" y="614"/>
                  <a:pt x="1051" y="612"/>
                  <a:pt x="1058" y="612"/>
                </a:cubicBezTo>
                <a:cubicBezTo>
                  <a:pt x="1058" y="612"/>
                  <a:pt x="1058" y="612"/>
                  <a:pt x="1058" y="612"/>
                </a:cubicBezTo>
                <a:cubicBezTo>
                  <a:pt x="1058" y="612"/>
                  <a:pt x="1058" y="612"/>
                  <a:pt x="1059" y="612"/>
                </a:cubicBezTo>
                <a:cubicBezTo>
                  <a:pt x="1066" y="612"/>
                  <a:pt x="1073" y="615"/>
                  <a:pt x="1079" y="619"/>
                </a:cubicBezTo>
                <a:cubicBezTo>
                  <a:pt x="1103" y="628"/>
                  <a:pt x="1103" y="628"/>
                  <a:pt x="1103" y="628"/>
                </a:cubicBezTo>
                <a:cubicBezTo>
                  <a:pt x="1120" y="635"/>
                  <a:pt x="1130" y="655"/>
                  <a:pt x="1123" y="672"/>
                </a:cubicBezTo>
                <a:cubicBezTo>
                  <a:pt x="1120" y="689"/>
                  <a:pt x="1106" y="696"/>
                  <a:pt x="1092" y="696"/>
                </a:cubicBezTo>
                <a:cubicBezTo>
                  <a:pt x="1089" y="696"/>
                  <a:pt x="1085" y="696"/>
                  <a:pt x="1079" y="693"/>
                </a:cubicBezTo>
                <a:cubicBezTo>
                  <a:pt x="1058" y="685"/>
                  <a:pt x="1058" y="685"/>
                  <a:pt x="1058" y="685"/>
                </a:cubicBezTo>
                <a:cubicBezTo>
                  <a:pt x="978" y="714"/>
                  <a:pt x="978" y="714"/>
                  <a:pt x="978" y="714"/>
                </a:cubicBezTo>
                <a:cubicBezTo>
                  <a:pt x="997" y="737"/>
                  <a:pt x="1025" y="751"/>
                  <a:pt x="1058" y="751"/>
                </a:cubicBezTo>
                <a:cubicBezTo>
                  <a:pt x="1116" y="751"/>
                  <a:pt x="1161" y="707"/>
                  <a:pt x="1161" y="649"/>
                </a:cubicBezTo>
                <a:cubicBezTo>
                  <a:pt x="1161" y="591"/>
                  <a:pt x="1116" y="546"/>
                  <a:pt x="1058" y="546"/>
                </a:cubicBezTo>
                <a:cubicBezTo>
                  <a:pt x="1038" y="546"/>
                  <a:pt x="1024" y="532"/>
                  <a:pt x="1024" y="512"/>
                </a:cubicBezTo>
                <a:cubicBezTo>
                  <a:pt x="1024" y="440"/>
                  <a:pt x="1024" y="440"/>
                  <a:pt x="1024" y="440"/>
                </a:cubicBezTo>
                <a:cubicBezTo>
                  <a:pt x="945" y="425"/>
                  <a:pt x="887" y="357"/>
                  <a:pt x="887" y="273"/>
                </a:cubicBezTo>
                <a:cubicBezTo>
                  <a:pt x="887" y="34"/>
                  <a:pt x="887" y="34"/>
                  <a:pt x="887" y="34"/>
                </a:cubicBezTo>
                <a:cubicBezTo>
                  <a:pt x="887" y="14"/>
                  <a:pt x="901" y="0"/>
                  <a:pt x="922" y="0"/>
                </a:cubicBezTo>
                <a:cubicBezTo>
                  <a:pt x="942" y="0"/>
                  <a:pt x="956" y="14"/>
                  <a:pt x="956" y="34"/>
                </a:cubicBezTo>
                <a:cubicBezTo>
                  <a:pt x="956" y="136"/>
                  <a:pt x="956" y="136"/>
                  <a:pt x="956" y="136"/>
                </a:cubicBezTo>
                <a:cubicBezTo>
                  <a:pt x="984" y="115"/>
                  <a:pt x="1019" y="102"/>
                  <a:pt x="1058" y="102"/>
                </a:cubicBezTo>
                <a:cubicBezTo>
                  <a:pt x="1097" y="102"/>
                  <a:pt x="1132" y="115"/>
                  <a:pt x="1161" y="136"/>
                </a:cubicBezTo>
                <a:cubicBezTo>
                  <a:pt x="1161" y="34"/>
                  <a:pt x="1161" y="34"/>
                  <a:pt x="1161" y="34"/>
                </a:cubicBezTo>
                <a:cubicBezTo>
                  <a:pt x="1161" y="14"/>
                  <a:pt x="1174" y="0"/>
                  <a:pt x="1195" y="0"/>
                </a:cubicBezTo>
                <a:cubicBezTo>
                  <a:pt x="1215" y="0"/>
                  <a:pt x="1229" y="14"/>
                  <a:pt x="1229" y="34"/>
                </a:cubicBezTo>
                <a:cubicBezTo>
                  <a:pt x="1229" y="273"/>
                  <a:pt x="1229" y="273"/>
                  <a:pt x="1229" y="273"/>
                </a:cubicBezTo>
                <a:cubicBezTo>
                  <a:pt x="1229" y="357"/>
                  <a:pt x="1171" y="425"/>
                  <a:pt x="1092" y="440"/>
                </a:cubicBezTo>
                <a:cubicBezTo>
                  <a:pt x="1092" y="481"/>
                  <a:pt x="1092" y="481"/>
                  <a:pt x="1092" y="481"/>
                </a:cubicBezTo>
                <a:cubicBezTo>
                  <a:pt x="1171" y="498"/>
                  <a:pt x="1229" y="567"/>
                  <a:pt x="1229" y="649"/>
                </a:cubicBezTo>
                <a:cubicBezTo>
                  <a:pt x="1229" y="744"/>
                  <a:pt x="1154" y="819"/>
                  <a:pt x="1058" y="819"/>
                </a:cubicBezTo>
                <a:cubicBezTo>
                  <a:pt x="996" y="819"/>
                  <a:pt x="942" y="787"/>
                  <a:pt x="912" y="738"/>
                </a:cubicBezTo>
                <a:cubicBezTo>
                  <a:pt x="325" y="956"/>
                  <a:pt x="325" y="956"/>
                  <a:pt x="325" y="956"/>
                </a:cubicBezTo>
                <a:cubicBezTo>
                  <a:pt x="1735" y="956"/>
                  <a:pt x="1735" y="956"/>
                  <a:pt x="1735" y="956"/>
                </a:cubicBezTo>
                <a:cubicBezTo>
                  <a:pt x="1263" y="768"/>
                  <a:pt x="1263" y="768"/>
                  <a:pt x="1263" y="768"/>
                </a:cubicBezTo>
                <a:cubicBezTo>
                  <a:pt x="1246" y="761"/>
                  <a:pt x="1236" y="741"/>
                  <a:pt x="1242" y="724"/>
                </a:cubicBezTo>
                <a:cubicBezTo>
                  <a:pt x="1249" y="707"/>
                  <a:pt x="1270" y="696"/>
                  <a:pt x="1287" y="703"/>
                </a:cubicBezTo>
                <a:cubicBezTo>
                  <a:pt x="1922" y="956"/>
                  <a:pt x="1922" y="956"/>
                  <a:pt x="1922" y="956"/>
                </a:cubicBezTo>
                <a:cubicBezTo>
                  <a:pt x="2014" y="956"/>
                  <a:pt x="2014" y="956"/>
                  <a:pt x="2014" y="956"/>
                </a:cubicBezTo>
                <a:cubicBezTo>
                  <a:pt x="2034" y="956"/>
                  <a:pt x="2048" y="969"/>
                  <a:pt x="2048" y="990"/>
                </a:cubicBezTo>
                <a:cubicBezTo>
                  <a:pt x="2048" y="1044"/>
                  <a:pt x="2048" y="1044"/>
                  <a:pt x="2048" y="1044"/>
                </a:cubicBezTo>
                <a:cubicBezTo>
                  <a:pt x="2048" y="1085"/>
                  <a:pt x="2031" y="1123"/>
                  <a:pt x="2004" y="1150"/>
                </a:cubicBezTo>
                <a:cubicBezTo>
                  <a:pt x="1990" y="1167"/>
                  <a:pt x="1980" y="1184"/>
                  <a:pt x="1980" y="1208"/>
                </a:cubicBezTo>
                <a:close/>
                <a:moveTo>
                  <a:pt x="1058" y="375"/>
                </a:moveTo>
                <a:cubicBezTo>
                  <a:pt x="1116" y="375"/>
                  <a:pt x="1161" y="331"/>
                  <a:pt x="1161" y="273"/>
                </a:cubicBezTo>
                <a:cubicBezTo>
                  <a:pt x="1161" y="215"/>
                  <a:pt x="1116" y="171"/>
                  <a:pt x="1058" y="171"/>
                </a:cubicBezTo>
                <a:cubicBezTo>
                  <a:pt x="1000" y="171"/>
                  <a:pt x="956" y="215"/>
                  <a:pt x="956" y="273"/>
                </a:cubicBezTo>
                <a:cubicBezTo>
                  <a:pt x="956" y="331"/>
                  <a:pt x="1000" y="375"/>
                  <a:pt x="1058" y="375"/>
                </a:cubicBezTo>
                <a:close/>
                <a:moveTo>
                  <a:pt x="1911" y="1795"/>
                </a:moveTo>
                <a:cubicBezTo>
                  <a:pt x="1911" y="1208"/>
                  <a:pt x="1911" y="1208"/>
                  <a:pt x="1911" y="1208"/>
                </a:cubicBezTo>
                <a:cubicBezTo>
                  <a:pt x="1911" y="1167"/>
                  <a:pt x="1929" y="1130"/>
                  <a:pt x="1956" y="1103"/>
                </a:cubicBezTo>
                <a:cubicBezTo>
                  <a:pt x="1969" y="1085"/>
                  <a:pt x="1980" y="1065"/>
                  <a:pt x="1980" y="1044"/>
                </a:cubicBezTo>
                <a:cubicBezTo>
                  <a:pt x="1980" y="1024"/>
                  <a:pt x="1980" y="1024"/>
                  <a:pt x="1980" y="1024"/>
                </a:cubicBezTo>
                <a:cubicBezTo>
                  <a:pt x="68" y="1024"/>
                  <a:pt x="68" y="1024"/>
                  <a:pt x="68" y="1024"/>
                </a:cubicBezTo>
                <a:cubicBezTo>
                  <a:pt x="68" y="1044"/>
                  <a:pt x="68" y="1044"/>
                  <a:pt x="68" y="1044"/>
                </a:cubicBezTo>
                <a:cubicBezTo>
                  <a:pt x="68" y="1065"/>
                  <a:pt x="79" y="1085"/>
                  <a:pt x="92" y="1103"/>
                </a:cubicBezTo>
                <a:cubicBezTo>
                  <a:pt x="119" y="1130"/>
                  <a:pt x="137" y="1171"/>
                  <a:pt x="137" y="1208"/>
                </a:cubicBezTo>
                <a:cubicBezTo>
                  <a:pt x="137" y="1795"/>
                  <a:pt x="137" y="1795"/>
                  <a:pt x="137" y="1795"/>
                </a:cubicBezTo>
                <a:cubicBezTo>
                  <a:pt x="137" y="1836"/>
                  <a:pt x="119" y="1874"/>
                  <a:pt x="92" y="1901"/>
                </a:cubicBezTo>
                <a:cubicBezTo>
                  <a:pt x="79" y="1918"/>
                  <a:pt x="68" y="1935"/>
                  <a:pt x="68" y="1959"/>
                </a:cubicBezTo>
                <a:cubicBezTo>
                  <a:pt x="68" y="1980"/>
                  <a:pt x="68" y="1980"/>
                  <a:pt x="68" y="1980"/>
                </a:cubicBezTo>
                <a:cubicBezTo>
                  <a:pt x="1980" y="1980"/>
                  <a:pt x="1980" y="1980"/>
                  <a:pt x="1980" y="1980"/>
                </a:cubicBezTo>
                <a:cubicBezTo>
                  <a:pt x="1980" y="1959"/>
                  <a:pt x="1980" y="1959"/>
                  <a:pt x="1980" y="1959"/>
                </a:cubicBezTo>
                <a:cubicBezTo>
                  <a:pt x="1980" y="1939"/>
                  <a:pt x="1973" y="1918"/>
                  <a:pt x="1956" y="1901"/>
                </a:cubicBezTo>
                <a:cubicBezTo>
                  <a:pt x="1929" y="1874"/>
                  <a:pt x="1911" y="1836"/>
                  <a:pt x="1911" y="1795"/>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en-US"/>
          </a:p>
        </p:txBody>
      </p:sp>
      <p:grpSp>
        <p:nvGrpSpPr>
          <p:cNvPr id="18" name="Group 17">
            <a:extLst>
              <a:ext uri="{FF2B5EF4-FFF2-40B4-BE49-F238E27FC236}">
                <a16:creationId xmlns:a16="http://schemas.microsoft.com/office/drawing/2014/main" id="{AFE865F9-FA3D-4D51-91B4-E0F4DD02A1C8}"/>
              </a:ext>
            </a:extLst>
          </p:cNvPr>
          <p:cNvGrpSpPr/>
          <p:nvPr/>
        </p:nvGrpSpPr>
        <p:grpSpPr>
          <a:xfrm>
            <a:off x="3979338" y="1909896"/>
            <a:ext cx="1185326" cy="672868"/>
            <a:chOff x="2939151" y="2019872"/>
            <a:chExt cx="1185326" cy="672868"/>
          </a:xfrm>
        </p:grpSpPr>
        <p:sp>
          <p:nvSpPr>
            <p:cNvPr id="19" name="Rectangle 18">
              <a:extLst>
                <a:ext uri="{FF2B5EF4-FFF2-40B4-BE49-F238E27FC236}">
                  <a16:creationId xmlns:a16="http://schemas.microsoft.com/office/drawing/2014/main" id="{8064242F-8EB3-4ED5-8914-B58EFD4F427C}"/>
                </a:ext>
              </a:extLst>
            </p:cNvPr>
            <p:cNvSpPr/>
            <p:nvPr/>
          </p:nvSpPr>
          <p:spPr>
            <a:xfrm>
              <a:off x="2939151" y="2019872"/>
              <a:ext cx="1185326" cy="672868"/>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252FA5EE-614A-4DB1-A561-2ACCEB45DF67}"/>
                </a:ext>
              </a:extLst>
            </p:cNvPr>
            <p:cNvGrpSpPr/>
            <p:nvPr/>
          </p:nvGrpSpPr>
          <p:grpSpPr>
            <a:xfrm>
              <a:off x="3249258" y="2074896"/>
              <a:ext cx="565112" cy="562821"/>
              <a:chOff x="3259856" y="2094974"/>
              <a:chExt cx="565112" cy="562821"/>
            </a:xfrm>
          </p:grpSpPr>
          <p:cxnSp>
            <p:nvCxnSpPr>
              <p:cNvPr id="21" name="Straight Arrow Connector 20">
                <a:extLst>
                  <a:ext uri="{FF2B5EF4-FFF2-40B4-BE49-F238E27FC236}">
                    <a16:creationId xmlns:a16="http://schemas.microsoft.com/office/drawing/2014/main" id="{54E77972-4646-4342-80E7-4BF5A1691EDA}"/>
                  </a:ext>
                </a:extLst>
              </p:cNvPr>
              <p:cNvCxnSpPr/>
              <p:nvPr/>
            </p:nvCxnSpPr>
            <p:spPr>
              <a:xfrm flipV="1">
                <a:off x="3541249" y="20949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8B9FD08E-C292-4C80-AFB7-43B46AEEA54B}"/>
                  </a:ext>
                </a:extLst>
              </p:cNvPr>
              <p:cNvCxnSpPr>
                <a:cxnSpLocks/>
              </p:cNvCxnSpPr>
              <p:nvPr/>
            </p:nvCxnSpPr>
            <p:spPr>
              <a:xfrm rot="5400000" flipV="1">
                <a:off x="3693649" y="22473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FA9BBD46-9A89-42FF-BDAF-432E48888FAD}"/>
                  </a:ext>
                </a:extLst>
              </p:cNvPr>
              <p:cNvCxnSpPr>
                <a:cxnSpLocks/>
              </p:cNvCxnSpPr>
              <p:nvPr/>
            </p:nvCxnSpPr>
            <p:spPr>
              <a:xfrm rot="10800000" flipV="1">
                <a:off x="3541249" y="2395157"/>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5DE6E8B-DEE6-4C87-91FF-62BC41D336F8}"/>
                  </a:ext>
                </a:extLst>
              </p:cNvPr>
              <p:cNvCxnSpPr>
                <a:cxnSpLocks/>
              </p:cNvCxnSpPr>
              <p:nvPr/>
            </p:nvCxnSpPr>
            <p:spPr>
              <a:xfrm rot="16200000" flipV="1">
                <a:off x="3391175" y="2247375"/>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pic>
        <p:nvPicPr>
          <p:cNvPr id="2" name="Graphic 1">
            <a:extLst>
              <a:ext uri="{FF2B5EF4-FFF2-40B4-BE49-F238E27FC236}">
                <a16:creationId xmlns:a16="http://schemas.microsoft.com/office/drawing/2014/main" id="{3646A3E8-9ECE-4279-98BE-29C31FA93B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7171013" y="1686723"/>
            <a:ext cx="633710" cy="1119214"/>
          </a:xfrm>
          <a:prstGeom prst="rect">
            <a:avLst/>
          </a:prstGeom>
        </p:spPr>
      </p:pic>
    </p:spTree>
    <p:extLst>
      <p:ext uri="{BB962C8B-B14F-4D97-AF65-F5344CB8AC3E}">
        <p14:creationId xmlns:p14="http://schemas.microsoft.com/office/powerpoint/2010/main" val="405368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61111E-6 0.04599 L 3.61111E-6 -2.22222E-6 " pathEditMode="relative" rAng="0" ptsTypes="AA">
                                      <p:cBhvr>
                                        <p:cTn id="9" dur="500" fill="hold"/>
                                        <p:tgtEl>
                                          <p:spTgt spid="3"/>
                                        </p:tgtEl>
                                        <p:attrNameLst>
                                          <p:attrName>ppt_x</p:attrName>
                                          <p:attrName>ppt_y</p:attrName>
                                        </p:attrNameLst>
                                      </p:cBhvr>
                                      <p:rCtr x="0" y="-2315"/>
                                    </p:animMotion>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500"/>
                                  </p:stCondLst>
                                  <p:childTnLst>
                                    <p:animMotion origin="layout" path="M 0 0.04599 L 0 -2.22222E-6 " pathEditMode="relative" rAng="0" ptsTypes="AA">
                                      <p:cBhvr>
                                        <p:cTn id="19" dur="500" fill="hold"/>
                                        <p:tgtEl>
                                          <p:spTgt spid="8"/>
                                        </p:tgtEl>
                                        <p:attrNameLst>
                                          <p:attrName>ppt_x</p:attrName>
                                          <p:attrName>ppt_y</p:attrName>
                                        </p:attrNameLst>
                                      </p:cBhvr>
                                      <p:rCtr x="0" y="-2315"/>
                                    </p:animMotion>
                                  </p:childTnLst>
                                </p:cTn>
                              </p:par>
                              <p:par>
                                <p:cTn id="20" presetID="53" presetClass="entr" presetSubtype="16" fill="hold" nodeType="withEffect">
                                  <p:stCondLst>
                                    <p:cond delay="50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1000"/>
                                  </p:stCondLst>
                                  <p:childTnLst>
                                    <p:animMotion origin="layout" path="M -3.61111E-6 0.04599 L -3.61111E-6 -2.22222E-6 " pathEditMode="relative" rAng="0" ptsTypes="AA">
                                      <p:cBhvr>
                                        <p:cTn id="29" dur="500" fill="hold"/>
                                        <p:tgtEl>
                                          <p:spTgt spid="9"/>
                                        </p:tgtEl>
                                        <p:attrNameLst>
                                          <p:attrName>ppt_x</p:attrName>
                                          <p:attrName>ppt_y</p:attrName>
                                        </p:attrNameLst>
                                      </p:cBhvr>
                                      <p:rCtr x="0" y="-2315"/>
                                    </p:animMotion>
                                  </p:childTnLst>
                                </p:cTn>
                              </p:par>
                              <p:par>
                                <p:cTn id="30" presetID="53" presetClass="entr" presetSubtype="16" fill="hold" nodeType="withEffect">
                                  <p:stCondLst>
                                    <p:cond delay="100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P spid="9" grpId="0" animBg="1"/>
      <p:bldP spid="9" grpId="1" animBg="1"/>
      <p:bldP spid="1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7EFB69C-2473-4D09-A222-408F16D14456}"/>
              </a:ext>
            </a:extLst>
          </p:cNvPr>
          <p:cNvSpPr txBox="1"/>
          <p:nvPr/>
        </p:nvSpPr>
        <p:spPr>
          <a:xfrm>
            <a:off x="1755922" y="2794192"/>
            <a:ext cx="2962121" cy="1569660"/>
          </a:xfrm>
          <a:prstGeom prst="rect">
            <a:avLst/>
          </a:prstGeom>
          <a:noFill/>
        </p:spPr>
        <p:txBody>
          <a:bodyPr wrap="square" rtlCol="0">
            <a:spAutoFit/>
          </a:bodyPr>
          <a:lstStyle/>
          <a:p>
            <a:r>
              <a:rPr lang="en-US" sz="960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57%</a:t>
            </a:r>
          </a:p>
        </p:txBody>
      </p:sp>
      <p:sp>
        <p:nvSpPr>
          <p:cNvPr id="9" name="TextBox 8">
            <a:extLst>
              <a:ext uri="{FF2B5EF4-FFF2-40B4-BE49-F238E27FC236}">
                <a16:creationId xmlns:a16="http://schemas.microsoft.com/office/drawing/2014/main" id="{E79456E8-7613-4F56-AB96-4E48B4631AD5}"/>
              </a:ext>
            </a:extLst>
          </p:cNvPr>
          <p:cNvSpPr txBox="1"/>
          <p:nvPr/>
        </p:nvSpPr>
        <p:spPr>
          <a:xfrm>
            <a:off x="4498574" y="3163524"/>
            <a:ext cx="2889504" cy="830997"/>
          </a:xfrm>
          <a:prstGeom prst="rect">
            <a:avLst/>
          </a:prstGeom>
          <a:noFill/>
        </p:spPr>
        <p:txBody>
          <a:bodyPr wrap="square" rtlCol="0">
            <a:spAutoFit/>
          </a:bodyPr>
          <a:lstStyle/>
          <a:p>
            <a:r>
              <a:rPr lang="en-US" dirty="0">
                <a:solidFill>
                  <a:schemeClr val="bg1"/>
                </a:solidFill>
              </a:rPr>
              <a:t>of Kubernetes workloads run on AWS today </a:t>
            </a:r>
            <a:br>
              <a:rPr lang="en-US" dirty="0">
                <a:solidFill>
                  <a:schemeClr val="bg1"/>
                </a:solidFill>
              </a:rPr>
            </a:br>
            <a:r>
              <a:rPr lang="en-US" sz="1200" dirty="0">
                <a:solidFill>
                  <a:schemeClr val="accent1"/>
                </a:solidFill>
              </a:rPr>
              <a:t>—CNCF survey</a:t>
            </a:r>
            <a:endParaRPr lang="en-US" dirty="0">
              <a:solidFill>
                <a:schemeClr val="accent1"/>
              </a:solidFill>
            </a:endParaRPr>
          </a:p>
        </p:txBody>
      </p:sp>
      <p:grpSp>
        <p:nvGrpSpPr>
          <p:cNvPr id="10" name="Group 9">
            <a:extLst>
              <a:ext uri="{FF2B5EF4-FFF2-40B4-BE49-F238E27FC236}">
                <a16:creationId xmlns:a16="http://schemas.microsoft.com/office/drawing/2014/main" id="{C76648EE-7828-456A-BEE5-4920A28C6ED1}"/>
              </a:ext>
            </a:extLst>
          </p:cNvPr>
          <p:cNvGrpSpPr/>
          <p:nvPr/>
        </p:nvGrpSpPr>
        <p:grpSpPr>
          <a:xfrm>
            <a:off x="2973365" y="1488945"/>
            <a:ext cx="889684" cy="860364"/>
            <a:chOff x="3485826" y="819150"/>
            <a:chExt cx="2172348" cy="2100763"/>
          </a:xfrm>
        </p:grpSpPr>
        <p:sp>
          <p:nvSpPr>
            <p:cNvPr id="11" name="Freeform 6">
              <a:extLst>
                <a:ext uri="{FF2B5EF4-FFF2-40B4-BE49-F238E27FC236}">
                  <a16:creationId xmlns:a16="http://schemas.microsoft.com/office/drawing/2014/main" id="{3526FCE1-CEA1-4E86-AB93-FFED419D228E}"/>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777E3F43-FBE3-4EF3-B96C-A12BBFB879CA}"/>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Plus Sign 12">
            <a:extLst>
              <a:ext uri="{FF2B5EF4-FFF2-40B4-BE49-F238E27FC236}">
                <a16:creationId xmlns:a16="http://schemas.microsoft.com/office/drawing/2014/main" id="{EA6E0209-4EEA-452C-BACF-7E115317F303}"/>
              </a:ext>
            </a:extLst>
          </p:cNvPr>
          <p:cNvSpPr/>
          <p:nvPr/>
        </p:nvSpPr>
        <p:spPr>
          <a:xfrm>
            <a:off x="4208153" y="1655479"/>
            <a:ext cx="603504" cy="603504"/>
          </a:xfrm>
          <a:prstGeom prst="mathPlus">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0F4629A5-3E46-4941-963F-16573FC36A48}"/>
              </a:ext>
            </a:extLst>
          </p:cNvPr>
          <p:cNvCxnSpPr/>
          <p:nvPr/>
        </p:nvCxnSpPr>
        <p:spPr>
          <a:xfrm>
            <a:off x="2613534" y="2723171"/>
            <a:ext cx="3916933"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737D013C-22DB-43DA-81B6-ACD2E2E118FB}"/>
              </a:ext>
            </a:extLst>
          </p:cNvPr>
          <p:cNvPicPr>
            <a:picLocks noChangeAspect="1"/>
          </p:cNvPicPr>
          <p:nvPr/>
        </p:nvPicPr>
        <p:blipFill>
          <a:blip r:embed="rId3"/>
          <a:stretch>
            <a:fillRect/>
          </a:stretch>
        </p:blipFill>
        <p:spPr>
          <a:xfrm>
            <a:off x="5156761" y="1669738"/>
            <a:ext cx="994142" cy="591751"/>
          </a:xfrm>
          <a:prstGeom prst="rect">
            <a:avLst/>
          </a:prstGeom>
        </p:spPr>
      </p:pic>
    </p:spTree>
    <p:extLst>
      <p:ext uri="{BB962C8B-B14F-4D97-AF65-F5344CB8AC3E}">
        <p14:creationId xmlns:p14="http://schemas.microsoft.com/office/powerpoint/2010/main" val="386815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nodeType="withEffect">
                                  <p:stCondLst>
                                    <p:cond delay="0"/>
                                  </p:stCondLst>
                                  <p:childTnLst>
                                    <p:animMotion origin="layout" path="M 0.02144 2.41943E-6 L 2.4432E-6 2.41943E-6 " pathEditMode="relative" rAng="0" ptsTypes="AA">
                                      <p:cBhvr>
                                        <p:cTn id="9" dur="500" fill="hold"/>
                                        <p:tgtEl>
                                          <p:spTgt spid="10"/>
                                        </p:tgtEl>
                                        <p:attrNameLst>
                                          <p:attrName>ppt_x</p:attrName>
                                          <p:attrName>ppt_y</p:attrName>
                                        </p:attrNameLst>
                                      </p:cBhvr>
                                      <p:rCtr x="-1072"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nodeType="withEffect">
                                  <p:stCondLst>
                                    <p:cond delay="0"/>
                                  </p:stCondLst>
                                  <p:childTnLst>
                                    <p:animMotion origin="layout" path="M -0.02448 1.23457E-6 L 8.33333E-7 1.23457E-6 " pathEditMode="relative" rAng="0" ptsTypes="AA">
                                      <p:cBhvr>
                                        <p:cTn id="17" dur="500" fill="hold"/>
                                        <p:tgtEl>
                                          <p:spTgt spid="3"/>
                                        </p:tgtEl>
                                        <p:attrNameLst>
                                          <p:attrName>ppt_x</p:attrName>
                                          <p:attrName>ppt_y</p:attrName>
                                        </p:attrNameLst>
                                      </p:cBhvr>
                                      <p:rCtr x="1215" y="0"/>
                                    </p:animMotion>
                                  </p:childTnLst>
                                </p:cTn>
                              </p:par>
                            </p:childTnLst>
                          </p:cTn>
                        </p:par>
                        <p:par>
                          <p:cTn id="18" fill="hold">
                            <p:stCondLst>
                              <p:cond delay="500"/>
                            </p:stCondLst>
                            <p:childTnLst>
                              <p:par>
                                <p:cTn id="19" presetID="16" presetClass="entr" presetSubtype="37"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barn(outVertical)">
                                      <p:cBhvr>
                                        <p:cTn id="21" dur="500"/>
                                        <p:tgtEl>
                                          <p:spTgt spid="28"/>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42" presetClass="path" presetSubtype="0" decel="100000" fill="hold" grpId="1" nodeType="withEffect">
                                  <p:stCondLst>
                                    <p:cond delay="0"/>
                                  </p:stCondLst>
                                  <p:childTnLst>
                                    <p:animMotion origin="layout" path="M 0.02144 2.41943E-6 L 2.4432E-6 2.41943E-6 " pathEditMode="relative" rAng="0" ptsTypes="AA">
                                      <p:cBhvr>
                                        <p:cTn id="27" dur="500" fill="hold"/>
                                        <p:tgtEl>
                                          <p:spTgt spid="8"/>
                                        </p:tgtEl>
                                        <p:attrNameLst>
                                          <p:attrName>ppt_x</p:attrName>
                                          <p:attrName>ppt_y</p:attrName>
                                        </p:attrNameLst>
                                      </p:cBhvr>
                                      <p:rCtr x="-1072" y="0"/>
                                    </p:animMotion>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42" presetClass="path" presetSubtype="0" decel="100000" fill="hold" grpId="1" nodeType="withEffect">
                                  <p:stCondLst>
                                    <p:cond delay="0"/>
                                  </p:stCondLst>
                                  <p:childTnLst>
                                    <p:animMotion origin="layout" path="M -0.02448 9.87654E-7 L 1.11022E-16 9.87654E-7 " pathEditMode="relative" rAng="0" ptsTypes="AA">
                                      <p:cBhvr>
                                        <p:cTn id="32" dur="500" fill="hold"/>
                                        <p:tgtEl>
                                          <p:spTgt spid="9"/>
                                        </p:tgtEl>
                                        <p:attrNameLst>
                                          <p:attrName>ppt_x</p:attrName>
                                          <p:attrName>ppt_y</p:attrName>
                                        </p:attrNameLst>
                                      </p:cBhvr>
                                      <p:rCtr x="12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0EADB30-7ACC-49DA-88C6-55C8A05901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891" y="2162143"/>
            <a:ext cx="596219" cy="715462"/>
          </a:xfrm>
          <a:prstGeom prst="rect">
            <a:avLst/>
          </a:prstGeom>
        </p:spPr>
      </p:pic>
      <p:pic>
        <p:nvPicPr>
          <p:cNvPr id="17" name="Picture 16">
            <a:extLst>
              <a:ext uri="{FF2B5EF4-FFF2-40B4-BE49-F238E27FC236}">
                <a16:creationId xmlns:a16="http://schemas.microsoft.com/office/drawing/2014/main" id="{E9F05A58-3A5B-4BEC-9DA6-D0E7DB1EDC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6881" y="2162143"/>
            <a:ext cx="596219" cy="715462"/>
          </a:xfrm>
          <a:prstGeom prst="rect">
            <a:avLst/>
          </a:prstGeom>
        </p:spPr>
      </p:pic>
      <p:pic>
        <p:nvPicPr>
          <p:cNvPr id="18" name="Picture 17">
            <a:extLst>
              <a:ext uri="{FF2B5EF4-FFF2-40B4-BE49-F238E27FC236}">
                <a16:creationId xmlns:a16="http://schemas.microsoft.com/office/drawing/2014/main" id="{3CF8D8C7-3FB9-46C2-B6AA-2008BCE67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900" y="2162143"/>
            <a:ext cx="596219" cy="715462"/>
          </a:xfrm>
          <a:prstGeom prst="rect">
            <a:avLst/>
          </a:prstGeom>
        </p:spPr>
      </p:pic>
      <p:sp>
        <p:nvSpPr>
          <p:cNvPr id="19" name="TextBox 18">
            <a:extLst>
              <a:ext uri="{FF2B5EF4-FFF2-40B4-BE49-F238E27FC236}">
                <a16:creationId xmlns:a16="http://schemas.microsoft.com/office/drawing/2014/main" id="{C9C634EF-EDED-4557-886D-B5CAA742B9E5}"/>
              </a:ext>
            </a:extLst>
          </p:cNvPr>
          <p:cNvSpPr txBox="1"/>
          <p:nvPr/>
        </p:nvSpPr>
        <p:spPr>
          <a:xfrm>
            <a:off x="2705793" y="3177757"/>
            <a:ext cx="3732414" cy="307777"/>
          </a:xfrm>
          <a:prstGeom prst="rect">
            <a:avLst/>
          </a:prstGeom>
          <a:noFill/>
        </p:spPr>
        <p:txBody>
          <a:bodyPr wrap="square" rtlCol="0">
            <a:spAutoFit/>
          </a:bodyPr>
          <a:lstStyle/>
          <a:p>
            <a:pPr algn="ctr" defTabSz="685800"/>
            <a:r>
              <a:rPr lang="en-US" sz="1400" dirty="0">
                <a:solidFill>
                  <a:schemeClr val="accent2"/>
                </a:solidFill>
              </a:rPr>
              <a:t>3x Kubernetes masters for HA</a:t>
            </a:r>
          </a:p>
        </p:txBody>
      </p:sp>
      <p:sp>
        <p:nvSpPr>
          <p:cNvPr id="2" name="Title 1">
            <a:extLst>
              <a:ext uri="{FF2B5EF4-FFF2-40B4-BE49-F238E27FC236}">
                <a16:creationId xmlns:a16="http://schemas.microsoft.com/office/drawing/2014/main" id="{38BDF649-2AFF-41E2-841C-BF08B6634E83}"/>
              </a:ext>
            </a:extLst>
          </p:cNvPr>
          <p:cNvSpPr>
            <a:spLocks noGrp="1"/>
          </p:cNvSpPr>
          <p:nvPr>
            <p:ph type="title"/>
          </p:nvPr>
        </p:nvSpPr>
        <p:spPr/>
        <p:txBody>
          <a:bodyPr/>
          <a:lstStyle/>
          <a:p>
            <a:r>
              <a:rPr lang="en-US" dirty="0"/>
              <a:t>Kubernetes on AWS</a:t>
            </a:r>
          </a:p>
        </p:txBody>
      </p:sp>
    </p:spTree>
    <p:extLst>
      <p:ext uri="{BB962C8B-B14F-4D97-AF65-F5344CB8AC3E}">
        <p14:creationId xmlns:p14="http://schemas.microsoft.com/office/powerpoint/2010/main" val="88066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024758" y="1498343"/>
            <a:ext cx="3540642" cy="192980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chemeClr val="tx1"/>
              </a:solidFill>
            </a:endParaRPr>
          </a:p>
        </p:txBody>
      </p:sp>
      <p:sp>
        <p:nvSpPr>
          <p:cNvPr id="12" name="Rectangle 11"/>
          <p:cNvSpPr/>
          <p:nvPr/>
        </p:nvSpPr>
        <p:spPr>
          <a:xfrm>
            <a:off x="521694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API </a:t>
            </a:r>
            <a:br>
              <a:rPr lang="en-US" sz="1200" dirty="0">
                <a:solidFill>
                  <a:schemeClr val="bg1"/>
                </a:solidFill>
              </a:rPr>
            </a:br>
            <a:r>
              <a:rPr lang="en-US" sz="1200" dirty="0">
                <a:solidFill>
                  <a:schemeClr val="bg1"/>
                </a:solidFill>
              </a:rPr>
              <a:t>server</a:t>
            </a:r>
          </a:p>
        </p:txBody>
      </p:sp>
      <p:sp>
        <p:nvSpPr>
          <p:cNvPr id="13" name="Rectangle 12"/>
          <p:cNvSpPr/>
          <p:nvPr/>
        </p:nvSpPr>
        <p:spPr>
          <a:xfrm>
            <a:off x="743401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Cloud controller</a:t>
            </a:r>
          </a:p>
        </p:txBody>
      </p:sp>
      <p:sp>
        <p:nvSpPr>
          <p:cNvPr id="14" name="Rectangle 13"/>
          <p:cNvSpPr/>
          <p:nvPr/>
        </p:nvSpPr>
        <p:spPr>
          <a:xfrm>
            <a:off x="6325475" y="1740122"/>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Controller manager</a:t>
            </a:r>
          </a:p>
        </p:txBody>
      </p:sp>
      <p:sp>
        <p:nvSpPr>
          <p:cNvPr id="41" name="Rectangle 40">
            <a:extLst>
              <a:ext uri="{FF2B5EF4-FFF2-40B4-BE49-F238E27FC236}">
                <a16:creationId xmlns:a16="http://schemas.microsoft.com/office/drawing/2014/main" id="{8CB871C2-9B98-4B35-9F16-E49A57680354}"/>
              </a:ext>
            </a:extLst>
          </p:cNvPr>
          <p:cNvSpPr/>
          <p:nvPr/>
        </p:nvSpPr>
        <p:spPr>
          <a:xfrm>
            <a:off x="521694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Scheduler</a:t>
            </a:r>
          </a:p>
        </p:txBody>
      </p:sp>
      <p:sp>
        <p:nvSpPr>
          <p:cNvPr id="42" name="Rectangle 41">
            <a:extLst>
              <a:ext uri="{FF2B5EF4-FFF2-40B4-BE49-F238E27FC236}">
                <a16:creationId xmlns:a16="http://schemas.microsoft.com/office/drawing/2014/main" id="{C37E2A72-9E3E-4F2A-B3BB-120D97D18CC5}"/>
              </a:ext>
            </a:extLst>
          </p:cNvPr>
          <p:cNvSpPr/>
          <p:nvPr/>
        </p:nvSpPr>
        <p:spPr>
          <a:xfrm>
            <a:off x="743401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Add-ons</a:t>
            </a:r>
          </a:p>
        </p:txBody>
      </p:sp>
      <p:sp>
        <p:nvSpPr>
          <p:cNvPr id="43" name="Rectangle 42">
            <a:extLst>
              <a:ext uri="{FF2B5EF4-FFF2-40B4-BE49-F238E27FC236}">
                <a16:creationId xmlns:a16="http://schemas.microsoft.com/office/drawing/2014/main" id="{F8CE7D06-018B-40A6-AF76-96D6D310EEE8}"/>
              </a:ext>
            </a:extLst>
          </p:cNvPr>
          <p:cNvSpPr/>
          <p:nvPr/>
        </p:nvSpPr>
        <p:spPr>
          <a:xfrm>
            <a:off x="6325475" y="2548194"/>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KubeDNS</a:t>
            </a:r>
          </a:p>
        </p:txBody>
      </p:sp>
      <p:grpSp>
        <p:nvGrpSpPr>
          <p:cNvPr id="5" name="Group 4">
            <a:extLst>
              <a:ext uri="{FF2B5EF4-FFF2-40B4-BE49-F238E27FC236}">
                <a16:creationId xmlns:a16="http://schemas.microsoft.com/office/drawing/2014/main" id="{59FF1C17-8A5F-4862-9C8F-0733888F149D}"/>
              </a:ext>
            </a:extLst>
          </p:cNvPr>
          <p:cNvGrpSpPr/>
          <p:nvPr/>
        </p:nvGrpSpPr>
        <p:grpSpPr>
          <a:xfrm>
            <a:off x="1114944" y="1024195"/>
            <a:ext cx="3494956" cy="3391188"/>
            <a:chOff x="830580" y="887413"/>
            <a:chExt cx="4063684" cy="3943029"/>
          </a:xfrm>
        </p:grpSpPr>
        <p:grpSp>
          <p:nvGrpSpPr>
            <p:cNvPr id="32"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34"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24"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61"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cxnSp>
            <p:nvCxnSpPr>
              <p:cNvPr id="17" name="Straight Connector 16">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sp>
        <p:nvSpPr>
          <p:cNvPr id="2" name="Title 1">
            <a:extLst>
              <a:ext uri="{FF2B5EF4-FFF2-40B4-BE49-F238E27FC236}">
                <a16:creationId xmlns:a16="http://schemas.microsoft.com/office/drawing/2014/main" id="{75BFCC85-5672-481C-BEE0-6AFA971A0714}"/>
              </a:ext>
            </a:extLst>
          </p:cNvPr>
          <p:cNvSpPr>
            <a:spLocks noGrp="1"/>
          </p:cNvSpPr>
          <p:nvPr>
            <p:ph type="title"/>
          </p:nvPr>
        </p:nvSpPr>
        <p:spPr/>
        <p:txBody>
          <a:bodyPr/>
          <a:lstStyle/>
          <a:p>
            <a:r>
              <a:rPr lang="en-US" dirty="0"/>
              <a:t>Kubernetes master</a:t>
            </a:r>
          </a:p>
        </p:txBody>
      </p:sp>
      <p:pic>
        <p:nvPicPr>
          <p:cNvPr id="16" name="Picture 15">
            <a:extLst>
              <a:ext uri="{FF2B5EF4-FFF2-40B4-BE49-F238E27FC236}">
                <a16:creationId xmlns:a16="http://schemas.microsoft.com/office/drawing/2014/main" id="{2A42D7AB-E917-4090-93D8-4BAFC553B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787" y="1939671"/>
            <a:ext cx="872629" cy="1047152"/>
          </a:xfrm>
          <a:prstGeom prst="rect">
            <a:avLst/>
          </a:prstGeom>
        </p:spPr>
      </p:pic>
    </p:spTree>
    <p:extLst>
      <p:ext uri="{BB962C8B-B14F-4D97-AF65-F5344CB8AC3E}">
        <p14:creationId xmlns:p14="http://schemas.microsoft.com/office/powerpoint/2010/main" val="60737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2AC3E2-5194-7C43-8FFA-9AD1A73CB6C0}"/>
              </a:ext>
            </a:extLst>
          </p:cNvPr>
          <p:cNvSpPr>
            <a:spLocks noGrp="1"/>
          </p:cNvSpPr>
          <p:nvPr>
            <p:ph type="title"/>
          </p:nvPr>
        </p:nvSpPr>
        <p:spPr/>
        <p:txBody>
          <a:bodyPr/>
          <a:lstStyle/>
          <a:p>
            <a:r>
              <a:rPr lang="en-US" dirty="0"/>
              <a:t>Application Concerns</a:t>
            </a:r>
          </a:p>
        </p:txBody>
      </p:sp>
      <p:sp>
        <p:nvSpPr>
          <p:cNvPr id="4" name="Content Placeholder 3">
            <a:extLst>
              <a:ext uri="{FF2B5EF4-FFF2-40B4-BE49-F238E27FC236}">
                <a16:creationId xmlns:a16="http://schemas.microsoft.com/office/drawing/2014/main" id="{2B68C1F8-4BB6-0E49-8C23-E3A31ACD7129}"/>
              </a:ext>
            </a:extLst>
          </p:cNvPr>
          <p:cNvSpPr>
            <a:spLocks noGrp="1"/>
          </p:cNvSpPr>
          <p:nvPr>
            <p:ph sz="half" idx="1"/>
          </p:nvPr>
        </p:nvSpPr>
        <p:spPr/>
        <p:txBody>
          <a:bodyPr/>
          <a:lstStyle/>
          <a:p>
            <a:r>
              <a:rPr lang="en-US" sz="2400" dirty="0"/>
              <a:t>Dev</a:t>
            </a:r>
          </a:p>
          <a:p>
            <a:pPr marL="171450" indent="-171450">
              <a:buFont typeface="Arial" panose="020B0604020202020204" pitchFamily="34" charset="0"/>
              <a:buChar char="•"/>
            </a:pPr>
            <a:r>
              <a:rPr lang="en-US" sz="1600" dirty="0"/>
              <a:t>Language</a:t>
            </a:r>
          </a:p>
          <a:p>
            <a:pPr marL="171450" indent="-171450">
              <a:buFont typeface="Arial" panose="020B0604020202020204" pitchFamily="34" charset="0"/>
              <a:buChar char="•"/>
            </a:pPr>
            <a:r>
              <a:rPr lang="en-US" sz="1600" dirty="0"/>
              <a:t>Docker container packaging</a:t>
            </a:r>
          </a:p>
          <a:p>
            <a:pPr marL="171450" indent="-171450">
              <a:buFont typeface="Arial" panose="020B0604020202020204" pitchFamily="34" charset="0"/>
              <a:buChar char="•"/>
            </a:pPr>
            <a:r>
              <a:rPr lang="en-US" sz="1600" dirty="0"/>
              <a:t>Local dev, test, debug</a:t>
            </a:r>
          </a:p>
          <a:p>
            <a:pPr marL="171450" indent="-171450">
              <a:buFont typeface="Arial" panose="020B0604020202020204" pitchFamily="34" charset="0"/>
              <a:buChar char="•"/>
            </a:pPr>
            <a:r>
              <a:rPr lang="en-US" sz="1600" dirty="0"/>
              <a:t>Identify bottlenecks</a:t>
            </a:r>
          </a:p>
          <a:p>
            <a:pPr marL="914400" lvl="1" indent="-171450">
              <a:buFont typeface="Arial" panose="020B0604020202020204" pitchFamily="34" charset="0"/>
              <a:buChar char="•"/>
            </a:pPr>
            <a:r>
              <a:rPr lang="en-US" sz="1400" dirty="0"/>
              <a:t>Logging &amp; Monitoring</a:t>
            </a:r>
          </a:p>
          <a:p>
            <a:pPr marL="171450" indent="-171450">
              <a:buFont typeface="Arial" panose="020B0604020202020204" pitchFamily="34" charset="0"/>
              <a:buChar char="•"/>
            </a:pPr>
            <a:r>
              <a:rPr lang="en-US" sz="1600" dirty="0"/>
              <a:t>Launch is the start line</a:t>
            </a:r>
          </a:p>
          <a:p>
            <a:pPr marL="171450" indent="-171450">
              <a:buFont typeface="Arial" panose="020B0604020202020204" pitchFamily="34" charset="0"/>
              <a:buChar char="•"/>
            </a:pPr>
            <a:r>
              <a:rPr lang="en-US" sz="1600" dirty="0"/>
              <a:t>Release new versions</a:t>
            </a:r>
          </a:p>
        </p:txBody>
      </p:sp>
      <p:sp>
        <p:nvSpPr>
          <p:cNvPr id="5" name="Content Placeholder 4">
            <a:extLst>
              <a:ext uri="{FF2B5EF4-FFF2-40B4-BE49-F238E27FC236}">
                <a16:creationId xmlns:a16="http://schemas.microsoft.com/office/drawing/2014/main" id="{5E682E36-D601-E344-AA18-502C38FE2FD0}"/>
              </a:ext>
            </a:extLst>
          </p:cNvPr>
          <p:cNvSpPr>
            <a:spLocks noGrp="1"/>
          </p:cNvSpPr>
          <p:nvPr>
            <p:ph sz="half" idx="2"/>
          </p:nvPr>
        </p:nvSpPr>
        <p:spPr/>
        <p:txBody>
          <a:bodyPr/>
          <a:lstStyle/>
          <a:p>
            <a:r>
              <a:rPr lang="en-US" sz="2400" dirty="0"/>
              <a:t>Ops</a:t>
            </a:r>
          </a:p>
          <a:p>
            <a:pPr marL="171450" indent="-171450">
              <a:buFont typeface="Arial" panose="020B0604020202020204" pitchFamily="34" charset="0"/>
              <a:buChar char="•"/>
            </a:pPr>
            <a:r>
              <a:rPr lang="en-US" sz="1600" dirty="0"/>
              <a:t>Keep application stable</a:t>
            </a:r>
          </a:p>
          <a:p>
            <a:pPr marL="171450" indent="-171450">
              <a:buFont typeface="Arial" panose="020B0604020202020204" pitchFamily="34" charset="0"/>
              <a:buChar char="•"/>
            </a:pPr>
            <a:r>
              <a:rPr lang="en-US" sz="1600" dirty="0"/>
              <a:t>Repository for storing artifacts</a:t>
            </a:r>
          </a:p>
          <a:p>
            <a:pPr marL="171450" indent="-171450">
              <a:buFont typeface="Arial" panose="020B0604020202020204" pitchFamily="34" charset="0"/>
              <a:buChar char="•"/>
            </a:pPr>
            <a:r>
              <a:rPr lang="en-US" sz="1600" dirty="0"/>
              <a:t>Deployment pipeline</a:t>
            </a:r>
          </a:p>
          <a:p>
            <a:pPr marL="171450" indent="-171450">
              <a:buFont typeface="Arial" panose="020B0604020202020204" pitchFamily="34" charset="0"/>
              <a:buChar char="•"/>
            </a:pPr>
            <a:r>
              <a:rPr lang="en-US" sz="1600" dirty="0"/>
              <a:t>Scale, patch, upgrade </a:t>
            </a:r>
          </a:p>
          <a:p>
            <a:endParaRPr lang="en-US" dirty="0"/>
          </a:p>
        </p:txBody>
      </p:sp>
    </p:spTree>
    <p:extLst>
      <p:ext uri="{BB962C8B-B14F-4D97-AF65-F5344CB8AC3E}">
        <p14:creationId xmlns:p14="http://schemas.microsoft.com/office/powerpoint/2010/main" val="241735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grpSp>
        <p:nvGrpSpPr>
          <p:cNvPr id="21" name="Group 20">
            <a:extLst>
              <a:ext uri="{FF2B5EF4-FFF2-40B4-BE49-F238E27FC236}">
                <a16:creationId xmlns:a16="http://schemas.microsoft.com/office/drawing/2014/main" id="{F6AE2205-BE4C-419F-8919-282CAAC0D195}"/>
              </a:ext>
            </a:extLst>
          </p:cNvPr>
          <p:cNvGrpSpPr/>
          <p:nvPr/>
        </p:nvGrpSpPr>
        <p:grpSpPr>
          <a:xfrm>
            <a:off x="1885951" y="809893"/>
            <a:ext cx="1429700" cy="2418268"/>
            <a:chOff x="1608981" y="770711"/>
            <a:chExt cx="1765513" cy="2986282"/>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9" name="TextBox 8"/>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24" name="Group 23">
            <a:extLst>
              <a:ext uri="{FF2B5EF4-FFF2-40B4-BE49-F238E27FC236}">
                <a16:creationId xmlns:a16="http://schemas.microsoft.com/office/drawing/2014/main" id="{AEDDA272-CCB9-4499-996A-722AD4E6A1BF}"/>
              </a:ext>
            </a:extLst>
          </p:cNvPr>
          <p:cNvGrpSpPr/>
          <p:nvPr/>
        </p:nvGrpSpPr>
        <p:grpSpPr>
          <a:xfrm>
            <a:off x="3857150" y="809893"/>
            <a:ext cx="1429700" cy="2418268"/>
            <a:chOff x="1608981" y="770711"/>
            <a:chExt cx="1765513" cy="2986282"/>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30" name="Group 29">
            <a:extLst>
              <a:ext uri="{FF2B5EF4-FFF2-40B4-BE49-F238E27FC236}">
                <a16:creationId xmlns:a16="http://schemas.microsoft.com/office/drawing/2014/main" id="{467EDD91-FBF9-451B-A3D0-9E36D59EFFD9}"/>
              </a:ext>
            </a:extLst>
          </p:cNvPr>
          <p:cNvGrpSpPr/>
          <p:nvPr/>
        </p:nvGrpSpPr>
        <p:grpSpPr>
          <a:xfrm>
            <a:off x="5828351" y="809893"/>
            <a:ext cx="1429700" cy="2418268"/>
            <a:chOff x="1608981" y="770711"/>
            <a:chExt cx="1765513" cy="2986282"/>
          </a:xfrm>
        </p:grpSpPr>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67083"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Tree>
    <p:extLst>
      <p:ext uri="{BB962C8B-B14F-4D97-AF65-F5344CB8AC3E}">
        <p14:creationId xmlns:p14="http://schemas.microsoft.com/office/powerpoint/2010/main" val="58202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4484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9AE655-A16A-4C4C-9DD7-B744C7AE466A}"/>
              </a:ext>
            </a:extLst>
          </p:cNvPr>
          <p:cNvSpPr>
            <a:spLocks noGrp="1"/>
          </p:cNvSpPr>
          <p:nvPr>
            <p:ph type="title" idx="4294967295"/>
          </p:nvPr>
        </p:nvSpPr>
        <p:spPr>
          <a:xfrm>
            <a:off x="523701" y="2800437"/>
            <a:ext cx="8448675" cy="469900"/>
          </a:xfrm>
        </p:spPr>
        <p:txBody>
          <a:bodyPr/>
          <a:lstStyle/>
          <a:p>
            <a:pPr algn="ctr"/>
            <a:r>
              <a:rPr lang="en-US" b="0" spc="300" dirty="0">
                <a:latin typeface="Amazon Ember Light" panose="020B0403020204020204" pitchFamily="34" charset="0"/>
                <a:ea typeface="Amazon Ember Light" panose="020B0403020204020204" pitchFamily="34" charset="0"/>
                <a:cs typeface="Amazon Ember Light" panose="020B0403020204020204" pitchFamily="34" charset="0"/>
              </a:rPr>
              <a:t>“Run Kubernetes for me.”</a:t>
            </a:r>
          </a:p>
        </p:txBody>
      </p:sp>
      <p:grpSp>
        <p:nvGrpSpPr>
          <p:cNvPr id="8" name="Group 7">
            <a:extLst>
              <a:ext uri="{FF2B5EF4-FFF2-40B4-BE49-F238E27FC236}">
                <a16:creationId xmlns:a16="http://schemas.microsoft.com/office/drawing/2014/main" id="{81C8DDAC-12C6-4F0C-8700-1144F728A615}"/>
              </a:ext>
            </a:extLst>
          </p:cNvPr>
          <p:cNvGrpSpPr>
            <a:grpSpLocks noChangeAspect="1"/>
          </p:cNvGrpSpPr>
          <p:nvPr/>
        </p:nvGrpSpPr>
        <p:grpSpPr>
          <a:xfrm>
            <a:off x="3720994" y="848192"/>
            <a:ext cx="1702009" cy="1645920"/>
            <a:chOff x="3485826" y="819150"/>
            <a:chExt cx="2172348" cy="2100763"/>
          </a:xfrm>
        </p:grpSpPr>
        <p:sp>
          <p:nvSpPr>
            <p:cNvPr id="9" name="Freeform 6">
              <a:extLst>
                <a:ext uri="{FF2B5EF4-FFF2-40B4-BE49-F238E27FC236}">
                  <a16:creationId xmlns:a16="http://schemas.microsoft.com/office/drawing/2014/main" id="{132C927F-93A1-44B8-A81A-990A339C7B3D}"/>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D4D74C76-55C7-4578-B40C-936FBF9653D1}"/>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1637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 0.04599 L 0 -4.93827E-6 " pathEditMode="relative" rAng="0" ptsTypes="AA">
                                      <p:cBhvr>
                                        <p:cTn id="9" dur="500" fill="hold"/>
                                        <p:tgtEl>
                                          <p:spTgt spid="5"/>
                                        </p:tgtEl>
                                        <p:attrNameLst>
                                          <p:attrName>ppt_x</p:attrName>
                                          <p:attrName>ppt_y</p:attrName>
                                        </p:attrNameLst>
                                      </p:cBhvr>
                                      <p:rCtr x="0" y="-2315"/>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0.02135 -1.35802E-6 L 0 -1.35802E-6 " pathEditMode="relative" rAng="0" ptsTypes="AA">
                                      <p:cBhvr>
                                        <p:cTn id="14" dur="500" fill="hold"/>
                                        <p:tgtEl>
                                          <p:spTgt spid="8"/>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D844A38-00E4-49DA-B00E-DDE8209F7EF8}"/>
              </a:ext>
            </a:extLst>
          </p:cNvPr>
          <p:cNvSpPr txBox="1"/>
          <p:nvPr/>
        </p:nvSpPr>
        <p:spPr>
          <a:xfrm>
            <a:off x="780726" y="3149084"/>
            <a:ext cx="7582548" cy="369332"/>
          </a:xfrm>
          <a:prstGeom prst="rect">
            <a:avLst/>
          </a:prstGeom>
          <a:noFill/>
        </p:spPr>
        <p:txBody>
          <a:bodyPr wrap="square" rtlCol="0">
            <a:spAutoFit/>
          </a:bodyPr>
          <a:lstStyle/>
          <a:p>
            <a:pPr algn="ctr"/>
            <a:r>
              <a:rPr lang="en-US" spc="300" dirty="0">
                <a:solidFill>
                  <a:schemeClr val="accent2"/>
                </a:solidFill>
              </a:rPr>
              <a:t>ELASTIC CONTAINER SERVICE FOR KUBERNETES</a:t>
            </a:r>
          </a:p>
        </p:txBody>
      </p:sp>
      <p:pic>
        <p:nvPicPr>
          <p:cNvPr id="8" name="Picture 7">
            <a:extLst>
              <a:ext uri="{FF2B5EF4-FFF2-40B4-BE49-F238E27FC236}">
                <a16:creationId xmlns:a16="http://schemas.microsoft.com/office/drawing/2014/main" id="{E29CABE9-7F0F-42F9-8231-81D7008F03C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07820" y="1194197"/>
            <a:ext cx="5913120" cy="1706880"/>
          </a:xfrm>
          <a:prstGeom prst="rect">
            <a:avLst/>
          </a:prstGeom>
        </p:spPr>
      </p:pic>
    </p:spTree>
    <p:extLst>
      <p:ext uri="{BB962C8B-B14F-4D97-AF65-F5344CB8AC3E}">
        <p14:creationId xmlns:p14="http://schemas.microsoft.com/office/powerpoint/2010/main" val="32443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500" fill="hold"/>
                                        <p:tgtEl>
                                          <p:spTgt spid="8"/>
                                        </p:tgtEl>
                                        <p:attrNameLst>
                                          <p:attrName>ppt_x</p:attrName>
                                          <p:attrName>ppt_y</p:attrName>
                                        </p:attrNameLst>
                                      </p:cBhvr>
                                      <p:rCtr x="0" y="-2315"/>
                                    </p:animMotion>
                                  </p:childTnLst>
                                </p:cTn>
                              </p:par>
                              <p:par>
                                <p:cTn id="10" presetID="10" presetClass="entr" presetSubtype="0" fill="hold" grpId="0"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0"/>
                                  </p:stCondLst>
                                  <p:childTnLst>
                                    <p:animMotion origin="layout" path="M 0 -0.04506 L 0 1.85185E-6 " pathEditMode="relative" rAng="0" ptsTypes="AA">
                                      <p:cBhvr>
                                        <p:cTn id="14" dur="1000" fill="hold"/>
                                        <p:tgtEl>
                                          <p:spTgt spid="17"/>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285CE9-CD0B-481E-A7A7-48BCAC9F7159}"/>
              </a:ext>
            </a:extLst>
          </p:cNvPr>
          <p:cNvPicPr>
            <a:picLocks noChangeAspect="1"/>
          </p:cNvPicPr>
          <p:nvPr/>
        </p:nvPicPr>
        <p:blipFill rotWithShape="1">
          <a:blip r:embed="rId3"/>
          <a:srcRect b="15626"/>
          <a:stretch/>
        </p:blipFill>
        <p:spPr>
          <a:xfrm>
            <a:off x="-5713" y="0"/>
            <a:ext cx="9149712" cy="5146713"/>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08643" y="1448335"/>
            <a:ext cx="2921000" cy="585787"/>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1</a:t>
            </a:r>
            <a:endParaRPr lang="en-US" sz="1400" dirty="0"/>
          </a:p>
        </p:txBody>
      </p:sp>
      <p:sp>
        <p:nvSpPr>
          <p:cNvPr id="9" name="Rectangle 8">
            <a:extLst>
              <a:ext uri="{FF2B5EF4-FFF2-40B4-BE49-F238E27FC236}">
                <a16:creationId xmlns:a16="http://schemas.microsoft.com/office/drawing/2014/main" id="{9EA711AE-3B82-4CA4-B9DC-C56D422D74C1}"/>
              </a:ext>
            </a:extLst>
          </p:cNvPr>
          <p:cNvSpPr/>
          <p:nvPr/>
        </p:nvSpPr>
        <p:spPr>
          <a:xfrm>
            <a:off x="228600" y="2327016"/>
            <a:ext cx="8686800" cy="646331"/>
          </a:xfrm>
          <a:prstGeom prst="rect">
            <a:avLst/>
          </a:prstGeom>
        </p:spPr>
        <p:txBody>
          <a:bodyPr wrap="square">
            <a:spAutoFit/>
          </a:bodyPr>
          <a:lstStyle/>
          <a:p>
            <a:pPr algn="ctr"/>
            <a:r>
              <a:rPr lang="en-US" dirty="0">
                <a:solidFill>
                  <a:schemeClr val="bg1"/>
                </a:solidFill>
              </a:rPr>
              <a:t>EKS is a platform for enterprises </a:t>
            </a:r>
            <a:br>
              <a:rPr lang="en-US" dirty="0">
                <a:solidFill>
                  <a:schemeClr val="bg1"/>
                </a:solidFill>
              </a:rPr>
            </a:br>
            <a:r>
              <a:rPr lang="en-US" dirty="0">
                <a:solidFill>
                  <a:schemeClr val="bg1"/>
                </a:solidFill>
              </a:rPr>
              <a:t>to run production-grade workloads</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497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80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4.44444E-6 0.04599 L -4.44444E-6 -3.95062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404672-B7E7-4BDA-B5E2-851A207FA87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9144000" cy="5143499"/>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11500" y="1471613"/>
            <a:ext cx="2921000" cy="585787"/>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2</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646331"/>
          </a:xfrm>
          <a:prstGeom prst="rect">
            <a:avLst/>
          </a:prstGeom>
        </p:spPr>
        <p:txBody>
          <a:bodyPr wrap="square">
            <a:spAutoFit/>
          </a:bodyPr>
          <a:lstStyle/>
          <a:p>
            <a:pPr algn="ctr"/>
            <a:r>
              <a:rPr lang="en-US" dirty="0">
                <a:solidFill>
                  <a:schemeClr val="bg1"/>
                </a:solidFill>
              </a:rPr>
              <a:t>EKS provides a native and </a:t>
            </a:r>
            <a:br>
              <a:rPr lang="en-US" dirty="0">
                <a:solidFill>
                  <a:schemeClr val="bg1"/>
                </a:solidFill>
              </a:rPr>
            </a:br>
            <a:r>
              <a:rPr lang="en-US" dirty="0">
                <a:solidFill>
                  <a:schemeClr val="bg1"/>
                </a:solidFill>
              </a:rPr>
              <a:t>upstream Kubernetes experience</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52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1.66667E-6 0.04599 L -1.66667E-6 -1.23457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443819-1974-4E59-BBCE-26434B452E0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9144000" cy="5143500"/>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11500" y="1471613"/>
            <a:ext cx="2921000" cy="585787"/>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3</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923330"/>
          </a:xfrm>
          <a:prstGeom prst="rect">
            <a:avLst/>
          </a:prstGeom>
        </p:spPr>
        <p:txBody>
          <a:bodyPr wrap="square">
            <a:spAutoFit/>
          </a:bodyPr>
          <a:lstStyle/>
          <a:p>
            <a:pPr algn="ctr"/>
            <a:r>
              <a:rPr lang="en-US" dirty="0">
                <a:solidFill>
                  <a:schemeClr val="bg1"/>
                </a:solidFill>
              </a:rPr>
              <a:t>If EKS customers want to use additional </a:t>
            </a:r>
            <a:br>
              <a:rPr lang="en-US" dirty="0">
                <a:solidFill>
                  <a:schemeClr val="bg1"/>
                </a:solidFill>
              </a:rPr>
            </a:br>
            <a:r>
              <a:rPr lang="en-US" dirty="0">
                <a:solidFill>
                  <a:schemeClr val="bg1"/>
                </a:solidFill>
              </a:rPr>
              <a:t>AWS services, the integrations are seamless</a:t>
            </a:r>
            <a:br>
              <a:rPr lang="en-US" dirty="0">
                <a:solidFill>
                  <a:schemeClr val="bg1"/>
                </a:solidFill>
              </a:rPr>
            </a:br>
            <a:r>
              <a:rPr lang="en-US" dirty="0">
                <a:solidFill>
                  <a:schemeClr val="bg1"/>
                </a:solidFill>
              </a:rPr>
              <a:t>and eliminate undifferentiated heavy lifting</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381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1.66667E-6 0.04599 L -1.66667E-6 -1.23457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1.23457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D45070-EE58-47D6-B1C4-399DB1B6ECEC}"/>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9143999" cy="5143500"/>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0"/>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11499" y="1471613"/>
            <a:ext cx="2921000" cy="585787"/>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4</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646331"/>
          </a:xfrm>
          <a:prstGeom prst="rect">
            <a:avLst/>
          </a:prstGeom>
        </p:spPr>
        <p:txBody>
          <a:bodyPr wrap="square">
            <a:spAutoFit/>
          </a:bodyPr>
          <a:lstStyle/>
          <a:p>
            <a:pPr algn="ctr"/>
            <a:r>
              <a:rPr lang="en-US" dirty="0">
                <a:solidFill>
                  <a:schemeClr val="bg1"/>
                </a:solidFill>
              </a:rPr>
              <a:t>EKS team actively contributes </a:t>
            </a:r>
            <a:br>
              <a:rPr lang="en-US" dirty="0">
                <a:solidFill>
                  <a:schemeClr val="bg1"/>
                </a:solidFill>
              </a:rPr>
            </a:br>
            <a:r>
              <a:rPr lang="en-US" dirty="0">
                <a:solidFill>
                  <a:schemeClr val="bg1"/>
                </a:solidFill>
              </a:rPr>
              <a:t>to the Kubernetes project</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3723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4.44444E-6 0.04599 L -4.44444E-6 -1.23457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297052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2982632"/>
            <a:ext cx="5225142" cy="876355"/>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3133026"/>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524749"/>
            <a:chOff x="3834989" y="1049304"/>
            <a:chExt cx="1429700" cy="2524749"/>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5546" y="3142768"/>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907" y="3142767"/>
            <a:ext cx="408586" cy="431285"/>
          </a:xfrm>
          <a:prstGeom prst="rect">
            <a:avLst/>
          </a:prstGeom>
        </p:spPr>
      </p:pic>
      <p:sp>
        <p:nvSpPr>
          <p:cNvPr id="30" name="Rectangle 29">
            <a:extLst>
              <a:ext uri="{FF2B5EF4-FFF2-40B4-BE49-F238E27FC236}">
                <a16:creationId xmlns:a16="http://schemas.microsoft.com/office/drawing/2014/main" id="{96693BC7-1FF9-4EEE-8067-6723D9662D36}"/>
              </a:ext>
            </a:extLst>
          </p:cNvPr>
          <p:cNvSpPr/>
          <p:nvPr/>
        </p:nvSpPr>
        <p:spPr>
          <a:xfrm>
            <a:off x="1959429" y="941698"/>
            <a:ext cx="5225142" cy="1068352"/>
          </a:xfrm>
          <a:prstGeom prst="rect">
            <a:avLst/>
          </a:prstGeom>
          <a:solidFill>
            <a:schemeClr val="tx1">
              <a:alpha val="7000"/>
            </a:schemeClr>
          </a:solidFill>
          <a:ln w="6350">
            <a:solidFill>
              <a:schemeClr val="accent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91D7D896-36B5-4091-8258-7A19CD2524BA}"/>
              </a:ext>
            </a:extLst>
          </p:cNvPr>
          <p:cNvSpPr txBox="1"/>
          <p:nvPr/>
        </p:nvSpPr>
        <p:spPr>
          <a:xfrm>
            <a:off x="2043588" y="3532902"/>
            <a:ext cx="1114425" cy="307777"/>
          </a:xfrm>
          <a:prstGeom prst="rect">
            <a:avLst/>
          </a:prstGeom>
          <a:noFill/>
        </p:spPr>
        <p:txBody>
          <a:bodyPr wrap="square" rtlCol="0">
            <a:spAutoFit/>
          </a:bodyPr>
          <a:lstStyle/>
          <a:p>
            <a:pPr algn="ctr" defTabSz="685800"/>
            <a:r>
              <a:rPr lang="en-US" sz="1400" dirty="0"/>
              <a:t>Workers</a:t>
            </a:r>
          </a:p>
        </p:txBody>
      </p:sp>
      <p:sp>
        <p:nvSpPr>
          <p:cNvPr id="42" name="TextBox 41">
            <a:extLst>
              <a:ext uri="{FF2B5EF4-FFF2-40B4-BE49-F238E27FC236}">
                <a16:creationId xmlns:a16="http://schemas.microsoft.com/office/drawing/2014/main" id="{91D7D896-36B5-4091-8258-7A19CD2524BA}"/>
              </a:ext>
            </a:extLst>
          </p:cNvPr>
          <p:cNvSpPr txBox="1"/>
          <p:nvPr/>
        </p:nvSpPr>
        <p:spPr>
          <a:xfrm>
            <a:off x="4059072" y="3551961"/>
            <a:ext cx="1114425" cy="307777"/>
          </a:xfrm>
          <a:prstGeom prst="rect">
            <a:avLst/>
          </a:prstGeom>
          <a:noFill/>
        </p:spPr>
        <p:txBody>
          <a:bodyPr wrap="square" rtlCol="0">
            <a:spAutoFit/>
          </a:bodyPr>
          <a:lstStyle/>
          <a:p>
            <a:pPr algn="ctr" defTabSz="685800"/>
            <a:r>
              <a:rPr lang="en-US" sz="1400" dirty="0"/>
              <a:t>Workers</a:t>
            </a:r>
          </a:p>
        </p:txBody>
      </p:sp>
      <p:sp>
        <p:nvSpPr>
          <p:cNvPr id="43" name="TextBox 42">
            <a:extLst>
              <a:ext uri="{FF2B5EF4-FFF2-40B4-BE49-F238E27FC236}">
                <a16:creationId xmlns:a16="http://schemas.microsoft.com/office/drawing/2014/main" id="{91D7D896-36B5-4091-8258-7A19CD2524BA}"/>
              </a:ext>
            </a:extLst>
          </p:cNvPr>
          <p:cNvSpPr txBox="1"/>
          <p:nvPr/>
        </p:nvSpPr>
        <p:spPr>
          <a:xfrm>
            <a:off x="6044546" y="3534599"/>
            <a:ext cx="1114425" cy="307777"/>
          </a:xfrm>
          <a:prstGeom prst="rect">
            <a:avLst/>
          </a:prstGeom>
          <a:noFill/>
        </p:spPr>
        <p:txBody>
          <a:bodyPr wrap="square" rtlCol="0">
            <a:spAutoFit/>
          </a:bodyPr>
          <a:lstStyle/>
          <a:p>
            <a:pPr algn="ctr" defTabSz="685800"/>
            <a:r>
              <a:rPr lang="en-US" sz="1400" dirty="0"/>
              <a:t>Workers</a:t>
            </a:r>
          </a:p>
        </p:txBody>
      </p:sp>
      <p:sp>
        <p:nvSpPr>
          <p:cNvPr id="44"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149953" y="3312442"/>
            <a:ext cx="1765512" cy="261610"/>
          </a:xfrm>
          <a:prstGeom prst="rect">
            <a:avLst/>
          </a:prstGeom>
          <a:noFill/>
          <a:ln w="9525">
            <a:noFill/>
            <a:miter lim="800000"/>
            <a:headEnd/>
            <a:tailEnd/>
          </a:ln>
        </p:spPr>
        <p:txBody>
          <a:bodyPr wrap="square">
            <a:spAutoFit/>
          </a:bodyPr>
          <a:lstStyle/>
          <a:p>
            <a:pPr algn="ctr" defTabSz="685800"/>
            <a:r>
              <a:rPr lang="en-US" sz="1100" b="1" dirty="0">
                <a:ea typeface="Verdana" pitchFamily="34" charset="0"/>
                <a:cs typeface="Helvetica Neue"/>
              </a:rPr>
              <a:t>Customer Account</a:t>
            </a:r>
          </a:p>
        </p:txBody>
      </p:sp>
      <p:sp>
        <p:nvSpPr>
          <p:cNvPr id="45"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041854" y="1389067"/>
            <a:ext cx="1765512" cy="261610"/>
          </a:xfrm>
          <a:prstGeom prst="rect">
            <a:avLst/>
          </a:prstGeom>
          <a:noFill/>
          <a:ln w="9525">
            <a:noFill/>
            <a:miter lim="800000"/>
            <a:headEnd/>
            <a:tailEnd/>
          </a:ln>
        </p:spPr>
        <p:txBody>
          <a:bodyPr wrap="square">
            <a:spAutoFit/>
          </a:bodyPr>
          <a:lstStyle/>
          <a:p>
            <a:pPr algn="ctr" defTabSz="685800"/>
            <a:r>
              <a:rPr lang="en-US" sz="1100" b="1" dirty="0">
                <a:solidFill>
                  <a:schemeClr val="accent2"/>
                </a:solidFill>
                <a:ea typeface="Verdana" pitchFamily="34" charset="0"/>
                <a:cs typeface="Helvetica Neue"/>
              </a:rPr>
              <a:t>AWS Managed</a:t>
            </a:r>
          </a:p>
        </p:txBody>
      </p:sp>
    </p:spTree>
    <p:extLst>
      <p:ext uri="{BB962C8B-B14F-4D97-AF65-F5344CB8AC3E}">
        <p14:creationId xmlns:p14="http://schemas.microsoft.com/office/powerpoint/2010/main" val="337812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A136A1-FAF3-804E-89C0-D491B140E7B0}"/>
              </a:ext>
            </a:extLst>
          </p:cNvPr>
          <p:cNvSpPr>
            <a:spLocks noGrp="1"/>
          </p:cNvSpPr>
          <p:nvPr>
            <p:ph type="title"/>
          </p:nvPr>
        </p:nvSpPr>
        <p:spPr/>
        <p:txBody>
          <a:bodyPr/>
          <a:lstStyle/>
          <a:p>
            <a:r>
              <a:rPr lang="en-US" dirty="0" err="1"/>
              <a:t>WildFly</a:t>
            </a:r>
            <a:r>
              <a:rPr lang="en-US" dirty="0"/>
              <a:t> Swarm</a:t>
            </a:r>
          </a:p>
        </p:txBody>
      </p:sp>
    </p:spTree>
    <p:extLst>
      <p:ext uri="{BB962C8B-B14F-4D97-AF65-F5344CB8AC3E}">
        <p14:creationId xmlns:p14="http://schemas.microsoft.com/office/powerpoint/2010/main" val="185676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F40DC27D-5132-45FA-9F1A-B6ABFDE37352}"/>
              </a:ext>
            </a:extLst>
          </p:cNvPr>
          <p:cNvSpPr/>
          <p:nvPr/>
        </p:nvSpPr>
        <p:spPr>
          <a:xfrm>
            <a:off x="1962173"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E81D39C-B97D-4217-8ED7-7881DEB0DD63}"/>
              </a:ext>
            </a:extLst>
          </p:cNvPr>
          <p:cNvSpPr/>
          <p:nvPr/>
        </p:nvSpPr>
        <p:spPr>
          <a:xfrm>
            <a:off x="3933372"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BEA3B38C-CE4F-4C9A-81A6-D860B05F9879}"/>
              </a:ext>
            </a:extLst>
          </p:cNvPr>
          <p:cNvSpPr/>
          <p:nvPr/>
        </p:nvSpPr>
        <p:spPr>
          <a:xfrm>
            <a:off x="5904570"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p:cNvSpPr txBox="1"/>
          <p:nvPr/>
        </p:nvSpPr>
        <p:spPr>
          <a:xfrm>
            <a:off x="2667001" y="198813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sp>
        <p:nvSpPr>
          <p:cNvPr id="30" name="TextBox 32">
            <a:extLst>
              <a:ext uri="{FF2B5EF4-FFF2-40B4-BE49-F238E27FC236}">
                <a16:creationId xmlns:a16="http://schemas.microsoft.com/office/drawing/2014/main" id="{7CB1EBDF-F8B4-4090-AC2A-8272CEA46D5B}"/>
              </a:ext>
            </a:extLst>
          </p:cNvPr>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sp>
        <p:nvSpPr>
          <p:cNvPr id="39" name="Rounded Rectangle 14">
            <a:extLst>
              <a:ext uri="{FF2B5EF4-FFF2-40B4-BE49-F238E27FC236}">
                <a16:creationId xmlns:a16="http://schemas.microsoft.com/office/drawing/2014/main" id="{53DFE77C-E802-467C-836F-C38F3C6EFFDC}"/>
              </a:ext>
            </a:extLst>
          </p:cNvPr>
          <p:cNvSpPr/>
          <p:nvPr/>
        </p:nvSpPr>
        <p:spPr>
          <a:xfrm>
            <a:off x="18859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45" name="Rounded Rectangle 14">
            <a:extLst>
              <a:ext uri="{FF2B5EF4-FFF2-40B4-BE49-F238E27FC236}">
                <a16:creationId xmlns:a16="http://schemas.microsoft.com/office/drawing/2014/main" id="{14A65CFC-0D15-4BA6-9AEC-E2804E269D15}"/>
              </a:ext>
            </a:extLst>
          </p:cNvPr>
          <p:cNvSpPr/>
          <p:nvPr/>
        </p:nvSpPr>
        <p:spPr>
          <a:xfrm>
            <a:off x="3857150"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0" name="Rounded Rectangle 14">
            <a:extLst>
              <a:ext uri="{FF2B5EF4-FFF2-40B4-BE49-F238E27FC236}">
                <a16:creationId xmlns:a16="http://schemas.microsoft.com/office/drawing/2014/main" id="{E05B71BA-C7F3-413C-860B-0DB5AE92E6EE}"/>
              </a:ext>
            </a:extLst>
          </p:cNvPr>
          <p:cNvSpPr/>
          <p:nvPr/>
        </p:nvSpPr>
        <p:spPr>
          <a:xfrm>
            <a:off x="58283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1" name="TextBox 32">
            <a:extLst>
              <a:ext uri="{FF2B5EF4-FFF2-40B4-BE49-F238E27FC236}">
                <a16:creationId xmlns:a16="http://schemas.microsoft.com/office/drawing/2014/main" id="{65A26955-E4E4-455C-8874-1573C41532EC}"/>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52" name="TextBox 32">
            <a:extLst>
              <a:ext uri="{FF2B5EF4-FFF2-40B4-BE49-F238E27FC236}">
                <a16:creationId xmlns:a16="http://schemas.microsoft.com/office/drawing/2014/main" id="{868FD853-A007-4803-B686-747156C8FFA1}"/>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pic>
        <p:nvPicPr>
          <p:cNvPr id="54" name="Picture 53">
            <a:extLst>
              <a:ext uri="{FF2B5EF4-FFF2-40B4-BE49-F238E27FC236}">
                <a16:creationId xmlns:a16="http://schemas.microsoft.com/office/drawing/2014/main" id="{129B3230-E020-47FB-82D0-CF9C0975E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pic>
        <p:nvPicPr>
          <p:cNvPr id="55" name="Picture 54">
            <a:extLst>
              <a:ext uri="{FF2B5EF4-FFF2-40B4-BE49-F238E27FC236}">
                <a16:creationId xmlns:a16="http://schemas.microsoft.com/office/drawing/2014/main" id="{A9326A70-CF3A-4056-BC10-68C9C64E5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707" y="3348669"/>
            <a:ext cx="408586" cy="431285"/>
          </a:xfrm>
          <a:prstGeom prst="rect">
            <a:avLst/>
          </a:prstGeom>
        </p:spPr>
      </p:pic>
      <p:pic>
        <p:nvPicPr>
          <p:cNvPr id="56" name="Picture 55">
            <a:extLst>
              <a:ext uri="{FF2B5EF4-FFF2-40B4-BE49-F238E27FC236}">
                <a16:creationId xmlns:a16="http://schemas.microsoft.com/office/drawing/2014/main" id="{1AD08C17-8D7D-4093-85A4-9AAF5C2F6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grpSp>
        <p:nvGrpSpPr>
          <p:cNvPr id="4" name="Group 3">
            <a:extLst>
              <a:ext uri="{FF2B5EF4-FFF2-40B4-BE49-F238E27FC236}">
                <a16:creationId xmlns:a16="http://schemas.microsoft.com/office/drawing/2014/main" id="{74FD22DC-29B3-43F6-84A4-206C95B57921}"/>
              </a:ext>
            </a:extLst>
          </p:cNvPr>
          <p:cNvGrpSpPr/>
          <p:nvPr/>
        </p:nvGrpSpPr>
        <p:grpSpPr>
          <a:xfrm>
            <a:off x="3879395" y="1037430"/>
            <a:ext cx="1385210" cy="904235"/>
            <a:chOff x="3879395" y="1037430"/>
            <a:chExt cx="1385210" cy="904235"/>
          </a:xfrm>
        </p:grpSpPr>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3" name="Rectangle 2">
              <a:extLst>
                <a:ext uri="{FF2B5EF4-FFF2-40B4-BE49-F238E27FC236}">
                  <a16:creationId xmlns:a16="http://schemas.microsoft.com/office/drawing/2014/main" id="{DD75C1DA-E142-49D3-8BB9-AE0675C53CAF}"/>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9" name="Group 4">
              <a:extLst>
                <a:ext uri="{FF2B5EF4-FFF2-40B4-BE49-F238E27FC236}">
                  <a16:creationId xmlns:a16="http://schemas.microsoft.com/office/drawing/2014/main" id="{CE1CBA1F-8856-4D0D-A041-1418C8E8A544}"/>
                </a:ext>
              </a:extLst>
            </p:cNvPr>
            <p:cNvGrpSpPr>
              <a:grpSpLocks noChangeAspect="1"/>
            </p:cNvGrpSpPr>
            <p:nvPr/>
          </p:nvGrpSpPr>
          <p:grpSpPr bwMode="auto">
            <a:xfrm>
              <a:off x="4166098" y="1353702"/>
              <a:ext cx="754654" cy="454958"/>
              <a:chOff x="2671" y="1494"/>
              <a:chExt cx="418" cy="252"/>
            </a:xfrm>
          </p:grpSpPr>
          <p:sp>
            <p:nvSpPr>
              <p:cNvPr id="60" name="AutoShape 3">
                <a:extLst>
                  <a:ext uri="{FF2B5EF4-FFF2-40B4-BE49-F238E27FC236}">
                    <a16:creationId xmlns:a16="http://schemas.microsoft.com/office/drawing/2014/main" id="{0B0807C4-F333-47E2-991D-9BAB77ABA59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
                <a:extLst>
                  <a:ext uri="{FF2B5EF4-FFF2-40B4-BE49-F238E27FC236}">
                    <a16:creationId xmlns:a16="http://schemas.microsoft.com/office/drawing/2014/main" id="{7C30FCFD-4EBF-4B8D-AD75-B57EEF25E2E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
                <a:extLst>
                  <a:ext uri="{FF2B5EF4-FFF2-40B4-BE49-F238E27FC236}">
                    <a16:creationId xmlns:a16="http://schemas.microsoft.com/office/drawing/2014/main" id="{9AB3206F-22FB-4EC1-BFDD-044C4BC12D52}"/>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7">
                <a:extLst>
                  <a:ext uri="{FF2B5EF4-FFF2-40B4-BE49-F238E27FC236}">
                    <a16:creationId xmlns:a16="http://schemas.microsoft.com/office/drawing/2014/main" id="{B62FC248-74E3-4F85-B641-CB5B8431ED00}"/>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8">
                <a:extLst>
                  <a:ext uri="{FF2B5EF4-FFF2-40B4-BE49-F238E27FC236}">
                    <a16:creationId xmlns:a16="http://schemas.microsoft.com/office/drawing/2014/main" id="{153A18BC-E25B-4606-918C-5DE85A147501}"/>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9">
                <a:extLst>
                  <a:ext uri="{FF2B5EF4-FFF2-40B4-BE49-F238E27FC236}">
                    <a16:creationId xmlns:a16="http://schemas.microsoft.com/office/drawing/2014/main" id="{A9A3E17E-F994-4205-BE75-35132CD348A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0">
                <a:extLst>
                  <a:ext uri="{FF2B5EF4-FFF2-40B4-BE49-F238E27FC236}">
                    <a16:creationId xmlns:a16="http://schemas.microsoft.com/office/drawing/2014/main" id="{F4E8F9D4-9460-4791-9700-C12C848A489F}"/>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1">
                <a:extLst>
                  <a:ext uri="{FF2B5EF4-FFF2-40B4-BE49-F238E27FC236}">
                    <a16:creationId xmlns:a16="http://schemas.microsoft.com/office/drawing/2014/main" id="{934D87B0-19D9-43E3-B581-0A8476382A38}"/>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0" name="Connector: Elbow 9">
            <a:extLst>
              <a:ext uri="{FF2B5EF4-FFF2-40B4-BE49-F238E27FC236}">
                <a16:creationId xmlns:a16="http://schemas.microsoft.com/office/drawing/2014/main" id="{A2FE6E81-C04A-4F9F-9EB9-65086A9F6B14}"/>
              </a:ext>
            </a:extLst>
          </p:cNvPr>
          <p:cNvCxnSpPr>
            <a:cxnSpLocks/>
            <a:stCxn id="39" idx="0"/>
          </p:cNvCxnSpPr>
          <p:nvPr/>
        </p:nvCxnSpPr>
        <p:spPr>
          <a:xfrm rot="5400000" flipH="1" flipV="1">
            <a:off x="3050154" y="1863338"/>
            <a:ext cx="793366" cy="1692073"/>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12" name="Straight Arrow Connector 11">
            <a:extLst>
              <a:ext uri="{FF2B5EF4-FFF2-40B4-BE49-F238E27FC236}">
                <a16:creationId xmlns:a16="http://schemas.microsoft.com/office/drawing/2014/main" id="{84DF4DEB-84FC-4F92-892F-C615727AC6D5}"/>
              </a:ext>
            </a:extLst>
          </p:cNvPr>
          <p:cNvCxnSpPr>
            <a:cxnSpLocks/>
            <a:stCxn id="45" idx="0"/>
          </p:cNvCxnSpPr>
          <p:nvPr/>
        </p:nvCxnSpPr>
        <p:spPr>
          <a:xfrm flipV="1">
            <a:off x="4572000" y="2312691"/>
            <a:ext cx="0" cy="793366"/>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1" name="Connector: Elbow 70">
            <a:extLst>
              <a:ext uri="{FF2B5EF4-FFF2-40B4-BE49-F238E27FC236}">
                <a16:creationId xmlns:a16="http://schemas.microsoft.com/office/drawing/2014/main" id="{F06E7C68-3B9B-4E42-A594-D4EC749AB9FD}"/>
              </a:ext>
            </a:extLst>
          </p:cNvPr>
          <p:cNvCxnSpPr>
            <a:cxnSpLocks/>
            <a:stCxn id="50" idx="0"/>
          </p:cNvCxnSpPr>
          <p:nvPr/>
        </p:nvCxnSpPr>
        <p:spPr>
          <a:xfrm rot="16200000" flipV="1">
            <a:off x="5300481" y="1863336"/>
            <a:ext cx="793366" cy="1692075"/>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4" name="Straight Arrow Connector 73">
            <a:extLst>
              <a:ext uri="{FF2B5EF4-FFF2-40B4-BE49-F238E27FC236}">
                <a16:creationId xmlns:a16="http://schemas.microsoft.com/office/drawing/2014/main" id="{1A3DDFA0-5F92-4234-9696-1B1EC26DA278}"/>
              </a:ext>
            </a:extLst>
          </p:cNvPr>
          <p:cNvCxnSpPr>
            <a:cxnSpLocks/>
          </p:cNvCxnSpPr>
          <p:nvPr/>
        </p:nvCxnSpPr>
        <p:spPr>
          <a:xfrm flipV="1">
            <a:off x="2637952" y="1456351"/>
            <a:ext cx="1029131" cy="0"/>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75" name="TextBox 74">
            <a:extLst>
              <a:ext uri="{FF2B5EF4-FFF2-40B4-BE49-F238E27FC236}">
                <a16:creationId xmlns:a16="http://schemas.microsoft.com/office/drawing/2014/main" id="{91D7D896-36B5-4091-8258-7A19CD2524BA}"/>
              </a:ext>
            </a:extLst>
          </p:cNvPr>
          <p:cNvSpPr txBox="1"/>
          <p:nvPr/>
        </p:nvSpPr>
        <p:spPr>
          <a:xfrm>
            <a:off x="1504780" y="1988138"/>
            <a:ext cx="1114425" cy="307777"/>
          </a:xfrm>
          <a:prstGeom prst="rect">
            <a:avLst/>
          </a:prstGeom>
          <a:noFill/>
        </p:spPr>
        <p:txBody>
          <a:bodyPr wrap="square" rtlCol="0">
            <a:spAutoFit/>
          </a:bodyPr>
          <a:lstStyle/>
          <a:p>
            <a:pPr algn="ctr" defTabSz="685800"/>
            <a:r>
              <a:rPr lang="en-US" sz="1400" dirty="0" err="1">
                <a:solidFill>
                  <a:schemeClr val="bg1"/>
                </a:solidFill>
              </a:rPr>
              <a:t>Kubectl</a:t>
            </a:r>
            <a:endParaRPr lang="en-US" sz="1400" dirty="0">
              <a:solidFill>
                <a:schemeClr val="bg1"/>
              </a:solidFill>
            </a:endParaRPr>
          </a:p>
        </p:txBody>
      </p:sp>
      <p:grpSp>
        <p:nvGrpSpPr>
          <p:cNvPr id="46" name="Group 45">
            <a:extLst>
              <a:ext uri="{FF2B5EF4-FFF2-40B4-BE49-F238E27FC236}">
                <a16:creationId xmlns:a16="http://schemas.microsoft.com/office/drawing/2014/main" id="{F6091697-F382-4B78-8CBD-86A70F3E043E}"/>
              </a:ext>
            </a:extLst>
          </p:cNvPr>
          <p:cNvGrpSpPr/>
          <p:nvPr/>
        </p:nvGrpSpPr>
        <p:grpSpPr>
          <a:xfrm>
            <a:off x="1487837" y="1025290"/>
            <a:ext cx="1148310" cy="859736"/>
            <a:chOff x="4716548" y="461654"/>
            <a:chExt cx="1748794" cy="1309318"/>
          </a:xfrm>
        </p:grpSpPr>
        <p:grpSp>
          <p:nvGrpSpPr>
            <p:cNvPr id="47" name="Group 46">
              <a:extLst>
                <a:ext uri="{FF2B5EF4-FFF2-40B4-BE49-F238E27FC236}">
                  <a16:creationId xmlns:a16="http://schemas.microsoft.com/office/drawing/2014/main" id="{5C2684F3-B3BC-4522-9087-66365A0ABB70}"/>
                </a:ext>
              </a:extLst>
            </p:cNvPr>
            <p:cNvGrpSpPr/>
            <p:nvPr/>
          </p:nvGrpSpPr>
          <p:grpSpPr>
            <a:xfrm>
              <a:off x="4716548" y="461654"/>
              <a:ext cx="1748794" cy="1309318"/>
              <a:chOff x="4716548" y="461654"/>
              <a:chExt cx="1748794" cy="1309318"/>
            </a:xfrm>
          </p:grpSpPr>
          <p:sp>
            <p:nvSpPr>
              <p:cNvPr id="73" name="Rectangle: Rounded Corners 72">
                <a:extLst>
                  <a:ext uri="{FF2B5EF4-FFF2-40B4-BE49-F238E27FC236}">
                    <a16:creationId xmlns:a16="http://schemas.microsoft.com/office/drawing/2014/main" id="{C1D40322-B57B-4B6E-AF51-0F2691A083E7}"/>
                  </a:ext>
                </a:extLst>
              </p:cNvPr>
              <p:cNvSpPr/>
              <p:nvPr/>
            </p:nvSpPr>
            <p:spPr>
              <a:xfrm>
                <a:off x="4716548" y="461654"/>
                <a:ext cx="1748794" cy="1116240"/>
              </a:xfrm>
              <a:prstGeom prst="roundRect">
                <a:avLst>
                  <a:gd name="adj" fmla="val 4249"/>
                </a:avLst>
              </a:prstGeom>
              <a:gradFill rotWithShape="1">
                <a:gsLst>
                  <a:gs pos="1961">
                    <a:srgbClr val="474746">
                      <a:alpha val="20000"/>
                    </a:srgbClr>
                  </a:gs>
                  <a:gs pos="100000">
                    <a:srgbClr val="474746">
                      <a:alpha val="10000"/>
                    </a:srgbClr>
                  </a:gs>
                </a:gsLst>
                <a:lin ang="5400000" scaled="0"/>
              </a:grad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6" name="Rectangle: Rounded Corners 75">
                <a:extLst>
                  <a:ext uri="{FF2B5EF4-FFF2-40B4-BE49-F238E27FC236}">
                    <a16:creationId xmlns:a16="http://schemas.microsoft.com/office/drawing/2014/main" id="{D2CCB40F-BDDB-45B9-ADFB-873AB0BACD3E}"/>
                  </a:ext>
                </a:extLst>
              </p:cNvPr>
              <p:cNvSpPr/>
              <p:nvPr/>
            </p:nvSpPr>
            <p:spPr>
              <a:xfrm>
                <a:off x="4780769" y="513768"/>
                <a:ext cx="1620352" cy="1012012"/>
              </a:xfrm>
              <a:prstGeom prst="roundRect">
                <a:avLst>
                  <a:gd name="adj" fmla="val 0"/>
                </a:avLst>
              </a:prstGeom>
              <a:noFill/>
              <a:ln w="1905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7" name="Rectangle 76">
                <a:extLst>
                  <a:ext uri="{FF2B5EF4-FFF2-40B4-BE49-F238E27FC236}">
                    <a16:creationId xmlns:a16="http://schemas.microsoft.com/office/drawing/2014/main" id="{DAD41027-74F7-4FD8-BCAF-8F96B2BF45F8}"/>
                  </a:ext>
                </a:extLst>
              </p:cNvPr>
              <p:cNvSpPr/>
              <p:nvPr/>
            </p:nvSpPr>
            <p:spPr>
              <a:xfrm>
                <a:off x="5428469" y="1577332"/>
                <a:ext cx="324953" cy="119940"/>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8" name="Rectangle 77">
                <a:extLst>
                  <a:ext uri="{FF2B5EF4-FFF2-40B4-BE49-F238E27FC236}">
                    <a16:creationId xmlns:a16="http://schemas.microsoft.com/office/drawing/2014/main" id="{59C6FA5A-F0B8-4E99-B639-2A549494CBA7}"/>
                  </a:ext>
                </a:extLst>
              </p:cNvPr>
              <p:cNvSpPr/>
              <p:nvPr/>
            </p:nvSpPr>
            <p:spPr>
              <a:xfrm>
                <a:off x="5182965" y="1699495"/>
                <a:ext cx="815960" cy="71477"/>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cxnSp>
          <p:nvCxnSpPr>
            <p:cNvPr id="48" name="Straight Connector 47">
              <a:extLst>
                <a:ext uri="{FF2B5EF4-FFF2-40B4-BE49-F238E27FC236}">
                  <a16:creationId xmlns:a16="http://schemas.microsoft.com/office/drawing/2014/main" id="{3E7BEC11-7074-4564-AED0-870BCEFBBF61}"/>
                </a:ext>
              </a:extLst>
            </p:cNvPr>
            <p:cNvCxnSpPr>
              <a:cxnSpLocks/>
            </p:cNvCxnSpPr>
            <p:nvPr/>
          </p:nvCxnSpPr>
          <p:spPr>
            <a:xfrm>
              <a:off x="4780128" y="617940"/>
              <a:ext cx="1620672" cy="0"/>
            </a:xfrm>
            <a:prstGeom prst="line">
              <a:avLst/>
            </a:prstGeom>
            <a:noFill/>
            <a:ln w="19050" cap="flat" cmpd="sng" algn="ctr">
              <a:solidFill>
                <a:sysClr val="window" lastClr="FFFFFF"/>
              </a:solidFill>
              <a:prstDash val="solid"/>
            </a:ln>
            <a:effectLst/>
          </p:spPr>
        </p:cxnSp>
        <p:grpSp>
          <p:nvGrpSpPr>
            <p:cNvPr id="49" name="Group 48">
              <a:extLst>
                <a:ext uri="{FF2B5EF4-FFF2-40B4-BE49-F238E27FC236}">
                  <a16:creationId xmlns:a16="http://schemas.microsoft.com/office/drawing/2014/main" id="{220CBE48-999D-4EFB-B6D0-012645CBC786}"/>
                </a:ext>
              </a:extLst>
            </p:cNvPr>
            <p:cNvGrpSpPr/>
            <p:nvPr/>
          </p:nvGrpSpPr>
          <p:grpSpPr>
            <a:xfrm>
              <a:off x="6175612" y="551425"/>
              <a:ext cx="183714" cy="36577"/>
              <a:chOff x="6175612" y="544281"/>
              <a:chExt cx="183714" cy="36577"/>
            </a:xfrm>
          </p:grpSpPr>
          <p:sp>
            <p:nvSpPr>
              <p:cNvPr id="68" name="Oval 67">
                <a:extLst>
                  <a:ext uri="{FF2B5EF4-FFF2-40B4-BE49-F238E27FC236}">
                    <a16:creationId xmlns:a16="http://schemas.microsoft.com/office/drawing/2014/main" id="{AD0816C8-F717-4A40-AFA9-507F34864E12}"/>
                  </a:ext>
                </a:extLst>
              </p:cNvPr>
              <p:cNvSpPr/>
              <p:nvPr/>
            </p:nvSpPr>
            <p:spPr>
              <a:xfrm>
                <a:off x="6175612"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69" name="Oval 68">
                <a:extLst>
                  <a:ext uri="{FF2B5EF4-FFF2-40B4-BE49-F238E27FC236}">
                    <a16:creationId xmlns:a16="http://schemas.microsoft.com/office/drawing/2014/main" id="{5CCF331E-4CF2-4324-8E4D-524DFEBBCCF8}"/>
                  </a:ext>
                </a:extLst>
              </p:cNvPr>
              <p:cNvSpPr/>
              <p:nvPr/>
            </p:nvSpPr>
            <p:spPr>
              <a:xfrm>
                <a:off x="6249181"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0" name="Oval 69">
                <a:extLst>
                  <a:ext uri="{FF2B5EF4-FFF2-40B4-BE49-F238E27FC236}">
                    <a16:creationId xmlns:a16="http://schemas.microsoft.com/office/drawing/2014/main" id="{656FB467-7CD7-4763-9278-EE87A57BECD9}"/>
                  </a:ext>
                </a:extLst>
              </p:cNvPr>
              <p:cNvSpPr/>
              <p:nvPr/>
            </p:nvSpPr>
            <p:spPr>
              <a:xfrm>
                <a:off x="6322750" y="544281"/>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grpSp>
    </p:spTree>
    <p:extLst>
      <p:ext uri="{BB962C8B-B14F-4D97-AF65-F5344CB8AC3E}">
        <p14:creationId xmlns:p14="http://schemas.microsoft.com/office/powerpoint/2010/main" val="99139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Create EKS Cluster</a:t>
            </a:r>
          </a:p>
        </p:txBody>
      </p:sp>
    </p:spTree>
    <p:extLst>
      <p:ext uri="{BB962C8B-B14F-4D97-AF65-F5344CB8AC3E}">
        <p14:creationId xmlns:p14="http://schemas.microsoft.com/office/powerpoint/2010/main" val="337178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Application Manifest</a:t>
            </a:r>
          </a:p>
        </p:txBody>
      </p:sp>
    </p:spTree>
    <p:extLst>
      <p:ext uri="{BB962C8B-B14F-4D97-AF65-F5344CB8AC3E}">
        <p14:creationId xmlns:p14="http://schemas.microsoft.com/office/powerpoint/2010/main" val="159680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1D0-24FF-914E-BD3B-56D15FEBAFD2}"/>
              </a:ext>
            </a:extLst>
          </p:cNvPr>
          <p:cNvSpPr>
            <a:spLocks noGrp="1"/>
          </p:cNvSpPr>
          <p:nvPr>
            <p:ph type="title"/>
          </p:nvPr>
        </p:nvSpPr>
        <p:spPr/>
        <p:txBody>
          <a:bodyPr/>
          <a:lstStyle/>
          <a:p>
            <a:r>
              <a:rPr lang="en-US" dirty="0"/>
              <a:t>Kubernetes Application Packaging using Helm</a:t>
            </a:r>
          </a:p>
        </p:txBody>
      </p:sp>
    </p:spTree>
    <p:extLst>
      <p:ext uri="{BB962C8B-B14F-4D97-AF65-F5344CB8AC3E}">
        <p14:creationId xmlns:p14="http://schemas.microsoft.com/office/powerpoint/2010/main" val="150313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a:t>Helm – Package Manager for Kubernetes</a:t>
            </a:r>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pPr marL="342900" indent="-342900">
              <a:buFont typeface="Arial" panose="020B0604020202020204" pitchFamily="34" charset="0"/>
              <a:buChar char="•"/>
            </a:pPr>
            <a:r>
              <a:rPr lang="en-US" dirty="0"/>
              <a:t>Helm is a templating and packaging tool for Kubernetes applications</a:t>
            </a:r>
          </a:p>
          <a:p>
            <a:pPr marL="342900" indent="-342900">
              <a:buFont typeface="Arial" panose="020B0604020202020204" pitchFamily="34" charset="0"/>
              <a:buChar char="•"/>
            </a:pPr>
            <a:r>
              <a:rPr lang="en-US" dirty="0"/>
              <a:t>Chart: Bundle to represent k8s applications</a:t>
            </a:r>
          </a:p>
          <a:p>
            <a:pPr marL="1085850" lvl="1" indent="-342900">
              <a:buFont typeface="Arial" panose="020B0604020202020204" pitchFamily="34" charset="0"/>
              <a:buChar char="•"/>
            </a:pPr>
            <a:r>
              <a:rPr lang="en-US" dirty="0"/>
              <a:t>Packaged into archive files</a:t>
            </a:r>
          </a:p>
          <a:p>
            <a:pPr marL="342900" indent="-342900">
              <a:buFont typeface="Arial" panose="020B0604020202020204" pitchFamily="34" charset="0"/>
              <a:buChar char="•"/>
            </a:pPr>
            <a:r>
              <a:rPr lang="en-US" dirty="0"/>
              <a:t>Analogous to apt, yum, homebrew for k8s</a:t>
            </a:r>
          </a:p>
          <a:p>
            <a:pPr marL="342900" indent="-342900">
              <a:buFont typeface="Arial" panose="020B0604020202020204" pitchFamily="34" charset="0"/>
              <a:buChar char="•"/>
            </a:pPr>
            <a:r>
              <a:rPr lang="en-US" dirty="0"/>
              <a:t>Manage the release cycle of the chart</a:t>
            </a:r>
          </a:p>
          <a:p>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89141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00FF84F-958E-F946-977A-614CCE9736E9}"/>
              </a:ext>
            </a:extLst>
          </p:cNvPr>
          <p:cNvSpPr/>
          <p:nvPr/>
        </p:nvSpPr>
        <p:spPr>
          <a:xfrm>
            <a:off x="4189615" y="756458"/>
            <a:ext cx="3923607" cy="2468880"/>
          </a:xfrm>
          <a:prstGeom prst="rect">
            <a:avLst/>
          </a:prstGeom>
          <a:noFill/>
          <a:ln w="3810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AD865DB3-A349-6F44-89AB-D8DB2A553E16}"/>
              </a:ext>
            </a:extLst>
          </p:cNvPr>
          <p:cNvSpPr txBox="1"/>
          <p:nvPr/>
        </p:nvSpPr>
        <p:spPr>
          <a:xfrm>
            <a:off x="4410185" y="324880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grpSp>
        <p:nvGrpSpPr>
          <p:cNvPr id="21" name="Group 20">
            <a:extLst>
              <a:ext uri="{FF2B5EF4-FFF2-40B4-BE49-F238E27FC236}">
                <a16:creationId xmlns:a16="http://schemas.microsoft.com/office/drawing/2014/main" id="{33EBED29-A487-FC45-BCA0-2AB9A524E2ED}"/>
              </a:ext>
            </a:extLst>
          </p:cNvPr>
          <p:cNvGrpSpPr/>
          <p:nvPr/>
        </p:nvGrpSpPr>
        <p:grpSpPr>
          <a:xfrm>
            <a:off x="7242017" y="304340"/>
            <a:ext cx="1385210" cy="904235"/>
            <a:chOff x="3879395" y="1037430"/>
            <a:chExt cx="1385210" cy="904235"/>
          </a:xfrm>
        </p:grpSpPr>
        <p:pic>
          <p:nvPicPr>
            <p:cNvPr id="22" name="Picture 21">
              <a:extLst>
                <a:ext uri="{FF2B5EF4-FFF2-40B4-BE49-F238E27FC236}">
                  <a16:creationId xmlns:a16="http://schemas.microsoft.com/office/drawing/2014/main" id="{C3AF3FA9-1A59-AF47-A29D-19F227895F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23" name="Rectangle 22">
              <a:extLst>
                <a:ext uri="{FF2B5EF4-FFF2-40B4-BE49-F238E27FC236}">
                  <a16:creationId xmlns:a16="http://schemas.microsoft.com/office/drawing/2014/main" id="{878099A3-6B0F-F349-9D8B-41186FF7B470}"/>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4" name="Group 4">
              <a:extLst>
                <a:ext uri="{FF2B5EF4-FFF2-40B4-BE49-F238E27FC236}">
                  <a16:creationId xmlns:a16="http://schemas.microsoft.com/office/drawing/2014/main" id="{35A6DB23-C8E0-864B-8F2D-E98E413BBFB3}"/>
                </a:ext>
              </a:extLst>
            </p:cNvPr>
            <p:cNvGrpSpPr>
              <a:grpSpLocks noChangeAspect="1"/>
            </p:cNvGrpSpPr>
            <p:nvPr/>
          </p:nvGrpSpPr>
          <p:grpSpPr bwMode="auto">
            <a:xfrm>
              <a:off x="4166098" y="1353702"/>
              <a:ext cx="754654" cy="454958"/>
              <a:chOff x="2671" y="1494"/>
              <a:chExt cx="418" cy="252"/>
            </a:xfrm>
          </p:grpSpPr>
          <p:sp>
            <p:nvSpPr>
              <p:cNvPr id="25" name="AutoShape 3">
                <a:extLst>
                  <a:ext uri="{FF2B5EF4-FFF2-40B4-BE49-F238E27FC236}">
                    <a16:creationId xmlns:a16="http://schemas.microsoft.com/office/drawing/2014/main" id="{97DF9B8F-6BB7-7548-8ED0-E0E04ADAB48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5">
                <a:extLst>
                  <a:ext uri="{FF2B5EF4-FFF2-40B4-BE49-F238E27FC236}">
                    <a16:creationId xmlns:a16="http://schemas.microsoft.com/office/drawing/2014/main" id="{A1B0E39A-BD32-4545-85EE-8209B4DC1973}"/>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207A16E3-4E1C-6443-BE65-5667D153E36E}"/>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833E4D52-0602-B24C-8A26-8FB2FE2D2B22}"/>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a:extLst>
                  <a:ext uri="{FF2B5EF4-FFF2-40B4-BE49-F238E27FC236}">
                    <a16:creationId xmlns:a16="http://schemas.microsoft.com/office/drawing/2014/main" id="{FDE49ECB-CF1E-6945-A0A1-66018CC4C103}"/>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a:extLst>
                  <a:ext uri="{FF2B5EF4-FFF2-40B4-BE49-F238E27FC236}">
                    <a16:creationId xmlns:a16="http://schemas.microsoft.com/office/drawing/2014/main" id="{317D1750-835C-584D-A695-3BC82E230561}"/>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a:extLst>
                  <a:ext uri="{FF2B5EF4-FFF2-40B4-BE49-F238E27FC236}">
                    <a16:creationId xmlns:a16="http://schemas.microsoft.com/office/drawing/2014/main" id="{58A52CE9-3C5B-8D4C-9767-B41ADF3F3C61}"/>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a:extLst>
                  <a:ext uri="{FF2B5EF4-FFF2-40B4-BE49-F238E27FC236}">
                    <a16:creationId xmlns:a16="http://schemas.microsoft.com/office/drawing/2014/main" id="{86845D14-1919-2D49-BD9F-F8013F16FA6A}"/>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4" name="Rectangle 33">
            <a:extLst>
              <a:ext uri="{FF2B5EF4-FFF2-40B4-BE49-F238E27FC236}">
                <a16:creationId xmlns:a16="http://schemas.microsoft.com/office/drawing/2014/main" id="{A2D6F8DD-B596-3A41-AB58-A83A68F1CAA1}"/>
              </a:ext>
            </a:extLst>
          </p:cNvPr>
          <p:cNvSpPr/>
          <p:nvPr/>
        </p:nvSpPr>
        <p:spPr>
          <a:xfrm>
            <a:off x="1491319" y="1003002"/>
            <a:ext cx="1463040"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Client</a:t>
            </a:r>
          </a:p>
        </p:txBody>
      </p:sp>
      <p:sp>
        <p:nvSpPr>
          <p:cNvPr id="35" name="Rectangle 34">
            <a:extLst>
              <a:ext uri="{FF2B5EF4-FFF2-40B4-BE49-F238E27FC236}">
                <a16:creationId xmlns:a16="http://schemas.microsoft.com/office/drawing/2014/main" id="{EB8A82A6-5E88-264B-9083-6B98952B4255}"/>
              </a:ext>
            </a:extLst>
          </p:cNvPr>
          <p:cNvSpPr/>
          <p:nvPr/>
        </p:nvSpPr>
        <p:spPr>
          <a:xfrm>
            <a:off x="4527907" y="994689"/>
            <a:ext cx="1463040"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Tiller Server</a:t>
            </a:r>
          </a:p>
        </p:txBody>
      </p:sp>
      <p:sp>
        <p:nvSpPr>
          <p:cNvPr id="37" name="Rectangle 36">
            <a:extLst>
              <a:ext uri="{FF2B5EF4-FFF2-40B4-BE49-F238E27FC236}">
                <a16:creationId xmlns:a16="http://schemas.microsoft.com/office/drawing/2014/main" id="{C07766C3-D90F-414D-8599-5FEA34A1F984}"/>
              </a:ext>
            </a:extLst>
          </p:cNvPr>
          <p:cNvSpPr/>
          <p:nvPr/>
        </p:nvSpPr>
        <p:spPr>
          <a:xfrm>
            <a:off x="4547477" y="2342566"/>
            <a:ext cx="1463040" cy="5486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Kubernetes API Server</a:t>
            </a:r>
          </a:p>
        </p:txBody>
      </p:sp>
      <p:cxnSp>
        <p:nvCxnSpPr>
          <p:cNvPr id="42" name="Straight Arrow Connector 41">
            <a:extLst>
              <a:ext uri="{FF2B5EF4-FFF2-40B4-BE49-F238E27FC236}">
                <a16:creationId xmlns:a16="http://schemas.microsoft.com/office/drawing/2014/main" id="{823DD090-D76B-684A-8628-C349263DD4F4}"/>
              </a:ext>
            </a:extLst>
          </p:cNvPr>
          <p:cNvCxnSpPr>
            <a:stCxn id="34" idx="3"/>
            <a:endCxn id="35" idx="1"/>
          </p:cNvCxnSpPr>
          <p:nvPr/>
        </p:nvCxnSpPr>
        <p:spPr>
          <a:xfrm flipV="1">
            <a:off x="2954359" y="1269009"/>
            <a:ext cx="1573548" cy="83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AB42481A-7948-B34D-A3D9-EE43C20D23DD}"/>
              </a:ext>
            </a:extLst>
          </p:cNvPr>
          <p:cNvSpPr txBox="1"/>
          <p:nvPr/>
        </p:nvSpPr>
        <p:spPr>
          <a:xfrm>
            <a:off x="3325481" y="1008372"/>
            <a:ext cx="663964" cy="307777"/>
          </a:xfrm>
          <a:prstGeom prst="rect">
            <a:avLst/>
          </a:prstGeom>
          <a:noFill/>
        </p:spPr>
        <p:txBody>
          <a:bodyPr wrap="none" rtlCol="0">
            <a:spAutoFit/>
          </a:bodyPr>
          <a:lstStyle/>
          <a:p>
            <a:r>
              <a:rPr lang="en-US" sz="1400" dirty="0" err="1">
                <a:solidFill>
                  <a:schemeClr val="bg1"/>
                </a:solidFill>
              </a:rPr>
              <a:t>gRPC</a:t>
            </a:r>
            <a:endParaRPr lang="en-US" sz="1400" dirty="0">
              <a:solidFill>
                <a:schemeClr val="bg1"/>
              </a:solidFill>
            </a:endParaRPr>
          </a:p>
        </p:txBody>
      </p:sp>
      <p:sp>
        <p:nvSpPr>
          <p:cNvPr id="44" name="Rectangle 43">
            <a:extLst>
              <a:ext uri="{FF2B5EF4-FFF2-40B4-BE49-F238E27FC236}">
                <a16:creationId xmlns:a16="http://schemas.microsoft.com/office/drawing/2014/main" id="{A771E73B-11A4-5147-B3CF-03EEBB30563D}"/>
              </a:ext>
            </a:extLst>
          </p:cNvPr>
          <p:cNvSpPr/>
          <p:nvPr/>
        </p:nvSpPr>
        <p:spPr>
          <a:xfrm>
            <a:off x="759799" y="2974488"/>
            <a:ext cx="1463040"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Repository</a:t>
            </a:r>
          </a:p>
        </p:txBody>
      </p:sp>
      <p:sp>
        <p:nvSpPr>
          <p:cNvPr id="47" name="Oval 46">
            <a:extLst>
              <a:ext uri="{FF2B5EF4-FFF2-40B4-BE49-F238E27FC236}">
                <a16:creationId xmlns:a16="http://schemas.microsoft.com/office/drawing/2014/main" id="{A40D2B07-6BF3-8046-8BC3-B04A80C42201}"/>
              </a:ext>
            </a:extLst>
          </p:cNvPr>
          <p:cNvSpPr>
            <a:spLocks/>
          </p:cNvSpPr>
          <p:nvPr/>
        </p:nvSpPr>
        <p:spPr>
          <a:xfrm>
            <a:off x="155428" y="1178989"/>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1" name="TextBox 50">
            <a:extLst>
              <a:ext uri="{FF2B5EF4-FFF2-40B4-BE49-F238E27FC236}">
                <a16:creationId xmlns:a16="http://schemas.microsoft.com/office/drawing/2014/main" id="{FE351E52-A78B-6941-83D4-704F83BE1867}"/>
              </a:ext>
            </a:extLst>
          </p:cNvPr>
          <p:cNvSpPr txBox="1"/>
          <p:nvPr/>
        </p:nvSpPr>
        <p:spPr>
          <a:xfrm>
            <a:off x="448075" y="1558597"/>
            <a:ext cx="950901" cy="307777"/>
          </a:xfrm>
          <a:prstGeom prst="rect">
            <a:avLst/>
          </a:prstGeom>
          <a:noFill/>
        </p:spPr>
        <p:txBody>
          <a:bodyPr wrap="none" rtlCol="0">
            <a:spAutoFit/>
          </a:bodyPr>
          <a:lstStyle/>
          <a:p>
            <a:r>
              <a:rPr lang="en-US" sz="1400" dirty="0">
                <a:solidFill>
                  <a:schemeClr val="bg1"/>
                </a:solidFill>
              </a:rPr>
              <a:t>chart files</a:t>
            </a:r>
          </a:p>
        </p:txBody>
      </p:sp>
      <p:sp>
        <p:nvSpPr>
          <p:cNvPr id="53" name="Oval 52">
            <a:extLst>
              <a:ext uri="{FF2B5EF4-FFF2-40B4-BE49-F238E27FC236}">
                <a16:creationId xmlns:a16="http://schemas.microsoft.com/office/drawing/2014/main" id="{35FC122B-272E-A942-B751-1C059DDB8DFC}"/>
              </a:ext>
            </a:extLst>
          </p:cNvPr>
          <p:cNvSpPr>
            <a:spLocks/>
          </p:cNvSpPr>
          <p:nvPr/>
        </p:nvSpPr>
        <p:spPr>
          <a:xfrm>
            <a:off x="239245" y="1231633"/>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4" name="Oval 53">
            <a:extLst>
              <a:ext uri="{FF2B5EF4-FFF2-40B4-BE49-F238E27FC236}">
                <a16:creationId xmlns:a16="http://schemas.microsoft.com/office/drawing/2014/main" id="{48289B71-5827-204C-80B4-8F620A1FF325}"/>
              </a:ext>
            </a:extLst>
          </p:cNvPr>
          <p:cNvSpPr>
            <a:spLocks/>
          </p:cNvSpPr>
          <p:nvPr/>
        </p:nvSpPr>
        <p:spPr>
          <a:xfrm>
            <a:off x="341772" y="1284284"/>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5" name="Oval 54">
            <a:extLst>
              <a:ext uri="{FF2B5EF4-FFF2-40B4-BE49-F238E27FC236}">
                <a16:creationId xmlns:a16="http://schemas.microsoft.com/office/drawing/2014/main" id="{84E55FBC-8321-684C-A7EF-629517BADA26}"/>
              </a:ext>
            </a:extLst>
          </p:cNvPr>
          <p:cNvSpPr>
            <a:spLocks/>
          </p:cNvSpPr>
          <p:nvPr/>
        </p:nvSpPr>
        <p:spPr>
          <a:xfrm>
            <a:off x="155428" y="3702987"/>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6" name="Oval 55">
            <a:extLst>
              <a:ext uri="{FF2B5EF4-FFF2-40B4-BE49-F238E27FC236}">
                <a16:creationId xmlns:a16="http://schemas.microsoft.com/office/drawing/2014/main" id="{37D1AD49-0F5A-A149-9104-AE1A3A9ECA78}"/>
              </a:ext>
            </a:extLst>
          </p:cNvPr>
          <p:cNvSpPr>
            <a:spLocks/>
          </p:cNvSpPr>
          <p:nvPr/>
        </p:nvSpPr>
        <p:spPr>
          <a:xfrm>
            <a:off x="239245" y="3755631"/>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7" name="Oval 56">
            <a:extLst>
              <a:ext uri="{FF2B5EF4-FFF2-40B4-BE49-F238E27FC236}">
                <a16:creationId xmlns:a16="http://schemas.microsoft.com/office/drawing/2014/main" id="{82ACBAC4-5636-C243-81DB-0DA3E4253452}"/>
              </a:ext>
            </a:extLst>
          </p:cNvPr>
          <p:cNvSpPr>
            <a:spLocks/>
          </p:cNvSpPr>
          <p:nvPr/>
        </p:nvSpPr>
        <p:spPr>
          <a:xfrm>
            <a:off x="341772" y="3808282"/>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8" name="TextBox 57">
            <a:extLst>
              <a:ext uri="{FF2B5EF4-FFF2-40B4-BE49-F238E27FC236}">
                <a16:creationId xmlns:a16="http://schemas.microsoft.com/office/drawing/2014/main" id="{638E15F2-9941-3344-BE15-E69AC83F6C53}"/>
              </a:ext>
            </a:extLst>
          </p:cNvPr>
          <p:cNvSpPr txBox="1"/>
          <p:nvPr/>
        </p:nvSpPr>
        <p:spPr>
          <a:xfrm>
            <a:off x="239245" y="4082595"/>
            <a:ext cx="1438214" cy="307777"/>
          </a:xfrm>
          <a:prstGeom prst="rect">
            <a:avLst/>
          </a:prstGeom>
          <a:noFill/>
        </p:spPr>
        <p:txBody>
          <a:bodyPr wrap="none" rtlCol="0">
            <a:spAutoFit/>
          </a:bodyPr>
          <a:lstStyle/>
          <a:p>
            <a:r>
              <a:rPr lang="en-US" sz="1400" dirty="0">
                <a:solidFill>
                  <a:schemeClr val="bg1"/>
                </a:solidFill>
              </a:rPr>
              <a:t>chart packages</a:t>
            </a:r>
          </a:p>
        </p:txBody>
      </p:sp>
      <p:cxnSp>
        <p:nvCxnSpPr>
          <p:cNvPr id="59" name="Straight Arrow Connector 58">
            <a:extLst>
              <a:ext uri="{FF2B5EF4-FFF2-40B4-BE49-F238E27FC236}">
                <a16:creationId xmlns:a16="http://schemas.microsoft.com/office/drawing/2014/main" id="{7A95A226-C183-6443-8564-235F6404A61C}"/>
              </a:ext>
            </a:extLst>
          </p:cNvPr>
          <p:cNvCxnSpPr>
            <a:cxnSpLocks/>
            <a:stCxn id="34" idx="2"/>
            <a:endCxn id="44" idx="0"/>
          </p:cNvCxnSpPr>
          <p:nvPr/>
        </p:nvCxnSpPr>
        <p:spPr>
          <a:xfrm flipH="1">
            <a:off x="1491319" y="1551642"/>
            <a:ext cx="731520" cy="1422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C3411002-3524-A041-B72D-42D79A532625}"/>
              </a:ext>
            </a:extLst>
          </p:cNvPr>
          <p:cNvCxnSpPr>
            <a:cxnSpLocks/>
            <a:endCxn id="37" idx="0"/>
          </p:cNvCxnSpPr>
          <p:nvPr/>
        </p:nvCxnSpPr>
        <p:spPr>
          <a:xfrm>
            <a:off x="5278997" y="1543329"/>
            <a:ext cx="0" cy="7992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51B08646-B981-C440-AB9C-F1363F73D423}"/>
              </a:ext>
            </a:extLst>
          </p:cNvPr>
          <p:cNvCxnSpPr>
            <a:cxnSpLocks/>
          </p:cNvCxnSpPr>
          <p:nvPr/>
        </p:nvCxnSpPr>
        <p:spPr>
          <a:xfrm rot="10800000" flipH="1">
            <a:off x="2222839" y="1453309"/>
            <a:ext cx="2324638" cy="17954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946910C0-A292-8C47-AF0B-0A70F1D6B710}"/>
              </a:ext>
            </a:extLst>
          </p:cNvPr>
          <p:cNvSpPr/>
          <p:nvPr/>
        </p:nvSpPr>
        <p:spPr>
          <a:xfrm>
            <a:off x="6329239" y="132720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3" name="Rectangle 72">
            <a:extLst>
              <a:ext uri="{FF2B5EF4-FFF2-40B4-BE49-F238E27FC236}">
                <a16:creationId xmlns:a16="http://schemas.microsoft.com/office/drawing/2014/main" id="{131578F0-6B73-F547-B4BA-BC3244B1B037}"/>
              </a:ext>
            </a:extLst>
          </p:cNvPr>
          <p:cNvSpPr/>
          <p:nvPr/>
        </p:nvSpPr>
        <p:spPr>
          <a:xfrm>
            <a:off x="6406822" y="139647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4" name="Rectangle 73">
            <a:extLst>
              <a:ext uri="{FF2B5EF4-FFF2-40B4-BE49-F238E27FC236}">
                <a16:creationId xmlns:a16="http://schemas.microsoft.com/office/drawing/2014/main" id="{2B84A6B4-BB39-314C-8842-D31146A2413B}"/>
              </a:ext>
            </a:extLst>
          </p:cNvPr>
          <p:cNvSpPr/>
          <p:nvPr/>
        </p:nvSpPr>
        <p:spPr>
          <a:xfrm>
            <a:off x="6501031" y="146574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grpSp>
        <p:nvGrpSpPr>
          <p:cNvPr id="78" name="Group 77">
            <a:extLst>
              <a:ext uri="{FF2B5EF4-FFF2-40B4-BE49-F238E27FC236}">
                <a16:creationId xmlns:a16="http://schemas.microsoft.com/office/drawing/2014/main" id="{2465DE44-287E-FF47-B293-AD02A8938261}"/>
              </a:ext>
            </a:extLst>
          </p:cNvPr>
          <p:cNvGrpSpPr/>
          <p:nvPr/>
        </p:nvGrpSpPr>
        <p:grpSpPr>
          <a:xfrm>
            <a:off x="6406822" y="2487639"/>
            <a:ext cx="872172" cy="274320"/>
            <a:chOff x="3117274" y="3755631"/>
            <a:chExt cx="872172" cy="274320"/>
          </a:xfrm>
        </p:grpSpPr>
        <p:sp>
          <p:nvSpPr>
            <p:cNvPr id="77" name="Rectangle 76">
              <a:extLst>
                <a:ext uri="{FF2B5EF4-FFF2-40B4-BE49-F238E27FC236}">
                  <a16:creationId xmlns:a16="http://schemas.microsoft.com/office/drawing/2014/main" id="{2171E3BF-DF38-7244-A669-D17434DFE5A5}"/>
                </a:ext>
              </a:extLst>
            </p:cNvPr>
            <p:cNvSpPr/>
            <p:nvPr/>
          </p:nvSpPr>
          <p:spPr>
            <a:xfrm>
              <a:off x="3117274" y="3755631"/>
              <a:ext cx="872172" cy="274320"/>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84534DF8-D53B-E842-8F48-E20697C8C419}"/>
                </a:ext>
              </a:extLst>
            </p:cNvPr>
            <p:cNvSpPr>
              <a:spLocks/>
            </p:cNvSpPr>
            <p:nvPr/>
          </p:nvSpPr>
          <p:spPr>
            <a:xfrm>
              <a:off x="3532650" y="3803453"/>
              <a:ext cx="373667" cy="19699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76" name="Rectangle 75">
              <a:extLst>
                <a:ext uri="{FF2B5EF4-FFF2-40B4-BE49-F238E27FC236}">
                  <a16:creationId xmlns:a16="http://schemas.microsoft.com/office/drawing/2014/main" id="{4610B2DD-BEC8-BC4D-A658-87BF9EC6C783}"/>
                </a:ext>
              </a:extLst>
            </p:cNvPr>
            <p:cNvSpPr/>
            <p:nvPr/>
          </p:nvSpPr>
          <p:spPr>
            <a:xfrm>
              <a:off x="3216073" y="3815021"/>
              <a:ext cx="283586" cy="173854"/>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grpSp>
      <p:sp>
        <p:nvSpPr>
          <p:cNvPr id="79" name="TextBox 78">
            <a:extLst>
              <a:ext uri="{FF2B5EF4-FFF2-40B4-BE49-F238E27FC236}">
                <a16:creationId xmlns:a16="http://schemas.microsoft.com/office/drawing/2014/main" id="{7A8556DE-A35C-0F47-9A99-22BFB50B7960}"/>
              </a:ext>
            </a:extLst>
          </p:cNvPr>
          <p:cNvSpPr txBox="1"/>
          <p:nvPr/>
        </p:nvSpPr>
        <p:spPr>
          <a:xfrm>
            <a:off x="6531317" y="1716632"/>
            <a:ext cx="914032" cy="400110"/>
          </a:xfrm>
          <a:prstGeom prst="rect">
            <a:avLst/>
          </a:prstGeom>
          <a:noFill/>
        </p:spPr>
        <p:txBody>
          <a:bodyPr wrap="none" rtlCol="0">
            <a:spAutoFit/>
          </a:bodyPr>
          <a:lstStyle/>
          <a:p>
            <a:pPr algn="ctr"/>
            <a:r>
              <a:rPr lang="en-US" sz="1000" dirty="0">
                <a:solidFill>
                  <a:schemeClr val="bg1"/>
                </a:solidFill>
              </a:rPr>
              <a:t>chart</a:t>
            </a:r>
          </a:p>
          <a:p>
            <a:pPr algn="ctr"/>
            <a:r>
              <a:rPr lang="en-US" sz="1000" dirty="0">
                <a:solidFill>
                  <a:schemeClr val="bg1"/>
                </a:solidFill>
              </a:rPr>
              <a:t>configuration</a:t>
            </a:r>
          </a:p>
        </p:txBody>
      </p:sp>
      <p:sp>
        <p:nvSpPr>
          <p:cNvPr id="80" name="TextBox 79">
            <a:extLst>
              <a:ext uri="{FF2B5EF4-FFF2-40B4-BE49-F238E27FC236}">
                <a16:creationId xmlns:a16="http://schemas.microsoft.com/office/drawing/2014/main" id="{66D0338C-F9DE-AD4B-BD8E-533B60C4C9E1}"/>
              </a:ext>
            </a:extLst>
          </p:cNvPr>
          <p:cNvSpPr txBox="1"/>
          <p:nvPr/>
        </p:nvSpPr>
        <p:spPr>
          <a:xfrm>
            <a:off x="6541383" y="2728221"/>
            <a:ext cx="603050" cy="246221"/>
          </a:xfrm>
          <a:prstGeom prst="rect">
            <a:avLst/>
          </a:prstGeom>
          <a:noFill/>
        </p:spPr>
        <p:txBody>
          <a:bodyPr wrap="none" rtlCol="0">
            <a:spAutoFit/>
          </a:bodyPr>
          <a:lstStyle/>
          <a:p>
            <a:r>
              <a:rPr lang="en-US" sz="1000" dirty="0">
                <a:solidFill>
                  <a:schemeClr val="bg1"/>
                </a:solidFill>
              </a:rPr>
              <a:t>release</a:t>
            </a:r>
          </a:p>
        </p:txBody>
      </p:sp>
      <p:sp>
        <p:nvSpPr>
          <p:cNvPr id="81" name="TextBox 80">
            <a:extLst>
              <a:ext uri="{FF2B5EF4-FFF2-40B4-BE49-F238E27FC236}">
                <a16:creationId xmlns:a16="http://schemas.microsoft.com/office/drawing/2014/main" id="{50227053-C393-DB4C-847C-357A87BB5C4C}"/>
              </a:ext>
            </a:extLst>
          </p:cNvPr>
          <p:cNvSpPr txBox="1"/>
          <p:nvPr/>
        </p:nvSpPr>
        <p:spPr>
          <a:xfrm>
            <a:off x="2000113" y="3780302"/>
            <a:ext cx="6776279" cy="369332"/>
          </a:xfrm>
          <a:prstGeom prst="rect">
            <a:avLst/>
          </a:prstGeom>
          <a:noFill/>
        </p:spPr>
        <p:txBody>
          <a:bodyPr wrap="none" rtlCol="0">
            <a:spAutoFit/>
          </a:bodyPr>
          <a:lstStyle/>
          <a:p>
            <a:r>
              <a:rPr lang="en-US" dirty="0">
                <a:solidFill>
                  <a:schemeClr val="bg1"/>
                </a:solidFill>
              </a:rPr>
              <a:t>Where does Tiller get the chart information from – client or repo?</a:t>
            </a:r>
          </a:p>
        </p:txBody>
      </p:sp>
      <p:sp>
        <p:nvSpPr>
          <p:cNvPr id="82" name="TextBox 81">
            <a:extLst>
              <a:ext uri="{FF2B5EF4-FFF2-40B4-BE49-F238E27FC236}">
                <a16:creationId xmlns:a16="http://schemas.microsoft.com/office/drawing/2014/main" id="{FC54DF65-1235-B54E-B896-D7115197E343}"/>
              </a:ext>
            </a:extLst>
          </p:cNvPr>
          <p:cNvSpPr txBox="1"/>
          <p:nvPr/>
        </p:nvSpPr>
        <p:spPr>
          <a:xfrm>
            <a:off x="2000113" y="4115344"/>
            <a:ext cx="3942169" cy="369332"/>
          </a:xfrm>
          <a:prstGeom prst="rect">
            <a:avLst/>
          </a:prstGeom>
          <a:noFill/>
        </p:spPr>
        <p:txBody>
          <a:bodyPr wrap="none" rtlCol="0">
            <a:spAutoFit/>
          </a:bodyPr>
          <a:lstStyle/>
          <a:p>
            <a:r>
              <a:rPr lang="en-US" dirty="0">
                <a:solidFill>
                  <a:schemeClr val="bg1"/>
                </a:solidFill>
              </a:rPr>
              <a:t>How is the repo configured for Tiller?</a:t>
            </a:r>
          </a:p>
        </p:txBody>
      </p:sp>
      <p:sp>
        <p:nvSpPr>
          <p:cNvPr id="85" name="TextBox 84">
            <a:extLst>
              <a:ext uri="{FF2B5EF4-FFF2-40B4-BE49-F238E27FC236}">
                <a16:creationId xmlns:a16="http://schemas.microsoft.com/office/drawing/2014/main" id="{BAA4733E-8124-7142-AC7F-F064BED51D41}"/>
              </a:ext>
            </a:extLst>
          </p:cNvPr>
          <p:cNvSpPr txBox="1"/>
          <p:nvPr/>
        </p:nvSpPr>
        <p:spPr>
          <a:xfrm>
            <a:off x="1998318" y="4463518"/>
            <a:ext cx="5545108" cy="369332"/>
          </a:xfrm>
          <a:prstGeom prst="rect">
            <a:avLst/>
          </a:prstGeom>
          <a:noFill/>
        </p:spPr>
        <p:txBody>
          <a:bodyPr wrap="none" rtlCol="0">
            <a:spAutoFit/>
          </a:bodyPr>
          <a:lstStyle/>
          <a:p>
            <a:r>
              <a:rPr lang="en-US" dirty="0">
                <a:solidFill>
                  <a:schemeClr val="bg1"/>
                </a:solidFill>
              </a:rPr>
              <a:t>How is the configuration info stored in control plane?</a:t>
            </a:r>
          </a:p>
        </p:txBody>
      </p:sp>
      <p:sp>
        <p:nvSpPr>
          <p:cNvPr id="86" name="TextBox 85">
            <a:extLst>
              <a:ext uri="{FF2B5EF4-FFF2-40B4-BE49-F238E27FC236}">
                <a16:creationId xmlns:a16="http://schemas.microsoft.com/office/drawing/2014/main" id="{4C062013-01A8-B84E-83FC-07CD7E8E57F5}"/>
              </a:ext>
            </a:extLst>
          </p:cNvPr>
          <p:cNvSpPr txBox="1"/>
          <p:nvPr/>
        </p:nvSpPr>
        <p:spPr>
          <a:xfrm>
            <a:off x="1153103" y="117074"/>
            <a:ext cx="5198859" cy="369332"/>
          </a:xfrm>
          <a:prstGeom prst="rect">
            <a:avLst/>
          </a:prstGeom>
          <a:noFill/>
        </p:spPr>
        <p:txBody>
          <a:bodyPr wrap="none" rtlCol="0">
            <a:spAutoFit/>
          </a:bodyPr>
          <a:lstStyle/>
          <a:p>
            <a:r>
              <a:rPr lang="en-US" dirty="0">
                <a:solidFill>
                  <a:schemeClr val="bg1"/>
                </a:solidFill>
              </a:rPr>
              <a:t>Client manages charts, server manages releases</a:t>
            </a:r>
          </a:p>
        </p:txBody>
      </p:sp>
      <p:sp>
        <p:nvSpPr>
          <p:cNvPr id="87" name="TextBox 86">
            <a:extLst>
              <a:ext uri="{FF2B5EF4-FFF2-40B4-BE49-F238E27FC236}">
                <a16:creationId xmlns:a16="http://schemas.microsoft.com/office/drawing/2014/main" id="{82DEC289-1DED-F440-A343-98D8FA295974}"/>
              </a:ext>
            </a:extLst>
          </p:cNvPr>
          <p:cNvSpPr txBox="1"/>
          <p:nvPr/>
        </p:nvSpPr>
        <p:spPr>
          <a:xfrm>
            <a:off x="1998318" y="4777402"/>
            <a:ext cx="6314549" cy="369332"/>
          </a:xfrm>
          <a:prstGeom prst="rect">
            <a:avLst/>
          </a:prstGeom>
          <a:noFill/>
        </p:spPr>
        <p:txBody>
          <a:bodyPr wrap="none" rtlCol="0">
            <a:spAutoFit/>
          </a:bodyPr>
          <a:lstStyle/>
          <a:p>
            <a:r>
              <a:rPr lang="en-US" dirty="0">
                <a:solidFill>
                  <a:schemeClr val="bg1"/>
                </a:solidFill>
              </a:rPr>
              <a:t>How does client provide information about </a:t>
            </a:r>
            <a:r>
              <a:rPr lang="en-US" dirty="0" err="1">
                <a:solidFill>
                  <a:schemeClr val="bg1"/>
                </a:solidFill>
              </a:rPr>
              <a:t>config</a:t>
            </a:r>
            <a:r>
              <a:rPr lang="en-US" dirty="0">
                <a:solidFill>
                  <a:schemeClr val="bg1"/>
                </a:solidFill>
              </a:rPr>
              <a:t> and chart?</a:t>
            </a:r>
          </a:p>
        </p:txBody>
      </p:sp>
    </p:spTree>
    <p:extLst>
      <p:ext uri="{BB962C8B-B14F-4D97-AF65-F5344CB8AC3E}">
        <p14:creationId xmlns:p14="http://schemas.microsoft.com/office/powerpoint/2010/main" val="405276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43" grpId="0"/>
      <p:bldP spid="44" grpId="0" animBg="1"/>
      <p:bldP spid="47" grpId="0" animBg="1"/>
      <p:bldP spid="51" grpId="0"/>
      <p:bldP spid="53" grpId="0" animBg="1"/>
      <p:bldP spid="54" grpId="0" animBg="1"/>
      <p:bldP spid="55" grpId="0" animBg="1"/>
      <p:bldP spid="56" grpId="0" animBg="1"/>
      <p:bldP spid="57" grpId="0" animBg="1"/>
      <p:bldP spid="58" grpId="0"/>
      <p:bldP spid="72" grpId="0" animBg="1"/>
      <p:bldP spid="73" grpId="0" animBg="1"/>
      <p:bldP spid="74" grpId="0" animBg="1"/>
      <p:bldP spid="79" grpId="0"/>
      <p:bldP spid="8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a:t>Helm Chart Structure</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a:t>Chart defines Kubernetes primitives required to run the application</a:t>
            </a:r>
          </a:p>
          <a:p>
            <a:pPr marL="342900" indent="-342900">
              <a:buFont typeface="Arial" panose="020B0604020202020204" pitchFamily="34" charset="0"/>
              <a:buChar char="•"/>
            </a:pPr>
            <a:r>
              <a:rPr lang="en-US" dirty="0"/>
              <a:t>Variables that are configurable and set to defaults</a:t>
            </a:r>
          </a:p>
          <a:p>
            <a:pPr marL="342900" indent="-342900">
              <a:buFont typeface="Arial" panose="020B0604020202020204" pitchFamily="34" charset="0"/>
              <a:buChar char="•"/>
            </a:pPr>
            <a:r>
              <a:rPr lang="en-US" dirty="0"/>
              <a:t>Printed notes to the user installing the app</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7"/>
            <a:ext cx="3794760"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600" b="1" dirty="0" err="1">
                <a:solidFill>
                  <a:schemeClr val="accent3">
                    <a:lumMod val="50000"/>
                  </a:schemeClr>
                </a:solidFill>
                <a:latin typeface="Lucida Console" panose="020B0609040504020204" pitchFamily="49" charset="0"/>
              </a:rPr>
              <a:t>Mychart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Chart.yaml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charts</a:t>
            </a:r>
          </a:p>
          <a:p>
            <a:pPr>
              <a:spcBef>
                <a:spcPts val="600"/>
              </a:spcBef>
            </a:pPr>
            <a:r>
              <a:rPr lang="en-US" sz="1600" b="1" dirty="0">
                <a:solidFill>
                  <a:schemeClr val="accent3">
                    <a:lumMod val="50000"/>
                  </a:schemeClr>
                </a:solidFill>
                <a:latin typeface="Lucida Console" panose="020B0609040504020204" pitchFamily="49" charset="0"/>
              </a:rPr>
              <a:t>|-- templates</a:t>
            </a: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NOTES.txt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_</a:t>
            </a:r>
            <a:r>
              <a:rPr lang="en-US" sz="1600" b="1" dirty="0" err="1">
                <a:solidFill>
                  <a:schemeClr val="accent3">
                    <a:lumMod val="50000"/>
                  </a:schemeClr>
                </a:solidFill>
                <a:latin typeface="Lucida Console" panose="020B0609040504020204" pitchFamily="49" charset="0"/>
              </a:rPr>
              <a:t>helpers.tpl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deployment.yaml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ingress.yaml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service.yaml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values.yaml</a:t>
            </a:r>
            <a:endParaRPr lang="en-US" sz="1600" b="1" dirty="0">
              <a:solidFill>
                <a:schemeClr val="accent3">
                  <a:lumMod val="50000"/>
                </a:schemeClr>
              </a:solidFill>
              <a:latin typeface="Lucida Console" panose="020B0609040504020204" pitchFamily="49" charset="0"/>
            </a:endParaRPr>
          </a:p>
          <a:p>
            <a:pPr algn="ctr"/>
            <a:endParaRPr lang="en-US" sz="1600" dirty="0">
              <a:solidFill>
                <a:schemeClr val="accent3">
                  <a:lumMod val="50000"/>
                </a:schemeClr>
              </a:solidFill>
            </a:endParaRPr>
          </a:p>
        </p:txBody>
      </p:sp>
    </p:spTree>
    <p:extLst>
      <p:ext uri="{BB962C8B-B14F-4D97-AF65-F5344CB8AC3E}">
        <p14:creationId xmlns:p14="http://schemas.microsoft.com/office/powerpoint/2010/main" val="46389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a:t>Helm Sample Chart</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err="1"/>
              <a:t>Yaml</a:t>
            </a:r>
            <a:r>
              <a:rPr lang="en-US" dirty="0"/>
              <a:t> file</a:t>
            </a:r>
          </a:p>
          <a:p>
            <a:pPr marL="342900" indent="-342900">
              <a:buFont typeface="Arial" panose="020B0604020202020204" pitchFamily="34" charset="0"/>
              <a:buChar char="•"/>
            </a:pPr>
            <a:r>
              <a:rPr lang="en-US" dirty="0"/>
              <a:t>Mustache templating</a:t>
            </a:r>
          </a:p>
          <a:p>
            <a:pPr marL="342900" indent="-342900">
              <a:buFont typeface="Arial" panose="020B0604020202020204" pitchFamily="34" charset="0"/>
              <a:buChar char="•"/>
            </a:pPr>
            <a:r>
              <a:rPr lang="en-US" dirty="0"/>
              <a:t>Custom functions useful for mutating variables</a:t>
            </a:r>
          </a:p>
          <a:p>
            <a:pPr marL="342900" indent="-342900">
              <a:buFont typeface="Arial" panose="020B0604020202020204" pitchFamily="34" charset="0"/>
              <a:buChar char="•"/>
            </a:pPr>
            <a:r>
              <a:rPr lang="en-US" dirty="0"/>
              <a:t>Shared </a:t>
            </a:r>
            <a:r>
              <a:rPr lang="en-US" dirty="0" err="1"/>
              <a:t>yaml</a:t>
            </a:r>
            <a:r>
              <a:rPr lang="en-US" dirty="0"/>
              <a:t> stored in a separate file</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6"/>
            <a:ext cx="3794760" cy="3621024"/>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err="1">
                <a:solidFill>
                  <a:schemeClr val="accent3">
                    <a:lumMod val="50000"/>
                  </a:schemeClr>
                </a:solidFill>
                <a:latin typeface="Lucida Console" panose="020B0609040504020204" pitchFamily="49" charset="0"/>
              </a:rPr>
              <a:t>apiVersion</a:t>
            </a:r>
            <a:r>
              <a:rPr lang="en-US" sz="1000" b="1" dirty="0">
                <a:solidFill>
                  <a:schemeClr val="accent3">
                    <a:lumMod val="50000"/>
                  </a:schemeClr>
                </a:solidFill>
                <a:latin typeface="Lucida Console" panose="020B0609040504020204" pitchFamily="49" charset="0"/>
              </a:rPr>
              <a:t>: v1</a:t>
            </a:r>
          </a:p>
          <a:p>
            <a:pPr>
              <a:spcBef>
                <a:spcPts val="600"/>
              </a:spcBef>
            </a:pPr>
            <a:r>
              <a:rPr lang="en-US" sz="1000" b="1" dirty="0">
                <a:solidFill>
                  <a:schemeClr val="accent3">
                    <a:lumMod val="50000"/>
                  </a:schemeClr>
                </a:solidFill>
                <a:latin typeface="Lucida Console" panose="020B0609040504020204" pitchFamily="49" charset="0"/>
              </a:rPr>
              <a:t>kind: Service</a:t>
            </a:r>
          </a:p>
          <a:p>
            <a:pPr>
              <a:spcBef>
                <a:spcPts val="600"/>
              </a:spcBef>
            </a:pPr>
            <a:r>
              <a:rPr lang="en-US" sz="1000" b="1" dirty="0">
                <a:solidFill>
                  <a:schemeClr val="accent3">
                    <a:lumMod val="50000"/>
                  </a:schemeClr>
                </a:solidFill>
                <a:latin typeface="Lucida Console" panose="020B0609040504020204" pitchFamily="49" charset="0"/>
              </a:rPr>
              <a:t>metadata:</a:t>
            </a:r>
          </a:p>
          <a:p>
            <a:pPr>
              <a:spcBef>
                <a:spcPts val="600"/>
              </a:spcBef>
            </a:pPr>
            <a:r>
              <a:rPr lang="en-US" sz="1000" b="1" dirty="0">
                <a:solidFill>
                  <a:schemeClr val="accent3">
                    <a:lumMod val="50000"/>
                  </a:schemeClr>
                </a:solidFill>
                <a:latin typeface="Lucida Console" panose="020B0609040504020204" pitchFamily="49" charset="0"/>
              </a:rPr>
              <a:t>  name: {{ template "</a:t>
            </a:r>
            <a:r>
              <a:rPr lang="en-US" sz="1000" b="1" dirty="0" err="1">
                <a:solidFill>
                  <a:schemeClr val="accent3">
                    <a:lumMod val="50000"/>
                  </a:schemeClr>
                </a:solidFill>
                <a:latin typeface="Lucida Console" panose="020B0609040504020204" pitchFamily="49" charset="0"/>
              </a:rPr>
              <a:t>fullname</a:t>
            </a:r>
            <a:r>
              <a:rPr lang="en-US" sz="1000" b="1" dirty="0">
                <a:solidFill>
                  <a:schemeClr val="accent3">
                    <a:lumMod val="50000"/>
                  </a:schemeClr>
                </a:solidFill>
                <a:latin typeface="Lucida Console" panose="020B0609040504020204" pitchFamily="49" charset="0"/>
              </a:rPr>
              <a:t>" . }}</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    chart: "{{ .</a:t>
            </a:r>
            <a:r>
              <a:rPr lang="en-US" sz="1000" b="1" dirty="0" err="1">
                <a:solidFill>
                  <a:schemeClr val="accent3">
                    <a:lumMod val="50000"/>
                  </a:schemeClr>
                </a:solidFill>
                <a:latin typeface="Lucida Console" panose="020B0609040504020204" pitchFamily="49" charset="0"/>
              </a:rPr>
              <a:t>Chart.Name</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Chart.Version</a:t>
            </a:r>
            <a:r>
              <a:rPr lang="en-US" sz="1000" b="1" dirty="0">
                <a:solidFill>
                  <a:schemeClr val="accent3">
                    <a:lumMod val="50000"/>
                  </a:schemeClr>
                </a:solidFill>
                <a:latin typeface="Lucida Console" panose="020B0609040504020204" pitchFamily="49" charset="0"/>
              </a:rPr>
              <a:t> | replace "+" "_" }}”</a:t>
            </a:r>
          </a:p>
          <a:p>
            <a:pPr>
              <a:spcBef>
                <a:spcPts val="600"/>
              </a:spcBef>
            </a:pPr>
            <a:r>
              <a:rPr lang="en-US" sz="1000" b="1" dirty="0">
                <a:solidFill>
                  <a:schemeClr val="accent3">
                    <a:lumMod val="50000"/>
                  </a:schemeClr>
                </a:solidFill>
                <a:latin typeface="Lucida Console" panose="020B0609040504020204" pitchFamily="49" charset="0"/>
              </a:rPr>
              <a:t>spec:</a:t>
            </a:r>
          </a:p>
          <a:p>
            <a:pPr>
              <a:spcBef>
                <a:spcPts val="600"/>
              </a:spcBef>
            </a:pPr>
            <a:r>
              <a:rPr lang="en-US" sz="1000" b="1" dirty="0">
                <a:solidFill>
                  <a:schemeClr val="accent3">
                    <a:lumMod val="50000"/>
                  </a:schemeClr>
                </a:solidFill>
                <a:latin typeface="Lucida Console" panose="020B0609040504020204" pitchFamily="49" charset="0"/>
              </a:rPr>
              <a:t>  type: {{ .</a:t>
            </a:r>
            <a:r>
              <a:rPr lang="en-US" sz="1000" b="1" dirty="0" err="1">
                <a:solidFill>
                  <a:schemeClr val="accent3">
                    <a:lumMod val="50000"/>
                  </a:schemeClr>
                </a:solidFill>
                <a:latin typeface="Lucida Console" panose="020B0609040504020204" pitchFamily="49" charset="0"/>
              </a:rPr>
              <a:t>Values.service.type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ports:</a:t>
            </a:r>
          </a:p>
          <a:p>
            <a:pPr>
              <a:spcBef>
                <a:spcPts val="600"/>
              </a:spcBef>
            </a:pPr>
            <a:r>
              <a:rPr lang="en-US" sz="1000" b="1" dirty="0">
                <a:solidFill>
                  <a:schemeClr val="accent3">
                    <a:lumMod val="50000"/>
                  </a:schemeClr>
                </a:solidFill>
                <a:latin typeface="Lucida Console" panose="020B0609040504020204" pitchFamily="49" charset="0"/>
              </a:rPr>
              <a:t>  - port: {{ .</a:t>
            </a:r>
            <a:r>
              <a:rPr lang="en-US" sz="1000" b="1" dirty="0" err="1">
                <a:solidFill>
                  <a:schemeClr val="accent3">
                    <a:lumMod val="50000"/>
                  </a:schemeClr>
                </a:solidFill>
                <a:latin typeface="Lucida Console" panose="020B0609040504020204" pitchFamily="49" charset="0"/>
              </a:rPr>
              <a:t>Values.service.externalPort</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Values.service.internalPort</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protocol: TCP</a:t>
            </a:r>
          </a:p>
          <a:p>
            <a:pPr>
              <a:spcBef>
                <a:spcPts val="600"/>
              </a:spcBef>
            </a:pPr>
            <a:r>
              <a:rPr lang="en-US" sz="1000" b="1" dirty="0">
                <a:solidFill>
                  <a:schemeClr val="accent3">
                    <a:lumMod val="50000"/>
                  </a:schemeClr>
                </a:solidFill>
                <a:latin typeface="Lucida Console" panose="020B0609040504020204" pitchFamily="49" charset="0"/>
              </a:rPr>
              <a:t>    name: {{ .</a:t>
            </a:r>
            <a:r>
              <a:rPr lang="en-US" sz="1000" b="1" dirty="0" err="1">
                <a:solidFill>
                  <a:schemeClr val="accent3">
                    <a:lumMod val="50000"/>
                  </a:schemeClr>
                </a:solidFill>
                <a:latin typeface="Lucida Console" panose="020B0609040504020204" pitchFamily="49" charset="0"/>
              </a:rPr>
              <a:t>Values.service.name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selector:</a:t>
            </a:r>
          </a:p>
          <a:p>
            <a:pPr>
              <a:spcBef>
                <a:spcPts val="600"/>
              </a:spcBef>
            </a:pPr>
            <a:r>
              <a:rPr lang="en-US" sz="1000" b="1" dirty="0">
                <a:solidFill>
                  <a:schemeClr val="accent3">
                    <a:lumMod val="50000"/>
                  </a:schemeClr>
                </a:solidFill>
                <a:latin typeface="Lucida Console" panose="020B0609040504020204" pitchFamily="49" charset="0"/>
              </a:rPr>
              <a:t>    app: {{ template "</a:t>
            </a:r>
            <a:r>
              <a:rPr lang="en-US" sz="1000" b="1" dirty="0" err="1">
                <a:solidFill>
                  <a:schemeClr val="accent3">
                    <a:lumMod val="50000"/>
                  </a:schemeClr>
                </a:solidFill>
                <a:latin typeface="Lucida Console" panose="020B0609040504020204" pitchFamily="49" charset="0"/>
              </a:rPr>
              <a:t>fullname</a:t>
            </a:r>
            <a:r>
              <a:rPr lang="en-US" sz="1000" b="1" dirty="0">
                <a:solidFill>
                  <a:schemeClr val="accent3">
                    <a:lumMod val="50000"/>
                  </a:schemeClr>
                </a:solidFill>
                <a:latin typeface="Lucida Console" panose="020B0609040504020204" pitchFamily="49" charset="0"/>
              </a:rPr>
              <a:t>" . }}</a:t>
            </a:r>
          </a:p>
        </p:txBody>
      </p:sp>
    </p:spTree>
    <p:extLst>
      <p:ext uri="{BB962C8B-B14F-4D97-AF65-F5344CB8AC3E}">
        <p14:creationId xmlns:p14="http://schemas.microsoft.com/office/powerpoint/2010/main" val="37311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Helm Chart</a:t>
            </a:r>
          </a:p>
        </p:txBody>
      </p:sp>
    </p:spTree>
    <p:extLst>
      <p:ext uri="{BB962C8B-B14F-4D97-AF65-F5344CB8AC3E}">
        <p14:creationId xmlns:p14="http://schemas.microsoft.com/office/powerpoint/2010/main" val="425236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1D0-24FF-914E-BD3B-56D15FEBAFD2}"/>
              </a:ext>
            </a:extLst>
          </p:cNvPr>
          <p:cNvSpPr>
            <a:spLocks noGrp="1"/>
          </p:cNvSpPr>
          <p:nvPr>
            <p:ph type="title"/>
          </p:nvPr>
        </p:nvSpPr>
        <p:spPr/>
        <p:txBody>
          <a:bodyPr/>
          <a:lstStyle/>
          <a:p>
            <a:r>
              <a:rPr lang="en-US" dirty="0"/>
              <a:t>Kubernetes Application Packaging using </a:t>
            </a:r>
            <a:r>
              <a:rPr lang="en-US" dirty="0" err="1"/>
              <a:t>Ksonnet</a:t>
            </a:r>
            <a:endParaRPr lang="en-US" dirty="0"/>
          </a:p>
        </p:txBody>
      </p:sp>
    </p:spTree>
    <p:extLst>
      <p:ext uri="{BB962C8B-B14F-4D97-AF65-F5344CB8AC3E}">
        <p14:creationId xmlns:p14="http://schemas.microsoft.com/office/powerpoint/2010/main" val="31348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956BAD-CB28-724D-B85F-50C24DFD7C6C}"/>
              </a:ext>
            </a:extLst>
          </p:cNvPr>
          <p:cNvSpPr>
            <a:spLocks noGrp="1"/>
          </p:cNvSpPr>
          <p:nvPr>
            <p:ph type="title"/>
          </p:nvPr>
        </p:nvSpPr>
        <p:spPr/>
        <p:txBody>
          <a:bodyPr/>
          <a:lstStyle/>
          <a:p>
            <a:r>
              <a:rPr lang="en-US" dirty="0"/>
              <a:t>Eclipse </a:t>
            </a:r>
            <a:r>
              <a:rPr lang="en-US" dirty="0" err="1"/>
              <a:t>Microprofile</a:t>
            </a:r>
            <a:endParaRPr lang="en-US" dirty="0"/>
          </a:p>
        </p:txBody>
      </p:sp>
      <p:sp>
        <p:nvSpPr>
          <p:cNvPr id="7" name="Content Placeholder 6">
            <a:extLst>
              <a:ext uri="{FF2B5EF4-FFF2-40B4-BE49-F238E27FC236}">
                <a16:creationId xmlns:a16="http://schemas.microsoft.com/office/drawing/2014/main" id="{4BE1C111-AEE0-E845-B0F6-BEB44B4BA598}"/>
              </a:ext>
            </a:extLst>
          </p:cNvPr>
          <p:cNvSpPr>
            <a:spLocks noGrp="1"/>
          </p:cNvSpPr>
          <p:nvPr>
            <p:ph idx="1"/>
          </p:nvPr>
        </p:nvSpPr>
        <p:spPr/>
        <p:txBody>
          <a:bodyPr/>
          <a:lstStyle/>
          <a:p>
            <a:pPr marL="171450" indent="-171450">
              <a:buFont typeface="Arial" panose="020B0604020202020204" pitchFamily="34" charset="0"/>
              <a:buChar char="•"/>
            </a:pPr>
            <a:r>
              <a:rPr lang="en-US" sz="2000" dirty="0"/>
              <a:t>Defines open source Java microservices specifications</a:t>
            </a:r>
          </a:p>
          <a:p>
            <a:pPr marL="171450" indent="-171450">
              <a:buFont typeface="Arial" panose="020B0604020202020204" pitchFamily="34" charset="0"/>
              <a:buChar char="•"/>
            </a:pPr>
            <a:r>
              <a:rPr lang="en-US" sz="2000" dirty="0"/>
              <a:t>Multiple implementations: supported by many app servers</a:t>
            </a:r>
          </a:p>
          <a:p>
            <a:pPr marL="171450" indent="-171450">
              <a:buFont typeface="Arial" panose="020B0604020202020204" pitchFamily="34" charset="0"/>
              <a:buChar char="•"/>
            </a:pPr>
            <a:r>
              <a:rPr lang="en-US" sz="2000" dirty="0"/>
              <a:t>Aligns with Java EE (and Jakarta EE), but not require it</a:t>
            </a:r>
          </a:p>
          <a:p>
            <a:pPr marL="171450" indent="-171450">
              <a:buFont typeface="Arial" panose="020B0604020202020204" pitchFamily="34" charset="0"/>
              <a:buChar char="•"/>
            </a:pPr>
            <a:r>
              <a:rPr lang="en-US" sz="2000" dirty="0"/>
              <a:t>Quarterly releases</a:t>
            </a:r>
          </a:p>
          <a:p>
            <a:pPr marL="171450" indent="-171450">
              <a:buFont typeface="Arial" panose="020B0604020202020204" pitchFamily="34" charset="0"/>
              <a:buChar char="•"/>
            </a:pPr>
            <a:r>
              <a:rPr lang="en-US" sz="2000" dirty="0"/>
              <a:t>Under discussion/planning: service mesh support and more</a:t>
            </a:r>
          </a:p>
        </p:txBody>
      </p:sp>
      <p:pic>
        <p:nvPicPr>
          <p:cNvPr id="8" name="Shape 230">
            <a:extLst>
              <a:ext uri="{FF2B5EF4-FFF2-40B4-BE49-F238E27FC236}">
                <a16:creationId xmlns:a16="http://schemas.microsoft.com/office/drawing/2014/main" id="{C5FDAD6A-E1A0-0E40-BCB7-771A0A935920}"/>
              </a:ext>
            </a:extLst>
          </p:cNvPr>
          <p:cNvPicPr preferRelativeResize="0"/>
          <p:nvPr/>
        </p:nvPicPr>
        <p:blipFill>
          <a:blip r:embed="rId3">
            <a:alphaModFix/>
          </a:blip>
          <a:stretch>
            <a:fillRect/>
          </a:stretch>
        </p:blipFill>
        <p:spPr>
          <a:xfrm>
            <a:off x="5248971" y="256073"/>
            <a:ext cx="3646823" cy="641675"/>
          </a:xfrm>
          <a:prstGeom prst="rect">
            <a:avLst/>
          </a:prstGeom>
          <a:noFill/>
          <a:ln>
            <a:noFill/>
          </a:ln>
        </p:spPr>
      </p:pic>
      <p:sp>
        <p:nvSpPr>
          <p:cNvPr id="9" name="Rectangle 8">
            <a:extLst>
              <a:ext uri="{FF2B5EF4-FFF2-40B4-BE49-F238E27FC236}">
                <a16:creationId xmlns:a16="http://schemas.microsoft.com/office/drawing/2014/main" id="{7092AD69-46EB-2C40-9152-D9318E40B039}"/>
              </a:ext>
            </a:extLst>
          </p:cNvPr>
          <p:cNvSpPr/>
          <p:nvPr/>
        </p:nvSpPr>
        <p:spPr>
          <a:xfrm>
            <a:off x="472273" y="3014505"/>
            <a:ext cx="7998487" cy="1396721"/>
          </a:xfrm>
          <a:prstGeom prst="rect">
            <a:avLst/>
          </a:prstGeom>
          <a:solidFill>
            <a:schemeClr val="bg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097AAAA-E8CB-804B-B8C1-5D0F6B5E355A}"/>
              </a:ext>
            </a:extLst>
          </p:cNvPr>
          <p:cNvSpPr/>
          <p:nvPr/>
        </p:nvSpPr>
        <p:spPr>
          <a:xfrm>
            <a:off x="561812"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JSON-P 1.0</a:t>
            </a:r>
          </a:p>
        </p:txBody>
      </p:sp>
      <p:sp>
        <p:nvSpPr>
          <p:cNvPr id="11" name="Rectangle 10">
            <a:extLst>
              <a:ext uri="{FF2B5EF4-FFF2-40B4-BE49-F238E27FC236}">
                <a16:creationId xmlns:a16="http://schemas.microsoft.com/office/drawing/2014/main" id="{A70C9A21-93C4-5C47-B4EB-2C5D060B5B45}"/>
              </a:ext>
            </a:extLst>
          </p:cNvPr>
          <p:cNvSpPr/>
          <p:nvPr/>
        </p:nvSpPr>
        <p:spPr>
          <a:xfrm>
            <a:off x="561812"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CDI 1.2</a:t>
            </a:r>
          </a:p>
        </p:txBody>
      </p:sp>
      <p:sp>
        <p:nvSpPr>
          <p:cNvPr id="12" name="Rectangle 11">
            <a:extLst>
              <a:ext uri="{FF2B5EF4-FFF2-40B4-BE49-F238E27FC236}">
                <a16:creationId xmlns:a16="http://schemas.microsoft.com/office/drawing/2014/main" id="{65544474-E0DA-F84C-A670-4C93DD004A36}"/>
              </a:ext>
            </a:extLst>
          </p:cNvPr>
          <p:cNvSpPr/>
          <p:nvPr/>
        </p:nvSpPr>
        <p:spPr>
          <a:xfrm>
            <a:off x="1892988"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Common Annotations</a:t>
            </a:r>
          </a:p>
        </p:txBody>
      </p:sp>
      <p:sp>
        <p:nvSpPr>
          <p:cNvPr id="13" name="Rectangle 12">
            <a:extLst>
              <a:ext uri="{FF2B5EF4-FFF2-40B4-BE49-F238E27FC236}">
                <a16:creationId xmlns:a16="http://schemas.microsoft.com/office/drawing/2014/main" id="{1FCFE93D-B85C-5448-B066-768503F6925D}"/>
              </a:ext>
            </a:extLst>
          </p:cNvPr>
          <p:cNvSpPr/>
          <p:nvPr/>
        </p:nvSpPr>
        <p:spPr>
          <a:xfrm>
            <a:off x="1892988"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JAX-RS 2.0</a:t>
            </a:r>
          </a:p>
        </p:txBody>
      </p:sp>
      <p:sp>
        <p:nvSpPr>
          <p:cNvPr id="14" name="Rectangle 13">
            <a:extLst>
              <a:ext uri="{FF2B5EF4-FFF2-40B4-BE49-F238E27FC236}">
                <a16:creationId xmlns:a16="http://schemas.microsoft.com/office/drawing/2014/main" id="{CC76C2FA-9A2C-4042-8C3E-4E468CD7F559}"/>
              </a:ext>
            </a:extLst>
          </p:cNvPr>
          <p:cNvSpPr/>
          <p:nvPr/>
        </p:nvSpPr>
        <p:spPr>
          <a:xfrm>
            <a:off x="3224164"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Health Check</a:t>
            </a:r>
          </a:p>
        </p:txBody>
      </p:sp>
      <p:sp>
        <p:nvSpPr>
          <p:cNvPr id="15" name="Rectangle 14">
            <a:extLst>
              <a:ext uri="{FF2B5EF4-FFF2-40B4-BE49-F238E27FC236}">
                <a16:creationId xmlns:a16="http://schemas.microsoft.com/office/drawing/2014/main" id="{E6978B39-D9D2-974A-B60D-3E8FB157A6B2}"/>
              </a:ext>
            </a:extLst>
          </p:cNvPr>
          <p:cNvSpPr/>
          <p:nvPr/>
        </p:nvSpPr>
        <p:spPr>
          <a:xfrm>
            <a:off x="3224164"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Fault Tolerance</a:t>
            </a:r>
          </a:p>
        </p:txBody>
      </p:sp>
      <p:sp>
        <p:nvSpPr>
          <p:cNvPr id="16" name="Rectangle 15">
            <a:extLst>
              <a:ext uri="{FF2B5EF4-FFF2-40B4-BE49-F238E27FC236}">
                <a16:creationId xmlns:a16="http://schemas.microsoft.com/office/drawing/2014/main" id="{A9CBA34F-064A-4D47-89FE-E5DBA161B2AF}"/>
              </a:ext>
            </a:extLst>
          </p:cNvPr>
          <p:cNvSpPr/>
          <p:nvPr/>
        </p:nvSpPr>
        <p:spPr>
          <a:xfrm>
            <a:off x="4555340"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t>Config</a:t>
            </a:r>
            <a:endParaRPr lang="en-US" sz="1400" dirty="0"/>
          </a:p>
        </p:txBody>
      </p:sp>
      <p:sp>
        <p:nvSpPr>
          <p:cNvPr id="17" name="Rectangle 16">
            <a:extLst>
              <a:ext uri="{FF2B5EF4-FFF2-40B4-BE49-F238E27FC236}">
                <a16:creationId xmlns:a16="http://schemas.microsoft.com/office/drawing/2014/main" id="{C752984B-A7FE-264E-8541-3D249DB90299}"/>
              </a:ext>
            </a:extLst>
          </p:cNvPr>
          <p:cNvSpPr/>
          <p:nvPr/>
        </p:nvSpPr>
        <p:spPr>
          <a:xfrm>
            <a:off x="4555340"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Metrics</a:t>
            </a:r>
          </a:p>
        </p:txBody>
      </p:sp>
      <p:sp>
        <p:nvSpPr>
          <p:cNvPr id="18" name="Rectangle 17">
            <a:extLst>
              <a:ext uri="{FF2B5EF4-FFF2-40B4-BE49-F238E27FC236}">
                <a16:creationId xmlns:a16="http://schemas.microsoft.com/office/drawing/2014/main" id="{61EB7116-EE5C-E94A-8A76-EC74F6E74702}"/>
              </a:ext>
            </a:extLst>
          </p:cNvPr>
          <p:cNvSpPr/>
          <p:nvPr/>
        </p:nvSpPr>
        <p:spPr>
          <a:xfrm>
            <a:off x="5886516"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API</a:t>
            </a:r>
          </a:p>
        </p:txBody>
      </p:sp>
      <p:sp>
        <p:nvSpPr>
          <p:cNvPr id="19" name="Rectangle 18">
            <a:extLst>
              <a:ext uri="{FF2B5EF4-FFF2-40B4-BE49-F238E27FC236}">
                <a16:creationId xmlns:a16="http://schemas.microsoft.com/office/drawing/2014/main" id="{24BB93A4-D5AA-AC40-BAFC-9D5BFC202CEB}"/>
              </a:ext>
            </a:extLst>
          </p:cNvPr>
          <p:cNvSpPr/>
          <p:nvPr/>
        </p:nvSpPr>
        <p:spPr>
          <a:xfrm>
            <a:off x="5886516"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Tracing</a:t>
            </a:r>
          </a:p>
        </p:txBody>
      </p:sp>
      <p:sp>
        <p:nvSpPr>
          <p:cNvPr id="20" name="Rectangle 19">
            <a:extLst>
              <a:ext uri="{FF2B5EF4-FFF2-40B4-BE49-F238E27FC236}">
                <a16:creationId xmlns:a16="http://schemas.microsoft.com/office/drawing/2014/main" id="{DA6AC448-6648-374E-BB0D-C16ABB511122}"/>
              </a:ext>
            </a:extLst>
          </p:cNvPr>
          <p:cNvSpPr/>
          <p:nvPr/>
        </p:nvSpPr>
        <p:spPr>
          <a:xfrm>
            <a:off x="7217694"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REST Client</a:t>
            </a:r>
          </a:p>
        </p:txBody>
      </p:sp>
      <p:sp>
        <p:nvSpPr>
          <p:cNvPr id="21" name="Rectangle 20">
            <a:extLst>
              <a:ext uri="{FF2B5EF4-FFF2-40B4-BE49-F238E27FC236}">
                <a16:creationId xmlns:a16="http://schemas.microsoft.com/office/drawing/2014/main" id="{7A939DFF-BD29-8B41-A6B7-14387F830225}"/>
              </a:ext>
            </a:extLst>
          </p:cNvPr>
          <p:cNvSpPr/>
          <p:nvPr/>
        </p:nvSpPr>
        <p:spPr>
          <a:xfrm>
            <a:off x="7217694"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JWT Propagation</a:t>
            </a:r>
          </a:p>
        </p:txBody>
      </p:sp>
    </p:spTree>
    <p:extLst>
      <p:ext uri="{BB962C8B-B14F-4D97-AF65-F5344CB8AC3E}">
        <p14:creationId xmlns:p14="http://schemas.microsoft.com/office/powerpoint/2010/main" val="247458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err="1"/>
              <a:t>Ksonnet</a:t>
            </a:r>
            <a:endParaRPr lang="en-US" dirty="0"/>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pPr marL="342900" indent="-342900">
              <a:buFont typeface="Arial" panose="020B0604020202020204" pitchFamily="34" charset="0"/>
              <a:buChar char="•"/>
            </a:pPr>
            <a:r>
              <a:rPr lang="en-US" dirty="0"/>
              <a:t>Tool for generating and storing Kubernetes manifests using </a:t>
            </a:r>
            <a:r>
              <a:rPr lang="en-US" i="1" dirty="0" err="1"/>
              <a:t>jsonnet</a:t>
            </a:r>
            <a:endParaRPr lang="en-US" i="1" dirty="0"/>
          </a:p>
          <a:p>
            <a:pPr marL="342900" indent="-342900">
              <a:buFont typeface="Arial" panose="020B0604020202020204" pitchFamily="34" charset="0"/>
              <a:buChar char="•"/>
            </a:pPr>
            <a:r>
              <a:rPr lang="en-US" dirty="0"/>
              <a:t>Reduces the amount of copy/paste for your app manifests</a:t>
            </a:r>
          </a:p>
          <a:p>
            <a:pPr marL="342900" indent="-342900">
              <a:buFont typeface="Arial" panose="020B0604020202020204" pitchFamily="34" charset="0"/>
              <a:buChar char="•"/>
            </a:pPr>
            <a:r>
              <a:rPr lang="en-US" dirty="0"/>
              <a:t>Makes it easy to update subsets of your configuration from the CLI</a:t>
            </a:r>
          </a:p>
        </p:txBody>
      </p:sp>
    </p:spTree>
    <p:extLst>
      <p:ext uri="{BB962C8B-B14F-4D97-AF65-F5344CB8AC3E}">
        <p14:creationId xmlns:p14="http://schemas.microsoft.com/office/powerpoint/2010/main" val="296369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BAF88-7EDE-FD4D-86AA-6EBEFF14609F}"/>
              </a:ext>
            </a:extLst>
          </p:cNvPr>
          <p:cNvSpPr>
            <a:spLocks noGrp="1"/>
          </p:cNvSpPr>
          <p:nvPr>
            <p:ph type="title"/>
          </p:nvPr>
        </p:nvSpPr>
        <p:spPr/>
        <p:txBody>
          <a:bodyPr/>
          <a:lstStyle/>
          <a:p>
            <a:r>
              <a:rPr lang="en-US" dirty="0" err="1"/>
              <a:t>Ksonnet</a:t>
            </a:r>
            <a:r>
              <a:rPr lang="en-US" dirty="0"/>
              <a:t> Components</a:t>
            </a:r>
          </a:p>
        </p:txBody>
      </p:sp>
      <p:pic>
        <p:nvPicPr>
          <p:cNvPr id="6" name="Picture 5">
            <a:extLst>
              <a:ext uri="{FF2B5EF4-FFF2-40B4-BE49-F238E27FC236}">
                <a16:creationId xmlns:a16="http://schemas.microsoft.com/office/drawing/2014/main" id="{F0B06726-4D5E-3145-A7EC-3E63E2641F87}"/>
              </a:ext>
            </a:extLst>
          </p:cNvPr>
          <p:cNvPicPr>
            <a:picLocks noChangeAspect="1"/>
          </p:cNvPicPr>
          <p:nvPr/>
        </p:nvPicPr>
        <p:blipFill>
          <a:blip r:embed="rId2"/>
          <a:stretch>
            <a:fillRect/>
          </a:stretch>
        </p:blipFill>
        <p:spPr>
          <a:xfrm>
            <a:off x="0" y="1016687"/>
            <a:ext cx="9144000" cy="3110125"/>
          </a:xfrm>
          <a:prstGeom prst="rect">
            <a:avLst/>
          </a:prstGeom>
        </p:spPr>
      </p:pic>
      <p:sp>
        <p:nvSpPr>
          <p:cNvPr id="7" name="TextBox 6">
            <a:extLst>
              <a:ext uri="{FF2B5EF4-FFF2-40B4-BE49-F238E27FC236}">
                <a16:creationId xmlns:a16="http://schemas.microsoft.com/office/drawing/2014/main" id="{584AE194-C418-8544-A8A5-A2A6B73CD2BE}"/>
              </a:ext>
            </a:extLst>
          </p:cNvPr>
          <p:cNvSpPr txBox="1"/>
          <p:nvPr/>
        </p:nvSpPr>
        <p:spPr>
          <a:xfrm>
            <a:off x="939338" y="4389120"/>
            <a:ext cx="6045245" cy="369332"/>
          </a:xfrm>
          <a:prstGeom prst="rect">
            <a:avLst/>
          </a:prstGeom>
          <a:noFill/>
        </p:spPr>
        <p:txBody>
          <a:bodyPr wrap="none" rtlCol="0">
            <a:spAutoFit/>
          </a:bodyPr>
          <a:lstStyle/>
          <a:p>
            <a:r>
              <a:rPr lang="en-US" dirty="0">
                <a:solidFill>
                  <a:schemeClr val="bg1"/>
                </a:solidFill>
              </a:rPr>
              <a:t>Change the diagram to make it relevant to our application</a:t>
            </a:r>
          </a:p>
        </p:txBody>
      </p:sp>
    </p:spTree>
    <p:extLst>
      <p:ext uri="{BB962C8B-B14F-4D97-AF65-F5344CB8AC3E}">
        <p14:creationId xmlns:p14="http://schemas.microsoft.com/office/powerpoint/2010/main" val="459135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err="1"/>
              <a:t>Ksonnet</a:t>
            </a:r>
            <a:r>
              <a:rPr lang="en-US" dirty="0"/>
              <a:t> Components</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a:t>Component is collection of parts and prototypes for an application</a:t>
            </a:r>
          </a:p>
          <a:p>
            <a:pPr marL="342900" indent="-342900">
              <a:buFont typeface="Arial" panose="020B0604020202020204" pitchFamily="34" charset="0"/>
              <a:buChar char="•"/>
            </a:pPr>
            <a:r>
              <a:rPr lang="en-US" dirty="0"/>
              <a:t>Application deployment defined using </a:t>
            </a:r>
            <a:r>
              <a:rPr lang="en-US" dirty="0" err="1"/>
              <a:t>jsonnet</a:t>
            </a:r>
            <a:r>
              <a:rPr lang="en-US" dirty="0"/>
              <a:t> style syntax</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7"/>
            <a:ext cx="3792682"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params.containerPort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labels = { app: </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appService</a:t>
            </a:r>
            <a:r>
              <a:rPr lang="en-US" sz="1000" b="1" dirty="0">
                <a:solidFill>
                  <a:schemeClr val="accent3">
                    <a:lumMod val="50000"/>
                  </a:schemeClr>
                </a:solidFill>
                <a:latin typeface="Lucida Console" panose="020B0609040504020204" pitchFamily="49" charset="0"/>
              </a:rPr>
              <a:t> = service</a:t>
            </a:r>
          </a:p>
          <a:p>
            <a:pPr>
              <a:spcBef>
                <a:spcPts val="600"/>
              </a:spcBef>
            </a:pPr>
            <a:r>
              <a:rPr lang="en-US" sz="1000" b="1" dirty="0">
                <a:solidFill>
                  <a:schemeClr val="accent3">
                    <a:lumMod val="50000"/>
                  </a:schemeClr>
                </a:solidFill>
                <a:latin typeface="Lucida Console" panose="020B0609040504020204" pitchFamily="49" charset="0"/>
              </a:rPr>
              <a:t>                   .new(</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servicePort.new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params.servicePort</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withType</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params.type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appDeployment</a:t>
            </a:r>
            <a:r>
              <a:rPr lang="en-US" sz="1000" b="1" dirty="0">
                <a:solidFill>
                  <a:schemeClr val="accent3">
                    <a:lumMod val="50000"/>
                  </a:schemeClr>
                </a:solidFill>
                <a:latin typeface="Lucida Console" panose="020B0609040504020204" pitchFamily="49" charset="0"/>
              </a:rPr>
              <a:t> = deployment</a:t>
            </a:r>
          </a:p>
          <a:p>
            <a:pPr>
              <a:spcBef>
                <a:spcPts val="600"/>
              </a:spcBef>
            </a:pPr>
            <a:r>
              <a:rPr lang="en-US" sz="1000" b="1" dirty="0">
                <a:solidFill>
                  <a:schemeClr val="accent3">
                    <a:lumMod val="50000"/>
                  </a:schemeClr>
                </a:solidFill>
                <a:latin typeface="Lucida Console" panose="020B0609040504020204" pitchFamily="49" charset="0"/>
              </a:rPr>
              <a:t>                      .new(</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params.replicas</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container.new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params.image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withPorts</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containerPort.new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k.core.v1.list.new([</a:t>
            </a:r>
            <a:r>
              <a:rPr lang="en-US" sz="1000" b="1" dirty="0" err="1">
                <a:solidFill>
                  <a:schemeClr val="accent3">
                    <a:lumMod val="50000"/>
                  </a:schemeClr>
                </a:solidFill>
                <a:latin typeface="Lucida Console" panose="020B0609040504020204" pitchFamily="49" charset="0"/>
              </a:rPr>
              <a:t>appService</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appDeployment</a:t>
            </a:r>
            <a:r>
              <a:rPr lang="en-US" sz="1000" b="1" dirty="0">
                <a:solidFill>
                  <a:schemeClr val="accent3">
                    <a:lumMod val="50000"/>
                  </a:schemeClr>
                </a:solidFill>
                <a:latin typeface="Lucida Console" panose="020B0609040504020204" pitchFamily="49" charset="0"/>
              </a:rPr>
              <a:t>])</a:t>
            </a:r>
          </a:p>
        </p:txBody>
      </p:sp>
    </p:spTree>
    <p:extLst>
      <p:ext uri="{BB962C8B-B14F-4D97-AF65-F5344CB8AC3E}">
        <p14:creationId xmlns:p14="http://schemas.microsoft.com/office/powerpoint/2010/main" val="65540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11B6-A525-1C45-A643-6A8D2C824DA5}"/>
              </a:ext>
            </a:extLst>
          </p:cNvPr>
          <p:cNvSpPr>
            <a:spLocks noGrp="1"/>
          </p:cNvSpPr>
          <p:nvPr>
            <p:ph type="title"/>
          </p:nvPr>
        </p:nvSpPr>
        <p:spPr/>
        <p:txBody>
          <a:bodyPr/>
          <a:lstStyle/>
          <a:p>
            <a:r>
              <a:rPr lang="en-US" dirty="0" err="1"/>
              <a:t>Ksonnet</a:t>
            </a:r>
            <a:r>
              <a:rPr lang="en-US" dirty="0"/>
              <a:t> </a:t>
            </a:r>
            <a:r>
              <a:rPr lang="en-US" dirty="0" err="1"/>
              <a:t>Params</a:t>
            </a:r>
            <a:endParaRPr lang="en-US" dirty="0"/>
          </a:p>
        </p:txBody>
      </p:sp>
      <p:sp>
        <p:nvSpPr>
          <p:cNvPr id="4" name="Content Placeholder 3">
            <a:extLst>
              <a:ext uri="{FF2B5EF4-FFF2-40B4-BE49-F238E27FC236}">
                <a16:creationId xmlns:a16="http://schemas.microsoft.com/office/drawing/2014/main" id="{C6F7EBC1-ED1A-A449-8F25-A4D76FB39282}"/>
              </a:ext>
            </a:extLst>
          </p:cNvPr>
          <p:cNvSpPr>
            <a:spLocks noGrp="1"/>
          </p:cNvSpPr>
          <p:nvPr>
            <p:ph sz="half" idx="2"/>
          </p:nvPr>
        </p:nvSpPr>
        <p:spPr/>
        <p:txBody>
          <a:bodyPr/>
          <a:lstStyle/>
          <a:p>
            <a:pPr marL="342900" indent="-342900">
              <a:buFont typeface="Arial" panose="020B0604020202020204" pitchFamily="34" charset="0"/>
              <a:buChar char="•"/>
            </a:pPr>
            <a:r>
              <a:rPr lang="en-US" dirty="0"/>
              <a:t>A </a:t>
            </a:r>
            <a:r>
              <a:rPr lang="en-US" dirty="0" err="1"/>
              <a:t>params</a:t>
            </a:r>
            <a:r>
              <a:rPr lang="en-US" dirty="0"/>
              <a:t> file declares the configurable components in </a:t>
            </a:r>
            <a:r>
              <a:rPr lang="en-US" dirty="0" err="1"/>
              <a:t>ksonnet</a:t>
            </a:r>
            <a:r>
              <a:rPr lang="en-US" dirty="0"/>
              <a:t> managed application</a:t>
            </a:r>
          </a:p>
          <a:p>
            <a:pPr marL="342900" indent="-342900">
              <a:buFont typeface="Arial" panose="020B0604020202020204" pitchFamily="34" charset="0"/>
              <a:buChar char="•"/>
            </a:pPr>
            <a:r>
              <a:rPr lang="en-US" dirty="0" err="1"/>
              <a:t>Params</a:t>
            </a:r>
            <a:r>
              <a:rPr lang="en-US" dirty="0"/>
              <a:t> can be changed from the CLI:</a:t>
            </a:r>
            <a:br>
              <a:rPr lang="en-US" dirty="0"/>
            </a:br>
            <a:r>
              <a:rPr lang="en-US" sz="1400" dirty="0" err="1">
                <a:latin typeface="Courier" pitchFamily="2" charset="0"/>
              </a:rPr>
              <a:t>ks</a:t>
            </a:r>
            <a:r>
              <a:rPr lang="en-US" sz="1400" dirty="0">
                <a:latin typeface="Courier" pitchFamily="2" charset="0"/>
              </a:rPr>
              <a:t> </a:t>
            </a:r>
            <a:r>
              <a:rPr lang="en-US" sz="1400" dirty="0" err="1">
                <a:latin typeface="Courier" pitchFamily="2" charset="0"/>
              </a:rPr>
              <a:t>param</a:t>
            </a:r>
            <a:r>
              <a:rPr lang="en-US" sz="1400" dirty="0">
                <a:latin typeface="Courier" pitchFamily="2" charset="0"/>
              </a:rPr>
              <a:t> set name image foo/bar:1</a:t>
            </a:r>
          </a:p>
        </p:txBody>
      </p:sp>
      <p:sp>
        <p:nvSpPr>
          <p:cNvPr id="5" name="Rectangle 4">
            <a:extLst>
              <a:ext uri="{FF2B5EF4-FFF2-40B4-BE49-F238E27FC236}">
                <a16:creationId xmlns:a16="http://schemas.microsoft.com/office/drawing/2014/main" id="{0276C232-3486-C541-AD0A-5A0AF9294DE0}"/>
              </a:ext>
            </a:extLst>
          </p:cNvPr>
          <p:cNvSpPr/>
          <p:nvPr/>
        </p:nvSpPr>
        <p:spPr>
          <a:xfrm>
            <a:off x="571500" y="1012507"/>
            <a:ext cx="3792682"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global: {</a:t>
            </a:r>
          </a:p>
          <a:p>
            <a:pPr>
              <a:spcBef>
                <a:spcPts val="600"/>
              </a:spcBef>
            </a:pPr>
            <a:r>
              <a:rPr lang="en-US" sz="1000" b="1" dirty="0">
                <a:solidFill>
                  <a:schemeClr val="accent3">
                    <a:lumMod val="50000"/>
                  </a:schemeClr>
                </a:solidFill>
                <a:latin typeface="Lucida Console" panose="020B0609040504020204" pitchFamily="49" charset="0"/>
              </a:rPr>
              <a:t>        // replicas: 4,</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components: {</a:t>
            </a:r>
          </a:p>
          <a:p>
            <a:pPr>
              <a:spcBef>
                <a:spcPts val="600"/>
              </a:spcBef>
            </a:pPr>
            <a:r>
              <a:rPr lang="en-US" sz="1000" b="1" dirty="0">
                <a:solidFill>
                  <a:schemeClr val="accent3">
                    <a:lumMod val="50000"/>
                  </a:schemeClr>
                </a:solidFill>
                <a:latin typeface="Lucida Console" panose="020B0609040504020204" pitchFamily="49" charset="0"/>
              </a:rPr>
              <a:t>        name: {</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containerPort</a:t>
            </a:r>
            <a:r>
              <a:rPr lang="en-US" sz="1000" b="1" dirty="0">
                <a:solidFill>
                  <a:schemeClr val="accent3">
                    <a:lumMod val="50000"/>
                  </a:schemeClr>
                </a:solidFill>
                <a:latin typeface="Lucida Console" panose="020B0609040504020204" pitchFamily="49" charset="0"/>
              </a:rPr>
              <a:t>: 8082,</a:t>
            </a:r>
          </a:p>
          <a:p>
            <a:pPr>
              <a:spcBef>
                <a:spcPts val="600"/>
              </a:spcBef>
            </a:pPr>
            <a:r>
              <a:rPr lang="en-US" sz="1000" b="1" dirty="0">
                <a:solidFill>
                  <a:schemeClr val="accent3">
                    <a:lumMod val="50000"/>
                  </a:schemeClr>
                </a:solidFill>
                <a:latin typeface="Lucida Console" panose="020B0609040504020204" pitchFamily="49" charset="0"/>
              </a:rPr>
              <a:t>            image: "</a:t>
            </a:r>
            <a:r>
              <a:rPr lang="en-US" sz="1000" b="1" dirty="0" err="1">
                <a:solidFill>
                  <a:schemeClr val="accent3">
                    <a:lumMod val="50000"/>
                  </a:schemeClr>
                </a:solidFill>
                <a:latin typeface="Lucida Console" panose="020B0609040504020204" pitchFamily="49" charset="0"/>
              </a:rPr>
              <a:t>arungupta</a:t>
            </a:r>
            <a:r>
              <a:rPr lang="en-US" sz="1000" b="1" dirty="0">
                <a:solidFill>
                  <a:schemeClr val="accent3">
                    <a:lumMod val="50000"/>
                  </a:schemeClr>
                </a:solidFill>
                <a:latin typeface="Lucida Console" panose="020B0609040504020204" pitchFamily="49" charset="0"/>
              </a:rPr>
              <a:t>/name",</a:t>
            </a:r>
          </a:p>
          <a:p>
            <a:pPr>
              <a:spcBef>
                <a:spcPts val="600"/>
              </a:spcBef>
            </a:pPr>
            <a:r>
              <a:rPr lang="en-US" sz="1000" b="1" dirty="0">
                <a:solidFill>
                  <a:schemeClr val="accent3">
                    <a:lumMod val="50000"/>
                  </a:schemeClr>
                </a:solidFill>
                <a:latin typeface="Lucida Console" panose="020B0609040504020204" pitchFamily="49" charset="0"/>
              </a:rPr>
              <a:t>            name: ”name",</a:t>
            </a:r>
          </a:p>
          <a:p>
            <a:pPr>
              <a:spcBef>
                <a:spcPts val="600"/>
              </a:spcBef>
            </a:pPr>
            <a:r>
              <a:rPr lang="en-US" sz="1000" b="1" dirty="0">
                <a:solidFill>
                  <a:schemeClr val="accent3">
                    <a:lumMod val="50000"/>
                  </a:schemeClr>
                </a:solidFill>
                <a:latin typeface="Lucida Console" panose="020B0609040504020204" pitchFamily="49" charset="0"/>
              </a:rPr>
              <a:t>            replicas: 1,</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servicePort</a:t>
            </a:r>
            <a:r>
              <a:rPr lang="en-US" sz="1000" b="1" dirty="0">
                <a:solidFill>
                  <a:schemeClr val="accent3">
                    <a:lumMod val="50000"/>
                  </a:schemeClr>
                </a:solidFill>
                <a:latin typeface="Lucida Console" panose="020B0609040504020204" pitchFamily="49" charset="0"/>
              </a:rPr>
              <a:t>: 8082,</a:t>
            </a:r>
          </a:p>
          <a:p>
            <a:pPr>
              <a:spcBef>
                <a:spcPts val="600"/>
              </a:spcBef>
            </a:pPr>
            <a:r>
              <a:rPr lang="en-US" sz="1000" b="1" dirty="0">
                <a:solidFill>
                  <a:schemeClr val="accent3">
                    <a:lumMod val="50000"/>
                  </a:schemeClr>
                </a:solidFill>
                <a:latin typeface="Lucida Console" panose="020B0609040504020204" pitchFamily="49" charset="0"/>
              </a:rPr>
              <a:t>            type: ”</a:t>
            </a:r>
            <a:r>
              <a:rPr lang="en-US" sz="1000" b="1" dirty="0" err="1">
                <a:solidFill>
                  <a:schemeClr val="accent3">
                    <a:lumMod val="50000"/>
                  </a:schemeClr>
                </a:solidFill>
                <a:latin typeface="Lucida Console" panose="020B0609040504020204" pitchFamily="49" charset="0"/>
              </a:rPr>
              <a:t>ClusterIP</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a:t>
            </a:r>
          </a:p>
        </p:txBody>
      </p:sp>
    </p:spTree>
    <p:extLst>
      <p:ext uri="{BB962C8B-B14F-4D97-AF65-F5344CB8AC3E}">
        <p14:creationId xmlns:p14="http://schemas.microsoft.com/office/powerpoint/2010/main" val="14245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err="1"/>
              <a:t>Ksonnet</a:t>
            </a:r>
            <a:r>
              <a:rPr lang="en-US" dirty="0"/>
              <a:t> Application</a:t>
            </a:r>
          </a:p>
        </p:txBody>
      </p:sp>
    </p:spTree>
    <p:extLst>
      <p:ext uri="{BB962C8B-B14F-4D97-AF65-F5344CB8AC3E}">
        <p14:creationId xmlns:p14="http://schemas.microsoft.com/office/powerpoint/2010/main" val="1604310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EA9689-CD4E-584B-9CF1-F90C4E11E6AD}"/>
              </a:ext>
            </a:extLst>
          </p:cNvPr>
          <p:cNvSpPr>
            <a:spLocks noGrp="1"/>
          </p:cNvSpPr>
          <p:nvPr>
            <p:ph type="title"/>
          </p:nvPr>
        </p:nvSpPr>
        <p:spPr/>
        <p:txBody>
          <a:bodyPr/>
          <a:lstStyle/>
          <a:p>
            <a:r>
              <a:rPr lang="en-US" dirty="0"/>
              <a:t>Kubernetes Deployment Pipeline with </a:t>
            </a:r>
            <a:br>
              <a:rPr lang="en-US" dirty="0"/>
            </a:br>
            <a:r>
              <a:rPr lang="en-US" dirty="0"/>
              <a:t>AWS </a:t>
            </a:r>
            <a:r>
              <a:rPr lang="en-US" dirty="0" err="1"/>
              <a:t>CodePipeline</a:t>
            </a:r>
            <a:endParaRPr lang="en-US" dirty="0"/>
          </a:p>
        </p:txBody>
      </p:sp>
    </p:spTree>
    <p:extLst>
      <p:ext uri="{BB962C8B-B14F-4D97-AF65-F5344CB8AC3E}">
        <p14:creationId xmlns:p14="http://schemas.microsoft.com/office/powerpoint/2010/main" val="165345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B51E2A9-499C-4FD8-93BA-0E901436A6E0}"/>
              </a:ext>
            </a:extLst>
          </p:cNvPr>
          <p:cNvCxnSpPr>
            <a:cxnSpLocks/>
            <a:stCxn id="45" idx="3"/>
            <a:endCxn id="6" idx="1"/>
          </p:cNvCxnSpPr>
          <p:nvPr/>
        </p:nvCxnSpPr>
        <p:spPr>
          <a:xfrm>
            <a:off x="836453" y="3254459"/>
            <a:ext cx="1452042" cy="1"/>
          </a:xfrm>
          <a:prstGeom prst="straightConnector1">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52" name="Shape 252"/>
          <p:cNvSpPr txBox="1">
            <a:spLocks noGrp="1"/>
          </p:cNvSpPr>
          <p:nvPr>
            <p:ph type="title"/>
          </p:nvPr>
        </p:nvSpPr>
        <p:spPr/>
        <p:txBody>
          <a:bodyPr/>
          <a:lstStyle/>
          <a:p>
            <a:r>
              <a:rPr lang="en-US" dirty="0"/>
              <a:t>AWS </a:t>
            </a:r>
            <a:r>
              <a:rPr lang="en-US" dirty="0" err="1"/>
              <a:t>CodePipeline</a:t>
            </a:r>
            <a:r>
              <a:rPr lang="en-US" dirty="0"/>
              <a:t> </a:t>
            </a:r>
            <a:r>
              <a:rPr lang="mr-IN" dirty="0"/>
              <a:t>–</a:t>
            </a:r>
            <a:r>
              <a:rPr lang="en-US" dirty="0"/>
              <a:t> CI/CD with </a:t>
            </a:r>
            <a:r>
              <a:rPr lang="en" dirty="0"/>
              <a:t>Kubernetes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495" y="2998900"/>
            <a:ext cx="425932" cy="51111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3622" y="2996779"/>
            <a:ext cx="427372" cy="51536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7665" y="3017553"/>
            <a:ext cx="455933" cy="473813"/>
          </a:xfrm>
          <a:prstGeom prst="rect">
            <a:avLst/>
          </a:prstGeom>
        </p:spPr>
      </p:pic>
      <p:sp>
        <p:nvSpPr>
          <p:cNvPr id="9" name="Rectangle 8"/>
          <p:cNvSpPr/>
          <p:nvPr/>
        </p:nvSpPr>
        <p:spPr>
          <a:xfrm>
            <a:off x="1501247" y="2777805"/>
            <a:ext cx="4480560" cy="1129553"/>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0" rIns="109728" bIns="91440" numCol="1" spcCol="0" rtlCol="0" fromWordArt="0" anchor="b" anchorCtr="0" forceAA="0" compatLnSpc="1">
            <a:prstTxWarp prst="textNoShape">
              <a:avLst/>
            </a:prstTxWarp>
            <a:noAutofit/>
          </a:bodyPr>
          <a:lstStyle/>
          <a:p>
            <a:pPr algn="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2481" y="3580769"/>
            <a:ext cx="418978" cy="501399"/>
          </a:xfrm>
          <a:prstGeom prst="rect">
            <a:avLst/>
          </a:prstGeom>
        </p:spPr>
      </p:pic>
      <p:sp>
        <p:nvSpPr>
          <p:cNvPr id="12" name="TextBox 11"/>
          <p:cNvSpPr txBox="1"/>
          <p:nvPr/>
        </p:nvSpPr>
        <p:spPr>
          <a:xfrm>
            <a:off x="982437" y="4082940"/>
            <a:ext cx="1039067"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CodePipeline</a:t>
            </a:r>
            <a:endParaRPr lang="en-US" dirty="0">
              <a:solidFill>
                <a:schemeClr val="bg1"/>
              </a:solidFill>
            </a:endParaRPr>
          </a:p>
        </p:txBody>
      </p:sp>
      <p:sp>
        <p:nvSpPr>
          <p:cNvPr id="13" name="TextBox 12"/>
          <p:cNvSpPr txBox="1"/>
          <p:nvPr/>
        </p:nvSpPr>
        <p:spPr>
          <a:xfrm>
            <a:off x="2020906" y="3494108"/>
            <a:ext cx="1037463"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CodeCommit</a:t>
            </a:r>
            <a:endParaRPr lang="en-US" dirty="0">
              <a:solidFill>
                <a:schemeClr val="bg1"/>
              </a:solidFill>
            </a:endParaRPr>
          </a:p>
        </p:txBody>
      </p:sp>
      <p:sp>
        <p:nvSpPr>
          <p:cNvPr id="14" name="TextBox 13"/>
          <p:cNvSpPr txBox="1"/>
          <p:nvPr/>
        </p:nvSpPr>
        <p:spPr>
          <a:xfrm>
            <a:off x="3529686" y="3494108"/>
            <a:ext cx="904414"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CodeBuild</a:t>
            </a:r>
            <a:endParaRPr lang="en-US" dirty="0">
              <a:solidFill>
                <a:schemeClr val="bg1"/>
              </a:solidFill>
            </a:endParaRPr>
          </a:p>
        </p:txBody>
      </p:sp>
      <p:sp>
        <p:nvSpPr>
          <p:cNvPr id="15" name="TextBox 14"/>
          <p:cNvSpPr txBox="1"/>
          <p:nvPr/>
        </p:nvSpPr>
        <p:spPr>
          <a:xfrm>
            <a:off x="5028693" y="3494108"/>
            <a:ext cx="80663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Lambda</a:t>
            </a:r>
          </a:p>
        </p:txBody>
      </p:sp>
      <p:grpSp>
        <p:nvGrpSpPr>
          <p:cNvPr id="257" name="Group 256">
            <a:extLst>
              <a:ext uri="{FF2B5EF4-FFF2-40B4-BE49-F238E27FC236}">
                <a16:creationId xmlns:a16="http://schemas.microsoft.com/office/drawing/2014/main" id="{0793D71A-6A48-4FBD-8AF8-254F7D025735}"/>
              </a:ext>
            </a:extLst>
          </p:cNvPr>
          <p:cNvGrpSpPr/>
          <p:nvPr/>
        </p:nvGrpSpPr>
        <p:grpSpPr>
          <a:xfrm>
            <a:off x="3550023" y="1316786"/>
            <a:ext cx="774571" cy="719489"/>
            <a:chOff x="3550023" y="1385077"/>
            <a:chExt cx="774571" cy="719489"/>
          </a:xfrm>
        </p:grpSpPr>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7453" y="1385077"/>
              <a:ext cx="469684" cy="484836"/>
            </a:xfrm>
            <a:prstGeom prst="rect">
              <a:avLst/>
            </a:prstGeom>
          </p:spPr>
        </p:pic>
        <p:sp>
          <p:nvSpPr>
            <p:cNvPr id="18" name="TextBox 17"/>
            <p:cNvSpPr txBox="1"/>
            <p:nvPr/>
          </p:nvSpPr>
          <p:spPr>
            <a:xfrm>
              <a:off x="3550023" y="1855267"/>
              <a:ext cx="77457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Amazon ECR</a:t>
              </a:r>
            </a:p>
          </p:txBody>
        </p:sp>
      </p:grpSp>
      <p:sp>
        <p:nvSpPr>
          <p:cNvPr id="20" name="Rounded Rectangle 19"/>
          <p:cNvSpPr/>
          <p:nvPr/>
        </p:nvSpPr>
        <p:spPr>
          <a:xfrm>
            <a:off x="1363163"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cxnSp>
        <p:nvCxnSpPr>
          <p:cNvPr id="21" name="Straight Connector 20"/>
          <p:cNvCxnSpPr>
            <a:cxnSpLocks/>
            <a:stCxn id="6" idx="3"/>
            <a:endCxn id="7" idx="1"/>
          </p:cNvCxnSpPr>
          <p:nvPr/>
        </p:nvCxnSpPr>
        <p:spPr>
          <a:xfrm>
            <a:off x="2714427" y="3254460"/>
            <a:ext cx="1009195"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2" name="Rounded Rectangle 21"/>
          <p:cNvSpPr/>
          <p:nvPr/>
        </p:nvSpPr>
        <p:spPr>
          <a:xfrm>
            <a:off x="3081864"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cxnSp>
        <p:nvCxnSpPr>
          <p:cNvPr id="23" name="Straight Connector 22"/>
          <p:cNvCxnSpPr>
            <a:cxnSpLocks/>
            <a:stCxn id="7" idx="3"/>
            <a:endCxn id="8" idx="1"/>
          </p:cNvCxnSpPr>
          <p:nvPr/>
        </p:nvCxnSpPr>
        <p:spPr>
          <a:xfrm>
            <a:off x="4150994" y="3254460"/>
            <a:ext cx="1006671"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4" name="Rounded Rectangle 23"/>
          <p:cNvSpPr/>
          <p:nvPr/>
        </p:nvSpPr>
        <p:spPr>
          <a:xfrm>
            <a:off x="4517169"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cxnSp>
        <p:nvCxnSpPr>
          <p:cNvPr id="25" name="Straight Connector 24"/>
          <p:cNvCxnSpPr>
            <a:cxnSpLocks/>
            <a:stCxn id="7" idx="0"/>
            <a:endCxn id="18" idx="2"/>
          </p:cNvCxnSpPr>
          <p:nvPr/>
        </p:nvCxnSpPr>
        <p:spPr>
          <a:xfrm flipV="1">
            <a:off x="3937308" y="2036275"/>
            <a:ext cx="1" cy="960504"/>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6" name="Rounded Rectangle 25"/>
          <p:cNvSpPr/>
          <p:nvPr/>
        </p:nvSpPr>
        <p:spPr>
          <a:xfrm>
            <a:off x="3800148" y="238226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pic>
        <p:nvPicPr>
          <p:cNvPr id="27" name="Picture 26"/>
          <p:cNvPicPr>
            <a:picLocks noChangeAspect="1"/>
          </p:cNvPicPr>
          <p:nvPr/>
        </p:nvPicPr>
        <p:blipFill>
          <a:blip r:embed="rId8"/>
          <a:stretch>
            <a:fillRect/>
          </a:stretch>
        </p:blipFill>
        <p:spPr>
          <a:xfrm>
            <a:off x="5090739" y="1264312"/>
            <a:ext cx="589784" cy="589784"/>
          </a:xfrm>
          <a:prstGeom prst="rect">
            <a:avLst/>
          </a:prstGeom>
        </p:spPr>
      </p:pic>
      <p:cxnSp>
        <p:nvCxnSpPr>
          <p:cNvPr id="28" name="Straight Connector 27"/>
          <p:cNvCxnSpPr>
            <a:cxnSpLocks/>
            <a:stCxn id="8" idx="0"/>
            <a:endCxn id="27" idx="2"/>
          </p:cNvCxnSpPr>
          <p:nvPr/>
        </p:nvCxnSpPr>
        <p:spPr>
          <a:xfrm flipH="1" flipV="1">
            <a:off x="5385631" y="1854096"/>
            <a:ext cx="1" cy="1163457"/>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9" name="Rounded Rectangle 28"/>
          <p:cNvSpPr/>
          <p:nvPr/>
        </p:nvSpPr>
        <p:spPr>
          <a:xfrm>
            <a:off x="5248471" y="239008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cxnSp>
        <p:nvCxnSpPr>
          <p:cNvPr id="30" name="Straight Connector 29"/>
          <p:cNvCxnSpPr>
            <a:cxnSpLocks/>
          </p:cNvCxnSpPr>
          <p:nvPr/>
        </p:nvCxnSpPr>
        <p:spPr>
          <a:xfrm>
            <a:off x="4173601" y="1559204"/>
            <a:ext cx="917138" cy="0"/>
          </a:xfrm>
          <a:prstGeom prst="line">
            <a:avLst/>
          </a:prstGeom>
          <a:noFill/>
          <a:ln w="6350">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31" name="Rounded Rectangle 30"/>
          <p:cNvSpPr/>
          <p:nvPr/>
        </p:nvSpPr>
        <p:spPr>
          <a:xfrm>
            <a:off x="4495010" y="121064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grpSp>
        <p:nvGrpSpPr>
          <p:cNvPr id="259" name="Group 258">
            <a:extLst>
              <a:ext uri="{FF2B5EF4-FFF2-40B4-BE49-F238E27FC236}">
                <a16:creationId xmlns:a16="http://schemas.microsoft.com/office/drawing/2014/main" id="{E6044EEF-9876-444F-A68E-9862010164B3}"/>
              </a:ext>
            </a:extLst>
          </p:cNvPr>
          <p:cNvGrpSpPr/>
          <p:nvPr/>
        </p:nvGrpSpPr>
        <p:grpSpPr>
          <a:xfrm>
            <a:off x="6320915" y="1108726"/>
            <a:ext cx="2474640" cy="461665"/>
            <a:chOff x="6320915" y="1177017"/>
            <a:chExt cx="2474640" cy="461665"/>
          </a:xfrm>
        </p:grpSpPr>
        <p:sp>
          <p:nvSpPr>
            <p:cNvPr id="33" name="Rounded Rectangle 32"/>
            <p:cNvSpPr/>
            <p:nvPr/>
          </p:nvSpPr>
          <p:spPr>
            <a:xfrm>
              <a:off x="6320915" y="118859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sp>
          <p:nvSpPr>
            <p:cNvPr id="34" name="TextBox 33"/>
            <p:cNvSpPr txBox="1"/>
            <p:nvPr/>
          </p:nvSpPr>
          <p:spPr>
            <a:xfrm>
              <a:off x="6692435" y="117701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Developers continuously integrate changes into a main branch hosted within a repo</a:t>
              </a:r>
            </a:p>
          </p:txBody>
        </p:sp>
      </p:grpSp>
      <p:grpSp>
        <p:nvGrpSpPr>
          <p:cNvPr id="260" name="Group 259">
            <a:extLst>
              <a:ext uri="{FF2B5EF4-FFF2-40B4-BE49-F238E27FC236}">
                <a16:creationId xmlns:a16="http://schemas.microsoft.com/office/drawing/2014/main" id="{F6CC9F60-6094-4762-A392-427B296B32B3}"/>
              </a:ext>
            </a:extLst>
          </p:cNvPr>
          <p:cNvGrpSpPr/>
          <p:nvPr/>
        </p:nvGrpSpPr>
        <p:grpSpPr>
          <a:xfrm>
            <a:off x="6320915" y="1755911"/>
            <a:ext cx="2474639" cy="461665"/>
            <a:chOff x="6320915" y="1824202"/>
            <a:chExt cx="2474639" cy="461665"/>
          </a:xfrm>
        </p:grpSpPr>
        <p:sp>
          <p:nvSpPr>
            <p:cNvPr id="35" name="Rounded Rectangle 34"/>
            <p:cNvSpPr/>
            <p:nvPr/>
          </p:nvSpPr>
          <p:spPr>
            <a:xfrm>
              <a:off x="6320915" y="1835776"/>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sp>
          <p:nvSpPr>
            <p:cNvPr id="36" name="TextBox 35"/>
            <p:cNvSpPr txBox="1"/>
            <p:nvPr/>
          </p:nvSpPr>
          <p:spPr>
            <a:xfrm>
              <a:off x="6692434" y="1824202"/>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Triggers an execution of the pipeline when a new version is found, builds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 new image with build ID</a:t>
              </a:r>
            </a:p>
          </p:txBody>
        </p:sp>
      </p:grpSp>
      <p:grpSp>
        <p:nvGrpSpPr>
          <p:cNvPr id="261" name="Group 260">
            <a:extLst>
              <a:ext uri="{FF2B5EF4-FFF2-40B4-BE49-F238E27FC236}">
                <a16:creationId xmlns:a16="http://schemas.microsoft.com/office/drawing/2014/main" id="{FF76CAF2-0F53-4AC3-9323-8247B3DE1567}"/>
              </a:ext>
            </a:extLst>
          </p:cNvPr>
          <p:cNvGrpSpPr/>
          <p:nvPr/>
        </p:nvGrpSpPr>
        <p:grpSpPr>
          <a:xfrm>
            <a:off x="6320915" y="2403096"/>
            <a:ext cx="2474640" cy="307777"/>
            <a:chOff x="6320915" y="2471387"/>
            <a:chExt cx="2474640" cy="307777"/>
          </a:xfrm>
        </p:grpSpPr>
        <p:sp>
          <p:nvSpPr>
            <p:cNvPr id="37" name="Rounded Rectangle 36"/>
            <p:cNvSpPr/>
            <p:nvPr/>
          </p:nvSpPr>
          <p:spPr>
            <a:xfrm>
              <a:off x="6320915" y="248296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sp>
          <p:nvSpPr>
            <p:cNvPr id="38" name="TextBox 37"/>
            <p:cNvSpPr txBox="1"/>
            <p:nvPr/>
          </p:nvSpPr>
          <p:spPr>
            <a:xfrm>
              <a:off x="6692435" y="247138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Pushes the newly built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tagged with build ID to ECR repo</a:t>
              </a:r>
            </a:p>
          </p:txBody>
        </p:sp>
      </p:grpSp>
      <p:grpSp>
        <p:nvGrpSpPr>
          <p:cNvPr id="262" name="Group 261">
            <a:extLst>
              <a:ext uri="{FF2B5EF4-FFF2-40B4-BE49-F238E27FC236}">
                <a16:creationId xmlns:a16="http://schemas.microsoft.com/office/drawing/2014/main" id="{4E923D19-EF12-46C8-BA51-32165457CFF9}"/>
              </a:ext>
            </a:extLst>
          </p:cNvPr>
          <p:cNvGrpSpPr/>
          <p:nvPr/>
        </p:nvGrpSpPr>
        <p:grpSpPr>
          <a:xfrm>
            <a:off x="6320915" y="2896393"/>
            <a:ext cx="2474639" cy="307777"/>
            <a:chOff x="6320915" y="2964684"/>
            <a:chExt cx="2474639" cy="307777"/>
          </a:xfrm>
        </p:grpSpPr>
        <p:sp>
          <p:nvSpPr>
            <p:cNvPr id="39" name="Rounded Rectangle 38"/>
            <p:cNvSpPr/>
            <p:nvPr/>
          </p:nvSpPr>
          <p:spPr>
            <a:xfrm>
              <a:off x="6320915" y="297625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sp>
          <p:nvSpPr>
            <p:cNvPr id="40" name="TextBox 39"/>
            <p:cNvSpPr txBox="1"/>
            <p:nvPr/>
          </p:nvSpPr>
          <p:spPr>
            <a:xfrm>
              <a:off x="6692434" y="2964684"/>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Invokes a Lambda function to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 application deployment</a:t>
              </a:r>
            </a:p>
          </p:txBody>
        </p:sp>
      </p:grpSp>
      <p:grpSp>
        <p:nvGrpSpPr>
          <p:cNvPr id="263" name="Group 262">
            <a:extLst>
              <a:ext uri="{FF2B5EF4-FFF2-40B4-BE49-F238E27FC236}">
                <a16:creationId xmlns:a16="http://schemas.microsoft.com/office/drawing/2014/main" id="{F27270E3-9EAB-4239-A95D-41B74F3C1719}"/>
              </a:ext>
            </a:extLst>
          </p:cNvPr>
          <p:cNvGrpSpPr/>
          <p:nvPr/>
        </p:nvGrpSpPr>
        <p:grpSpPr>
          <a:xfrm>
            <a:off x="6320915" y="3389690"/>
            <a:ext cx="2474639" cy="307777"/>
            <a:chOff x="6320915" y="3457981"/>
            <a:chExt cx="2474639" cy="307777"/>
          </a:xfrm>
        </p:grpSpPr>
        <p:sp>
          <p:nvSpPr>
            <p:cNvPr id="41" name="Rounded Rectangle 40"/>
            <p:cNvSpPr/>
            <p:nvPr/>
          </p:nvSpPr>
          <p:spPr>
            <a:xfrm>
              <a:off x="6320915" y="346955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sp>
          <p:nvSpPr>
            <p:cNvPr id="42" name="TextBox 41"/>
            <p:cNvSpPr txBox="1"/>
            <p:nvPr/>
          </p:nvSpPr>
          <p:spPr>
            <a:xfrm>
              <a:off x="6692434" y="3457981"/>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Leverages Kubernetes Python SDK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to update a deployment</a:t>
              </a:r>
            </a:p>
          </p:txBody>
        </p:sp>
      </p:grpSp>
      <p:grpSp>
        <p:nvGrpSpPr>
          <p:cNvPr id="264" name="Group 263">
            <a:extLst>
              <a:ext uri="{FF2B5EF4-FFF2-40B4-BE49-F238E27FC236}">
                <a16:creationId xmlns:a16="http://schemas.microsoft.com/office/drawing/2014/main" id="{81C0AF6E-482A-4870-9DEE-645BED4644D7}"/>
              </a:ext>
            </a:extLst>
          </p:cNvPr>
          <p:cNvGrpSpPr/>
          <p:nvPr/>
        </p:nvGrpSpPr>
        <p:grpSpPr>
          <a:xfrm>
            <a:off x="6320915" y="3882986"/>
            <a:ext cx="2474640" cy="461665"/>
            <a:chOff x="6320915" y="3951277"/>
            <a:chExt cx="2474640" cy="461665"/>
          </a:xfrm>
        </p:grpSpPr>
        <p:sp>
          <p:nvSpPr>
            <p:cNvPr id="43" name="Rounded Rectangle 42"/>
            <p:cNvSpPr/>
            <p:nvPr/>
          </p:nvSpPr>
          <p:spPr>
            <a:xfrm>
              <a:off x="6320915" y="396285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sp>
          <p:nvSpPr>
            <p:cNvPr id="44" name="TextBox 43"/>
            <p:cNvSpPr txBox="1"/>
            <p:nvPr/>
          </p:nvSpPr>
          <p:spPr>
            <a:xfrm>
              <a:off x="6692435" y="395127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Fetches new container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 performs a rolling update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deployment</a:t>
              </a:r>
            </a:p>
          </p:txBody>
        </p:sp>
      </p:grpSp>
      <p:grpSp>
        <p:nvGrpSpPr>
          <p:cNvPr id="258" name="Group 257">
            <a:extLst>
              <a:ext uri="{FF2B5EF4-FFF2-40B4-BE49-F238E27FC236}">
                <a16:creationId xmlns:a16="http://schemas.microsoft.com/office/drawing/2014/main" id="{C4F10784-C3E2-446C-9035-7541F1D5D506}"/>
              </a:ext>
            </a:extLst>
          </p:cNvPr>
          <p:cNvGrpSpPr/>
          <p:nvPr/>
        </p:nvGrpSpPr>
        <p:grpSpPr>
          <a:xfrm>
            <a:off x="319510" y="3004640"/>
            <a:ext cx="659155" cy="738767"/>
            <a:chOff x="319510" y="3072931"/>
            <a:chExt cx="659155" cy="738767"/>
          </a:xfrm>
        </p:grpSpPr>
        <p:pic>
          <p:nvPicPr>
            <p:cNvPr id="45" name="Picture 44">
              <a:extLst>
                <a:ext uri="{FF2B5EF4-FFF2-40B4-BE49-F238E27FC236}">
                  <a16:creationId xmlns:a16="http://schemas.microsoft.com/office/drawing/2014/main" id="{A1F37A4F-EAA2-4CA8-AF86-7CD3D09E4E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721" y="3072931"/>
              <a:ext cx="374732" cy="499638"/>
            </a:xfrm>
            <a:prstGeom prst="rect">
              <a:avLst/>
            </a:prstGeom>
          </p:spPr>
        </p:pic>
        <p:sp>
          <p:nvSpPr>
            <p:cNvPr id="46" name="TextBox 45">
              <a:extLst>
                <a:ext uri="{FF2B5EF4-FFF2-40B4-BE49-F238E27FC236}">
                  <a16:creationId xmlns:a16="http://schemas.microsoft.com/office/drawing/2014/main" id="{6B418E25-2DEA-4EB4-B8CA-6B9D29781A8E}"/>
                </a:ext>
              </a:extLst>
            </p:cNvPr>
            <p:cNvSpPr txBox="1"/>
            <p:nvPr/>
          </p:nvSpPr>
          <p:spPr>
            <a:xfrm>
              <a:off x="319510" y="3562399"/>
              <a:ext cx="659155" cy="249299"/>
            </a:xfrm>
            <a:prstGeom prst="rect">
              <a:avLst/>
            </a:prstGeom>
            <a:noFill/>
          </p:spPr>
          <p:txBody>
            <a:bodyPr wrap="none" tIns="91440" rtlCol="0">
              <a:spAutoFit/>
            </a:bodyPr>
            <a:lstStyle/>
            <a:p>
              <a:pPr algn="ctr" defTabSz="685800">
                <a:lnSpc>
                  <a:spcPct val="90000"/>
                </a:lnSpc>
              </a:pPr>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a:t>
              </a:r>
            </a:p>
          </p:txBody>
        </p:sp>
      </p:grpSp>
    </p:spTree>
    <p:extLst>
      <p:ext uri="{BB962C8B-B14F-4D97-AF65-F5344CB8AC3E}">
        <p14:creationId xmlns:p14="http://schemas.microsoft.com/office/powerpoint/2010/main" val="352717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2" presetClass="entr" presetSubtype="2" decel="100000" fill="hold" nodeType="withEffect">
                                  <p:stCondLst>
                                    <p:cond delay="0"/>
                                  </p:stCondLst>
                                  <p:childTnLst>
                                    <p:set>
                                      <p:cBhvr>
                                        <p:cTn id="29" dur="1" fill="hold">
                                          <p:stCondLst>
                                            <p:cond delay="0"/>
                                          </p:stCondLst>
                                        </p:cTn>
                                        <p:tgtEl>
                                          <p:spTgt spid="259"/>
                                        </p:tgtEl>
                                        <p:attrNameLst>
                                          <p:attrName>style.visibility</p:attrName>
                                        </p:attrNameLst>
                                      </p:cBhvr>
                                      <p:to>
                                        <p:strVal val="visible"/>
                                      </p:to>
                                    </p:set>
                                    <p:anim calcmode="lin" valueType="num">
                                      <p:cBhvr additive="base">
                                        <p:cTn id="30" dur="500" fill="hold"/>
                                        <p:tgtEl>
                                          <p:spTgt spid="259"/>
                                        </p:tgtEl>
                                        <p:attrNameLst>
                                          <p:attrName>ppt_x</p:attrName>
                                        </p:attrNameLst>
                                      </p:cBhvr>
                                      <p:tavLst>
                                        <p:tav tm="0">
                                          <p:val>
                                            <p:strVal val="1+#ppt_w/2"/>
                                          </p:val>
                                        </p:tav>
                                        <p:tav tm="100000">
                                          <p:val>
                                            <p:strVal val="#ppt_x"/>
                                          </p:val>
                                        </p:tav>
                                      </p:tavLst>
                                    </p:anim>
                                    <p:anim calcmode="lin" valueType="num">
                                      <p:cBhvr additive="base">
                                        <p:cTn id="31" dur="500" fill="hold"/>
                                        <p:tgtEl>
                                          <p:spTgt spid="259"/>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2" presetClass="entr" presetSubtype="2" decel="100000" fill="hold" nodeType="withEffect">
                                  <p:stCondLst>
                                    <p:cond delay="0"/>
                                  </p:stCondLst>
                                  <p:childTnLst>
                                    <p:set>
                                      <p:cBhvr>
                                        <p:cTn id="47" dur="1" fill="hold">
                                          <p:stCondLst>
                                            <p:cond delay="0"/>
                                          </p:stCondLst>
                                        </p:cTn>
                                        <p:tgtEl>
                                          <p:spTgt spid="260"/>
                                        </p:tgtEl>
                                        <p:attrNameLst>
                                          <p:attrName>style.visibility</p:attrName>
                                        </p:attrNameLst>
                                      </p:cBhvr>
                                      <p:to>
                                        <p:strVal val="visible"/>
                                      </p:to>
                                    </p:set>
                                    <p:anim calcmode="lin" valueType="num">
                                      <p:cBhvr additive="base">
                                        <p:cTn id="48" dur="500" fill="hold"/>
                                        <p:tgtEl>
                                          <p:spTgt spid="260"/>
                                        </p:tgtEl>
                                        <p:attrNameLst>
                                          <p:attrName>ppt_x</p:attrName>
                                        </p:attrNameLst>
                                      </p:cBhvr>
                                      <p:tavLst>
                                        <p:tav tm="0">
                                          <p:val>
                                            <p:strVal val="1+#ppt_w/2"/>
                                          </p:val>
                                        </p:tav>
                                        <p:tav tm="100000">
                                          <p:val>
                                            <p:strVal val="#ppt_x"/>
                                          </p:val>
                                        </p:tav>
                                      </p:tavLst>
                                    </p:anim>
                                    <p:anim calcmode="lin" valueType="num">
                                      <p:cBhvr additive="base">
                                        <p:cTn id="49" dur="500" fill="hold"/>
                                        <p:tgtEl>
                                          <p:spTgt spid="26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257"/>
                                        </p:tgtEl>
                                        <p:attrNameLst>
                                          <p:attrName>style.visibility</p:attrName>
                                        </p:attrNameLst>
                                      </p:cBhvr>
                                      <p:to>
                                        <p:strVal val="visible"/>
                                      </p:to>
                                    </p:set>
                                    <p:animEffect transition="in" filter="fade">
                                      <p:cBhvr>
                                        <p:cTn id="60" dur="500"/>
                                        <p:tgtEl>
                                          <p:spTgt spid="257"/>
                                        </p:tgtEl>
                                      </p:cBhvr>
                                    </p:animEffect>
                                  </p:childTnLst>
                                </p:cTn>
                              </p:par>
                              <p:par>
                                <p:cTn id="61" presetID="2" presetClass="entr" presetSubtype="2" decel="100000" fill="hold" nodeType="withEffect">
                                  <p:stCondLst>
                                    <p:cond delay="0"/>
                                  </p:stCondLst>
                                  <p:childTnLst>
                                    <p:set>
                                      <p:cBhvr>
                                        <p:cTn id="62" dur="1" fill="hold">
                                          <p:stCondLst>
                                            <p:cond delay="0"/>
                                          </p:stCondLst>
                                        </p:cTn>
                                        <p:tgtEl>
                                          <p:spTgt spid="261"/>
                                        </p:tgtEl>
                                        <p:attrNameLst>
                                          <p:attrName>style.visibility</p:attrName>
                                        </p:attrNameLst>
                                      </p:cBhvr>
                                      <p:to>
                                        <p:strVal val="visible"/>
                                      </p:to>
                                    </p:set>
                                    <p:anim calcmode="lin" valueType="num">
                                      <p:cBhvr additive="base">
                                        <p:cTn id="63" dur="500" fill="hold"/>
                                        <p:tgtEl>
                                          <p:spTgt spid="261"/>
                                        </p:tgtEl>
                                        <p:attrNameLst>
                                          <p:attrName>ppt_x</p:attrName>
                                        </p:attrNameLst>
                                      </p:cBhvr>
                                      <p:tavLst>
                                        <p:tav tm="0">
                                          <p:val>
                                            <p:strVal val="1+#ppt_w/2"/>
                                          </p:val>
                                        </p:tav>
                                        <p:tav tm="100000">
                                          <p:val>
                                            <p:strVal val="#ppt_x"/>
                                          </p:val>
                                        </p:tav>
                                      </p:tavLst>
                                    </p:anim>
                                    <p:anim calcmode="lin" valueType="num">
                                      <p:cBhvr additive="base">
                                        <p:cTn id="64" dur="500" fill="hold"/>
                                        <p:tgtEl>
                                          <p:spTgt spid="261"/>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500"/>
                                        <p:tgtEl>
                                          <p:spTgt spid="15"/>
                                        </p:tgtEl>
                                      </p:cBhvr>
                                    </p:animEffect>
                                  </p:childTnLst>
                                </p:cTn>
                              </p:par>
                              <p:par>
                                <p:cTn id="79" presetID="2" presetClass="entr" presetSubtype="2" decel="100000" fill="hold" nodeType="withEffect">
                                  <p:stCondLst>
                                    <p:cond delay="0"/>
                                  </p:stCondLst>
                                  <p:childTnLst>
                                    <p:set>
                                      <p:cBhvr>
                                        <p:cTn id="80" dur="1" fill="hold">
                                          <p:stCondLst>
                                            <p:cond delay="0"/>
                                          </p:stCondLst>
                                        </p:cTn>
                                        <p:tgtEl>
                                          <p:spTgt spid="262"/>
                                        </p:tgtEl>
                                        <p:attrNameLst>
                                          <p:attrName>style.visibility</p:attrName>
                                        </p:attrNameLst>
                                      </p:cBhvr>
                                      <p:to>
                                        <p:strVal val="visible"/>
                                      </p:to>
                                    </p:set>
                                    <p:anim calcmode="lin" valueType="num">
                                      <p:cBhvr additive="base">
                                        <p:cTn id="81" dur="500" fill="hold"/>
                                        <p:tgtEl>
                                          <p:spTgt spid="262"/>
                                        </p:tgtEl>
                                        <p:attrNameLst>
                                          <p:attrName>ppt_x</p:attrName>
                                        </p:attrNameLst>
                                      </p:cBhvr>
                                      <p:tavLst>
                                        <p:tav tm="0">
                                          <p:val>
                                            <p:strVal val="1+#ppt_w/2"/>
                                          </p:val>
                                        </p:tav>
                                        <p:tav tm="100000">
                                          <p:val>
                                            <p:strVal val="#ppt_x"/>
                                          </p:val>
                                        </p:tav>
                                      </p:tavLst>
                                    </p:anim>
                                    <p:anim calcmode="lin" valueType="num">
                                      <p:cBhvr additive="base">
                                        <p:cTn id="82" dur="500" fill="hold"/>
                                        <p:tgtEl>
                                          <p:spTgt spid="262"/>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par>
                                <p:cTn id="91" presetID="10" presetClass="entr" presetSubtype="0" fill="hold"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500"/>
                                        <p:tgtEl>
                                          <p:spTgt spid="27"/>
                                        </p:tgtEl>
                                      </p:cBhvr>
                                    </p:animEffect>
                                  </p:childTnLst>
                                </p:cTn>
                              </p:par>
                              <p:par>
                                <p:cTn id="94" presetID="2" presetClass="entr" presetSubtype="2" decel="100000" fill="hold" nodeType="withEffect">
                                  <p:stCondLst>
                                    <p:cond delay="0"/>
                                  </p:stCondLst>
                                  <p:childTnLst>
                                    <p:set>
                                      <p:cBhvr>
                                        <p:cTn id="95" dur="1" fill="hold">
                                          <p:stCondLst>
                                            <p:cond delay="0"/>
                                          </p:stCondLst>
                                        </p:cTn>
                                        <p:tgtEl>
                                          <p:spTgt spid="263"/>
                                        </p:tgtEl>
                                        <p:attrNameLst>
                                          <p:attrName>style.visibility</p:attrName>
                                        </p:attrNameLst>
                                      </p:cBhvr>
                                      <p:to>
                                        <p:strVal val="visible"/>
                                      </p:to>
                                    </p:set>
                                    <p:anim calcmode="lin" valueType="num">
                                      <p:cBhvr additive="base">
                                        <p:cTn id="96" dur="500" fill="hold"/>
                                        <p:tgtEl>
                                          <p:spTgt spid="263"/>
                                        </p:tgtEl>
                                        <p:attrNameLst>
                                          <p:attrName>ppt_x</p:attrName>
                                        </p:attrNameLst>
                                      </p:cBhvr>
                                      <p:tavLst>
                                        <p:tav tm="0">
                                          <p:val>
                                            <p:strVal val="1+#ppt_w/2"/>
                                          </p:val>
                                        </p:tav>
                                        <p:tav tm="100000">
                                          <p:val>
                                            <p:strVal val="#ppt_x"/>
                                          </p:val>
                                        </p:tav>
                                      </p:tavLst>
                                    </p:anim>
                                    <p:anim calcmode="lin" valueType="num">
                                      <p:cBhvr additive="base">
                                        <p:cTn id="97" dur="500" fill="hold"/>
                                        <p:tgtEl>
                                          <p:spTgt spid="263"/>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fade">
                                      <p:cBhvr>
                                        <p:cTn id="102" dur="500"/>
                                        <p:tgtEl>
                                          <p:spTgt spid="3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500"/>
                                        <p:tgtEl>
                                          <p:spTgt spid="31"/>
                                        </p:tgtEl>
                                      </p:cBhvr>
                                    </p:animEffect>
                                  </p:childTnLst>
                                </p:cTn>
                              </p:par>
                              <p:par>
                                <p:cTn id="106" presetID="2" presetClass="entr" presetSubtype="2" decel="100000" fill="hold" nodeType="withEffect">
                                  <p:stCondLst>
                                    <p:cond delay="0"/>
                                  </p:stCondLst>
                                  <p:childTnLst>
                                    <p:set>
                                      <p:cBhvr>
                                        <p:cTn id="107" dur="1" fill="hold">
                                          <p:stCondLst>
                                            <p:cond delay="0"/>
                                          </p:stCondLst>
                                        </p:cTn>
                                        <p:tgtEl>
                                          <p:spTgt spid="264"/>
                                        </p:tgtEl>
                                        <p:attrNameLst>
                                          <p:attrName>style.visibility</p:attrName>
                                        </p:attrNameLst>
                                      </p:cBhvr>
                                      <p:to>
                                        <p:strVal val="visible"/>
                                      </p:to>
                                    </p:set>
                                    <p:anim calcmode="lin" valueType="num">
                                      <p:cBhvr additive="base">
                                        <p:cTn id="108" dur="500" fill="hold"/>
                                        <p:tgtEl>
                                          <p:spTgt spid="264"/>
                                        </p:tgtEl>
                                        <p:attrNameLst>
                                          <p:attrName>ppt_x</p:attrName>
                                        </p:attrNameLst>
                                      </p:cBhvr>
                                      <p:tavLst>
                                        <p:tav tm="0">
                                          <p:val>
                                            <p:strVal val="1+#ppt_w/2"/>
                                          </p:val>
                                        </p:tav>
                                        <p:tav tm="100000">
                                          <p:val>
                                            <p:strVal val="#ppt_x"/>
                                          </p:val>
                                        </p:tav>
                                      </p:tavLst>
                                    </p:anim>
                                    <p:anim calcmode="lin" valueType="num">
                                      <p:cBhvr additive="base">
                                        <p:cTn id="109" dur="500" fill="hold"/>
                                        <p:tgtEl>
                                          <p:spTgt spid="2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3" grpId="0"/>
      <p:bldP spid="14" grpId="0"/>
      <p:bldP spid="15" grpId="0"/>
      <p:bldP spid="20" grpId="0" animBg="1"/>
      <p:bldP spid="22" grpId="0" animBg="1"/>
      <p:bldP spid="24" grpId="0" animBg="1"/>
      <p:bldP spid="26" grpId="0" animBg="1"/>
      <p:bldP spid="29" grpId="0" animBg="1"/>
      <p:bldP spid="31"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Deployment Pipeline using AWS </a:t>
            </a:r>
            <a:r>
              <a:rPr lang="en-US" dirty="0" err="1"/>
              <a:t>CodePipeline</a:t>
            </a:r>
            <a:endParaRPr lang="en-US" dirty="0"/>
          </a:p>
        </p:txBody>
      </p:sp>
    </p:spTree>
    <p:extLst>
      <p:ext uri="{BB962C8B-B14F-4D97-AF65-F5344CB8AC3E}">
        <p14:creationId xmlns:p14="http://schemas.microsoft.com/office/powerpoint/2010/main" val="3042616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BAD409D7-9B96-43B4-BFF6-CED5C411143E}"/>
              </a:ext>
            </a:extLst>
          </p:cNvPr>
          <p:cNvSpPr/>
          <p:nvPr/>
        </p:nvSpPr>
        <p:spPr>
          <a:xfrm>
            <a:off x="3927111" y="866271"/>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E8611405-D890-4600-9993-94A54EEEEB75}"/>
              </a:ext>
            </a:extLst>
          </p:cNvPr>
          <p:cNvSpPr/>
          <p:nvPr/>
        </p:nvSpPr>
        <p:spPr>
          <a:xfrm>
            <a:off x="3927112" y="2459257"/>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Rectangle: Rounded Corners 95">
            <a:extLst>
              <a:ext uri="{FF2B5EF4-FFF2-40B4-BE49-F238E27FC236}">
                <a16:creationId xmlns:a16="http://schemas.microsoft.com/office/drawing/2014/main" id="{6A8437BF-436D-4A30-87D7-67C199DAB28B}"/>
              </a:ext>
            </a:extLst>
          </p:cNvPr>
          <p:cNvSpPr/>
          <p:nvPr/>
        </p:nvSpPr>
        <p:spPr>
          <a:xfrm>
            <a:off x="1915794" y="866271"/>
            <a:ext cx="1702306" cy="2964586"/>
          </a:xfrm>
          <a:prstGeom prst="roundRect">
            <a:avLst>
              <a:gd name="adj" fmla="val 0"/>
            </a:avLst>
          </a:prstGeom>
          <a:noFill/>
          <a:ln w="63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E9B14C9-D7FE-41F5-8DA2-279C7AC87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3642" y="2846901"/>
            <a:ext cx="525324" cy="596313"/>
          </a:xfrm>
          <a:prstGeom prst="rect">
            <a:avLst/>
          </a:prstGeom>
        </p:spPr>
      </p:pic>
      <p:pic>
        <p:nvPicPr>
          <p:cNvPr id="13" name="Picture 12">
            <a:extLst>
              <a:ext uri="{FF2B5EF4-FFF2-40B4-BE49-F238E27FC236}">
                <a16:creationId xmlns:a16="http://schemas.microsoft.com/office/drawing/2014/main" id="{A7066543-5503-46E8-BC51-B5AA427E3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7646" y="1229682"/>
            <a:ext cx="537316" cy="644779"/>
          </a:xfrm>
          <a:prstGeom prst="rect">
            <a:avLst/>
          </a:prstGeom>
        </p:spPr>
      </p:pic>
      <p:sp>
        <p:nvSpPr>
          <p:cNvPr id="15" name="TextBox 14">
            <a:extLst>
              <a:ext uri="{FF2B5EF4-FFF2-40B4-BE49-F238E27FC236}">
                <a16:creationId xmlns:a16="http://schemas.microsoft.com/office/drawing/2014/main" id="{B6CC08FE-EAC3-4547-B219-B86717776682}"/>
              </a:ext>
            </a:extLst>
          </p:cNvPr>
          <p:cNvSpPr txBox="1"/>
          <p:nvPr/>
        </p:nvSpPr>
        <p:spPr>
          <a:xfrm>
            <a:off x="6519174" y="2953996"/>
            <a:ext cx="943550" cy="382122"/>
          </a:xfrm>
          <a:prstGeom prst="rect">
            <a:avLst/>
          </a:prstGeom>
        </p:spPr>
        <p:txBody>
          <a:bodyPr wrap="square" lIns="0" tIns="0" rIns="0" bIns="0" rtlCol="0" anchor="t">
            <a:noAutofit/>
          </a:bodyPr>
          <a:lstStyle/>
          <a:p>
            <a:pPr defTabSz="685800"/>
            <a:r>
              <a:rPr lang="en-US" sz="1200" dirty="0">
                <a:solidFill>
                  <a:schemeClr val="bg1"/>
                </a:solidFill>
              </a:rPr>
              <a:t>Amazon </a:t>
            </a:r>
            <a:r>
              <a:rPr lang="en-US" sz="1200" dirty="0" err="1">
                <a:solidFill>
                  <a:schemeClr val="bg1"/>
                </a:solidFill>
              </a:rPr>
              <a:t>CloudWatch</a:t>
            </a:r>
            <a:endParaRPr lang="en-US" sz="1200" dirty="0">
              <a:solidFill>
                <a:schemeClr val="bg1"/>
              </a:solidFill>
            </a:endParaRPr>
          </a:p>
        </p:txBody>
      </p:sp>
      <p:sp>
        <p:nvSpPr>
          <p:cNvPr id="16" name="TextBox 15">
            <a:extLst>
              <a:ext uri="{FF2B5EF4-FFF2-40B4-BE49-F238E27FC236}">
                <a16:creationId xmlns:a16="http://schemas.microsoft.com/office/drawing/2014/main" id="{C302193A-579C-451C-A950-06E9AB185296}"/>
              </a:ext>
            </a:extLst>
          </p:cNvPr>
          <p:cNvSpPr txBox="1"/>
          <p:nvPr/>
        </p:nvSpPr>
        <p:spPr>
          <a:xfrm>
            <a:off x="6519174" y="1361010"/>
            <a:ext cx="943550" cy="382122"/>
          </a:xfrm>
          <a:prstGeom prst="rect">
            <a:avLst/>
          </a:prstGeom>
        </p:spPr>
        <p:txBody>
          <a:bodyPr wrap="square" lIns="0" tIns="0" rIns="0" bIns="0" rtlCol="0" anchor="t">
            <a:noAutofit/>
          </a:bodyPr>
          <a:lstStyle/>
          <a:p>
            <a:pPr defTabSz="685800"/>
            <a:r>
              <a:rPr lang="en-US" sz="1200" dirty="0">
                <a:solidFill>
                  <a:schemeClr val="bg1"/>
                </a:solidFill>
              </a:rPr>
              <a:t>AWS</a:t>
            </a:r>
            <a:br>
              <a:rPr lang="en-US" sz="1200" dirty="0">
                <a:solidFill>
                  <a:schemeClr val="bg1"/>
                </a:solidFill>
              </a:rPr>
            </a:br>
            <a:r>
              <a:rPr lang="en-US" sz="1200" dirty="0" err="1">
                <a:solidFill>
                  <a:schemeClr val="bg1"/>
                </a:solidFill>
              </a:rPr>
              <a:t>CloudTrail</a:t>
            </a:r>
            <a:endParaRPr lang="en-US" sz="1200" dirty="0">
              <a:solidFill>
                <a:schemeClr val="bg1"/>
              </a:solidFill>
            </a:endParaRPr>
          </a:p>
        </p:txBody>
      </p:sp>
      <p:pic>
        <p:nvPicPr>
          <p:cNvPr id="17" name="Picture 16">
            <a:extLst>
              <a:ext uri="{FF2B5EF4-FFF2-40B4-BE49-F238E27FC236}">
                <a16:creationId xmlns:a16="http://schemas.microsoft.com/office/drawing/2014/main" id="{53F7080A-23CF-47D3-B4E3-4313153832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1194" y="3556908"/>
            <a:ext cx="461118" cy="553341"/>
          </a:xfrm>
          <a:prstGeom prst="rect">
            <a:avLst/>
          </a:prstGeom>
        </p:spPr>
      </p:pic>
      <p:sp>
        <p:nvSpPr>
          <p:cNvPr id="18" name="TextBox 17">
            <a:extLst>
              <a:ext uri="{FF2B5EF4-FFF2-40B4-BE49-F238E27FC236}">
                <a16:creationId xmlns:a16="http://schemas.microsoft.com/office/drawing/2014/main" id="{03E38F69-2B21-4E7F-818F-A3E5A0E15726}"/>
              </a:ext>
            </a:extLst>
          </p:cNvPr>
          <p:cNvSpPr txBox="1"/>
          <p:nvPr/>
        </p:nvSpPr>
        <p:spPr>
          <a:xfrm>
            <a:off x="1996903" y="4193563"/>
            <a:ext cx="1429700" cy="227576"/>
          </a:xfrm>
          <a:prstGeom prst="rect">
            <a:avLst/>
          </a:prstGeom>
          <a:noFill/>
        </p:spPr>
        <p:txBody>
          <a:bodyPr wrap="square" rtlCol="0" anchor="ctr" anchorCtr="0">
            <a:noAutofit/>
          </a:bodyPr>
          <a:lstStyle/>
          <a:p>
            <a:pPr algn="ctr" defTabSz="685800"/>
            <a:r>
              <a:rPr lang="en-US" sz="1200" dirty="0">
                <a:solidFill>
                  <a:schemeClr val="accent2"/>
                </a:solidFill>
              </a:rPr>
              <a:t>Master</a:t>
            </a:r>
          </a:p>
        </p:txBody>
      </p:sp>
      <p:pic>
        <p:nvPicPr>
          <p:cNvPr id="14" name="Picture 13">
            <a:extLst>
              <a:ext uri="{FF2B5EF4-FFF2-40B4-BE49-F238E27FC236}">
                <a16:creationId xmlns:a16="http://schemas.microsoft.com/office/drawing/2014/main" id="{AABDB130-7227-4041-A51D-D811F30B52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1" name="Picture 20">
            <a:extLst>
              <a:ext uri="{FF2B5EF4-FFF2-40B4-BE49-F238E27FC236}">
                <a16:creationId xmlns:a16="http://schemas.microsoft.com/office/drawing/2014/main" id="{2C583BD4-63F6-4874-8E2B-019687447E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2" name="Picture 21">
            <a:extLst>
              <a:ext uri="{FF2B5EF4-FFF2-40B4-BE49-F238E27FC236}">
                <a16:creationId xmlns:a16="http://schemas.microsoft.com/office/drawing/2014/main" id="{4DA0B742-5B2A-4676-996E-B95DBB7F2F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3" name="Picture 22">
            <a:extLst>
              <a:ext uri="{FF2B5EF4-FFF2-40B4-BE49-F238E27FC236}">
                <a16:creationId xmlns:a16="http://schemas.microsoft.com/office/drawing/2014/main" id="{09975780-3B03-406F-A6D2-E93C9AF17B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sp>
        <p:nvSpPr>
          <p:cNvPr id="2" name="Title 1">
            <a:extLst>
              <a:ext uri="{FF2B5EF4-FFF2-40B4-BE49-F238E27FC236}">
                <a16:creationId xmlns:a16="http://schemas.microsoft.com/office/drawing/2014/main" id="{074D5040-08A5-9F4B-8F06-5DFB4A159AA7}"/>
              </a:ext>
            </a:extLst>
          </p:cNvPr>
          <p:cNvSpPr>
            <a:spLocks noGrp="1"/>
          </p:cNvSpPr>
          <p:nvPr>
            <p:ph type="title"/>
          </p:nvPr>
        </p:nvSpPr>
        <p:spPr/>
        <p:txBody>
          <a:bodyPr/>
          <a:lstStyle/>
          <a:p>
            <a:r>
              <a:rPr lang="en-US" dirty="0"/>
              <a:t>Logging using EKS</a:t>
            </a:r>
          </a:p>
        </p:txBody>
      </p:sp>
    </p:spTree>
    <p:extLst>
      <p:ext uri="{BB962C8B-B14F-4D97-AF65-F5344CB8AC3E}">
        <p14:creationId xmlns:p14="http://schemas.microsoft.com/office/powerpoint/2010/main" val="103019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16667E-6 4.69136E-6 L 0.25 -0.1642 " pathEditMode="relative" rAng="0" ptsTypes="AA">
                                      <p:cBhvr>
                                        <p:cTn id="6" dur="2000" fill="hold"/>
                                        <p:tgtEl>
                                          <p:spTgt spid="14"/>
                                        </p:tgtEl>
                                        <p:attrNameLst>
                                          <p:attrName>ppt_x</p:attrName>
                                          <p:attrName>ppt_y</p:attrName>
                                        </p:attrNameLst>
                                      </p:cBhvr>
                                      <p:rCtr x="12500" y="-8210"/>
                                    </p:animMotion>
                                  </p:childTnLst>
                                </p:cTn>
                              </p:par>
                              <p:par>
                                <p:cTn id="7" presetID="42" presetClass="path" presetSubtype="0" accel="50000" decel="50000" fill="hold" nodeType="withEffect">
                                  <p:stCondLst>
                                    <p:cond delay="0"/>
                                  </p:stCondLst>
                                  <p:childTnLst>
                                    <p:animMotion origin="layout" path="M -4.16667E-6 4.69136E-6 L 0.25 0.15401 " pathEditMode="relative" rAng="0" ptsTypes="AA">
                                      <p:cBhvr>
                                        <p:cTn id="8" dur="2000" fill="hold"/>
                                        <p:tgtEl>
                                          <p:spTgt spid="21"/>
                                        </p:tgtEl>
                                        <p:attrNameLst>
                                          <p:attrName>ppt_x</p:attrName>
                                          <p:attrName>ppt_y</p:attrName>
                                        </p:attrNameLst>
                                      </p:cBhvr>
                                      <p:rCtr x="12500" y="7685"/>
                                    </p:animMotion>
                                  </p:childTnLst>
                                </p:cTn>
                              </p:par>
                              <p:par>
                                <p:cTn id="9" presetID="10" presetClass="entr" presetSubtype="0" fill="hold" nodeType="withEffect">
                                  <p:stCondLst>
                                    <p:cond delay="150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nodeType="withEffect">
                                  <p:stCondLst>
                                    <p:cond delay="150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par>
                                <p:cTn id="15" presetID="42" presetClass="path" presetSubtype="0" accel="50000" decel="50000" fill="hold" nodeType="withEffect">
                                  <p:stCondLst>
                                    <p:cond delay="1500"/>
                                  </p:stCondLst>
                                  <p:childTnLst>
                                    <p:animMotion origin="layout" path="M -4.16667E-6 4.69136E-6 L 0.25 -0.1642 " pathEditMode="relative" rAng="0" ptsTypes="AA">
                                      <p:cBhvr>
                                        <p:cTn id="16" dur="2000" fill="hold"/>
                                        <p:tgtEl>
                                          <p:spTgt spid="22"/>
                                        </p:tgtEl>
                                        <p:attrNameLst>
                                          <p:attrName>ppt_x</p:attrName>
                                          <p:attrName>ppt_y</p:attrName>
                                        </p:attrNameLst>
                                      </p:cBhvr>
                                      <p:rCtr x="12500" y="-8210"/>
                                    </p:animMotion>
                                  </p:childTnLst>
                                </p:cTn>
                              </p:par>
                              <p:par>
                                <p:cTn id="17" presetID="42" presetClass="path" presetSubtype="0" accel="50000" decel="50000" fill="hold" nodeType="withEffect">
                                  <p:stCondLst>
                                    <p:cond delay="1500"/>
                                  </p:stCondLst>
                                  <p:childTnLst>
                                    <p:animMotion origin="layout" path="M -4.16667E-6 4.69136E-6 L 0.25 0.15401 " pathEditMode="relative" rAng="0" ptsTypes="AA">
                                      <p:cBhvr>
                                        <p:cTn id="18" dur="2000" fill="hold"/>
                                        <p:tgtEl>
                                          <p:spTgt spid="23"/>
                                        </p:tgtEl>
                                        <p:attrNameLst>
                                          <p:attrName>ppt_x</p:attrName>
                                          <p:attrName>ppt_y</p:attrName>
                                        </p:attrNameLst>
                                      </p:cBhvr>
                                      <p:rCtr x="12500" y="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DBA848-2C4B-C64D-85F6-73E50D3D760D}"/>
              </a:ext>
            </a:extLst>
          </p:cNvPr>
          <p:cNvSpPr>
            <a:spLocks noGrp="1"/>
          </p:cNvSpPr>
          <p:nvPr>
            <p:ph sz="quarter" idx="10"/>
          </p:nvPr>
        </p:nvSpPr>
        <p:spPr/>
        <p:txBody>
          <a:bodyPr/>
          <a:lstStyle/>
          <a:p>
            <a:r>
              <a:rPr lang="en-US" dirty="0"/>
              <a:t>Kubernetes Logging in EKS</a:t>
            </a:r>
          </a:p>
        </p:txBody>
      </p:sp>
    </p:spTree>
    <p:extLst>
      <p:ext uri="{BB962C8B-B14F-4D97-AF65-F5344CB8AC3E}">
        <p14:creationId xmlns:p14="http://schemas.microsoft.com/office/powerpoint/2010/main" val="123910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1124F-6035-5544-BE90-AD19417565CD}"/>
              </a:ext>
            </a:extLst>
          </p:cNvPr>
          <p:cNvSpPr>
            <a:spLocks noGrp="1"/>
          </p:cNvSpPr>
          <p:nvPr>
            <p:ph type="title"/>
          </p:nvPr>
        </p:nvSpPr>
        <p:spPr/>
        <p:txBody>
          <a:bodyPr/>
          <a:lstStyle/>
          <a:p>
            <a:r>
              <a:rPr lang="en-US" dirty="0" err="1"/>
              <a:t>WildFly</a:t>
            </a:r>
            <a:r>
              <a:rPr lang="en-US" dirty="0"/>
              <a:t> Swarm</a:t>
            </a:r>
          </a:p>
        </p:txBody>
      </p:sp>
      <p:sp>
        <p:nvSpPr>
          <p:cNvPr id="5" name="Content Placeholder 4">
            <a:extLst>
              <a:ext uri="{FF2B5EF4-FFF2-40B4-BE49-F238E27FC236}">
                <a16:creationId xmlns:a16="http://schemas.microsoft.com/office/drawing/2014/main" id="{D3EB8065-1AF2-1D42-8DEA-601AAABB5115}"/>
              </a:ext>
            </a:extLst>
          </p:cNvPr>
          <p:cNvSpPr>
            <a:spLocks noGrp="1"/>
          </p:cNvSpPr>
          <p:nvPr>
            <p:ph idx="1"/>
          </p:nvPr>
        </p:nvSpPr>
        <p:spPr/>
        <p:txBody>
          <a:bodyPr/>
          <a:lstStyle/>
          <a:p>
            <a:pPr marL="342900" indent="-342900">
              <a:buFont typeface="Arial" panose="020B0604020202020204" pitchFamily="34" charset="0"/>
              <a:buChar char="•"/>
            </a:pPr>
            <a:r>
              <a:rPr lang="en-US" sz="2000" dirty="0"/>
              <a:t>Leverage Java EE expertise</a:t>
            </a:r>
          </a:p>
          <a:p>
            <a:pPr marL="342900" indent="-342900">
              <a:buFont typeface="Arial" panose="020B0604020202020204" pitchFamily="34" charset="0"/>
              <a:buChar char="•"/>
            </a:pPr>
            <a:r>
              <a:rPr lang="en-US" sz="2000" dirty="0"/>
              <a:t>Open standard</a:t>
            </a:r>
          </a:p>
          <a:p>
            <a:pPr marL="342900" indent="-342900">
              <a:buFont typeface="Arial" panose="020B0604020202020204" pitchFamily="34" charset="0"/>
              <a:buChar char="•"/>
            </a:pPr>
            <a:r>
              <a:rPr lang="en-US" sz="2000" dirty="0"/>
              <a:t>Microservices focus</a:t>
            </a:r>
          </a:p>
          <a:p>
            <a:pPr marL="342900" indent="-342900">
              <a:buFont typeface="Arial" panose="020B0604020202020204" pitchFamily="34" charset="0"/>
              <a:buChar char="•"/>
            </a:pPr>
            <a:r>
              <a:rPr lang="en-US" sz="2000" dirty="0"/>
              <a:t>Super Lightweight</a:t>
            </a:r>
          </a:p>
          <a:p>
            <a:pPr marL="342900" indent="-342900">
              <a:buFont typeface="Arial" panose="020B0604020202020204" pitchFamily="34" charset="0"/>
              <a:buChar char="•"/>
            </a:pPr>
            <a:r>
              <a:rPr lang="en-US" sz="2000" dirty="0"/>
              <a:t>Uber-jar and WAR support</a:t>
            </a:r>
          </a:p>
        </p:txBody>
      </p:sp>
      <p:pic>
        <p:nvPicPr>
          <p:cNvPr id="4" name="Shape 268">
            <a:extLst>
              <a:ext uri="{FF2B5EF4-FFF2-40B4-BE49-F238E27FC236}">
                <a16:creationId xmlns:a16="http://schemas.microsoft.com/office/drawing/2014/main" id="{ED3191AC-B9FA-FB44-BD13-DC75B2DA97CF}"/>
              </a:ext>
            </a:extLst>
          </p:cNvPr>
          <p:cNvPicPr preferRelativeResize="0"/>
          <p:nvPr/>
        </p:nvPicPr>
        <p:blipFill>
          <a:blip r:embed="rId3">
            <a:alphaModFix/>
          </a:blip>
          <a:stretch>
            <a:fillRect/>
          </a:stretch>
        </p:blipFill>
        <p:spPr>
          <a:xfrm>
            <a:off x="5344983" y="110477"/>
            <a:ext cx="3460687" cy="943819"/>
          </a:xfrm>
          <a:prstGeom prst="rect">
            <a:avLst/>
          </a:prstGeom>
          <a:noFill/>
          <a:ln>
            <a:noFill/>
          </a:ln>
        </p:spPr>
      </p:pic>
      <p:sp>
        <p:nvSpPr>
          <p:cNvPr id="8" name="Oval 7">
            <a:extLst>
              <a:ext uri="{FF2B5EF4-FFF2-40B4-BE49-F238E27FC236}">
                <a16:creationId xmlns:a16="http://schemas.microsoft.com/office/drawing/2014/main" id="{ED173B45-DD4F-5349-8AEF-C4A297CD8381}"/>
              </a:ext>
            </a:extLst>
          </p:cNvPr>
          <p:cNvSpPr/>
          <p:nvPr/>
        </p:nvSpPr>
        <p:spPr>
          <a:xfrm>
            <a:off x="4894720" y="1403603"/>
            <a:ext cx="2377440" cy="2377440"/>
          </a:xfrm>
          <a:prstGeom prst="ellipse">
            <a:avLst/>
          </a:prstGeom>
          <a:solidFill>
            <a:schemeClr val="bg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6CA3537-C37F-2147-9056-5C22275769EC}"/>
              </a:ext>
            </a:extLst>
          </p:cNvPr>
          <p:cNvSpPr txBox="1"/>
          <p:nvPr/>
        </p:nvSpPr>
        <p:spPr>
          <a:xfrm>
            <a:off x="3992161" y="4010144"/>
            <a:ext cx="4182555"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my_microservice.jar</a:t>
            </a:r>
            <a:endParaRPr lang="en-US" dirty="0">
              <a:solidFill>
                <a:schemeClr val="bg1"/>
              </a:solidFill>
              <a:latin typeface="Courier" pitchFamily="2" charset="0"/>
            </a:endParaRPr>
          </a:p>
        </p:txBody>
      </p:sp>
      <p:sp>
        <p:nvSpPr>
          <p:cNvPr id="11" name="Pie 10">
            <a:extLst>
              <a:ext uri="{FF2B5EF4-FFF2-40B4-BE49-F238E27FC236}">
                <a16:creationId xmlns:a16="http://schemas.microsoft.com/office/drawing/2014/main" id="{8AFFBE8C-9491-224C-AAA2-6E24C8177B1A}"/>
              </a:ext>
            </a:extLst>
          </p:cNvPr>
          <p:cNvSpPr/>
          <p:nvPr/>
        </p:nvSpPr>
        <p:spPr>
          <a:xfrm>
            <a:off x="5077600" y="1586483"/>
            <a:ext cx="2011680" cy="2011680"/>
          </a:xfrm>
          <a:prstGeom prst="pie">
            <a:avLst>
              <a:gd name="adj1" fmla="val 3376709"/>
              <a:gd name="adj2" fmla="val 1620000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46E5B7F7-767D-D04B-91D2-A033E058EC45}"/>
              </a:ext>
            </a:extLst>
          </p:cNvPr>
          <p:cNvSpPr/>
          <p:nvPr/>
        </p:nvSpPr>
        <p:spPr>
          <a:xfrm>
            <a:off x="5397640" y="1906523"/>
            <a:ext cx="1371600" cy="13716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My Svc</a:t>
            </a:r>
          </a:p>
        </p:txBody>
      </p:sp>
      <p:sp>
        <p:nvSpPr>
          <p:cNvPr id="12" name="TextBox 11">
            <a:extLst>
              <a:ext uri="{FF2B5EF4-FFF2-40B4-BE49-F238E27FC236}">
                <a16:creationId xmlns:a16="http://schemas.microsoft.com/office/drawing/2014/main" id="{687078AC-40A8-D44B-B319-64CE70D80A26}"/>
              </a:ext>
            </a:extLst>
          </p:cNvPr>
          <p:cNvSpPr txBox="1"/>
          <p:nvPr/>
        </p:nvSpPr>
        <p:spPr>
          <a:xfrm>
            <a:off x="5580738" y="3235296"/>
            <a:ext cx="1005403" cy="369332"/>
          </a:xfrm>
          <a:prstGeom prst="rect">
            <a:avLst/>
          </a:prstGeom>
          <a:noFill/>
        </p:spPr>
        <p:txBody>
          <a:bodyPr wrap="none" rtlCol="0">
            <a:spAutoFit/>
          </a:bodyPr>
          <a:lstStyle/>
          <a:p>
            <a:r>
              <a:rPr lang="en-US" dirty="0">
                <a:solidFill>
                  <a:schemeClr val="bg1"/>
                </a:solidFill>
              </a:rPr>
              <a:t>JAX-RS</a:t>
            </a:r>
          </a:p>
        </p:txBody>
      </p:sp>
    </p:spTree>
    <p:extLst>
      <p:ext uri="{BB962C8B-B14F-4D97-AF65-F5344CB8AC3E}">
        <p14:creationId xmlns:p14="http://schemas.microsoft.com/office/powerpoint/2010/main" val="110040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483F0D-CC6B-EB4E-B5DB-28342059B424}"/>
              </a:ext>
            </a:extLst>
          </p:cNvPr>
          <p:cNvSpPr>
            <a:spLocks noGrp="1"/>
          </p:cNvSpPr>
          <p:nvPr>
            <p:ph type="title"/>
          </p:nvPr>
        </p:nvSpPr>
        <p:spPr/>
        <p:txBody>
          <a:bodyPr/>
          <a:lstStyle/>
          <a:p>
            <a:r>
              <a:rPr lang="en-US" dirty="0"/>
              <a:t>Kubernetes Logging with Prometheus &amp; Grafana</a:t>
            </a:r>
          </a:p>
        </p:txBody>
      </p:sp>
      <p:sp>
        <p:nvSpPr>
          <p:cNvPr id="4" name="Content Placeholder 3">
            <a:extLst>
              <a:ext uri="{FF2B5EF4-FFF2-40B4-BE49-F238E27FC236}">
                <a16:creationId xmlns:a16="http://schemas.microsoft.com/office/drawing/2014/main" id="{AC702D6B-1350-8649-8D01-9B841B0BD9C4}"/>
              </a:ext>
            </a:extLst>
          </p:cNvPr>
          <p:cNvSpPr>
            <a:spLocks noGrp="1"/>
          </p:cNvSpPr>
          <p:nvPr>
            <p:ph idx="1"/>
          </p:nvPr>
        </p:nvSpPr>
        <p:spPr/>
        <p:txBody>
          <a:bodyPr/>
          <a:lstStyle/>
          <a:p>
            <a:r>
              <a:rPr lang="en-US" dirty="0"/>
              <a:t>Need slides or a diagram</a:t>
            </a:r>
          </a:p>
        </p:txBody>
      </p:sp>
    </p:spTree>
    <p:extLst>
      <p:ext uri="{BB962C8B-B14F-4D97-AF65-F5344CB8AC3E}">
        <p14:creationId xmlns:p14="http://schemas.microsoft.com/office/powerpoint/2010/main" val="1789512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DBA848-2C4B-C64D-85F6-73E50D3D760D}"/>
              </a:ext>
            </a:extLst>
          </p:cNvPr>
          <p:cNvSpPr>
            <a:spLocks noGrp="1"/>
          </p:cNvSpPr>
          <p:nvPr>
            <p:ph sz="quarter" idx="10"/>
          </p:nvPr>
        </p:nvSpPr>
        <p:spPr/>
        <p:txBody>
          <a:bodyPr/>
          <a:lstStyle/>
          <a:p>
            <a:r>
              <a:rPr lang="en-US" dirty="0"/>
              <a:t>Kubernetes Logging with Prometheus and Grafana</a:t>
            </a:r>
          </a:p>
        </p:txBody>
      </p:sp>
    </p:spTree>
    <p:extLst>
      <p:ext uri="{BB962C8B-B14F-4D97-AF65-F5344CB8AC3E}">
        <p14:creationId xmlns:p14="http://schemas.microsoft.com/office/powerpoint/2010/main" val="3115680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Monitoring using AWS X-Ray</a:t>
            </a:r>
          </a:p>
        </p:txBody>
      </p:sp>
    </p:spTree>
    <p:extLst>
      <p:ext uri="{BB962C8B-B14F-4D97-AF65-F5344CB8AC3E}">
        <p14:creationId xmlns:p14="http://schemas.microsoft.com/office/powerpoint/2010/main" val="152723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Monitoring using Prometheus and Grafana</a:t>
            </a:r>
          </a:p>
        </p:txBody>
      </p:sp>
      <p:sp>
        <p:nvSpPr>
          <p:cNvPr id="2" name="TextBox 1">
            <a:extLst>
              <a:ext uri="{FF2B5EF4-FFF2-40B4-BE49-F238E27FC236}">
                <a16:creationId xmlns:a16="http://schemas.microsoft.com/office/drawing/2014/main" id="{4F28B6B0-583A-C04D-93E4-D009B47322A1}"/>
              </a:ext>
            </a:extLst>
          </p:cNvPr>
          <p:cNvSpPr txBox="1"/>
          <p:nvPr/>
        </p:nvSpPr>
        <p:spPr>
          <a:xfrm>
            <a:off x="1587731" y="3815542"/>
            <a:ext cx="5378395" cy="276999"/>
          </a:xfrm>
          <a:prstGeom prst="rect">
            <a:avLst/>
          </a:prstGeom>
          <a:noFill/>
        </p:spPr>
        <p:txBody>
          <a:bodyPr wrap="none" rtlCol="0">
            <a:spAutoFit/>
          </a:bodyPr>
          <a:lstStyle/>
          <a:p>
            <a:r>
              <a:rPr lang="en-US" sz="1200" dirty="0">
                <a:solidFill>
                  <a:schemeClr val="bg1"/>
                </a:solidFill>
              </a:rPr>
              <a:t>https://</a:t>
            </a:r>
            <a:r>
              <a:rPr lang="en-US" sz="1200" dirty="0" err="1">
                <a:solidFill>
                  <a:schemeClr val="bg1"/>
                </a:solidFill>
              </a:rPr>
              <a:t>github.com</a:t>
            </a:r>
            <a:r>
              <a:rPr lang="en-US" sz="1200" dirty="0">
                <a:solidFill>
                  <a:schemeClr val="bg1"/>
                </a:solidFill>
              </a:rPr>
              <a:t>/</a:t>
            </a:r>
            <a:r>
              <a:rPr lang="en-US" sz="1200" dirty="0" err="1">
                <a:solidFill>
                  <a:schemeClr val="bg1"/>
                </a:solidFill>
              </a:rPr>
              <a:t>aws</a:t>
            </a:r>
            <a:r>
              <a:rPr lang="en-US" sz="1200" dirty="0">
                <a:solidFill>
                  <a:schemeClr val="bg1"/>
                </a:solidFill>
              </a:rPr>
              <a:t>-samples/</a:t>
            </a:r>
            <a:r>
              <a:rPr lang="en-US" sz="1200" dirty="0" err="1">
                <a:solidFill>
                  <a:schemeClr val="bg1"/>
                </a:solidFill>
              </a:rPr>
              <a:t>aws</a:t>
            </a:r>
            <a:r>
              <a:rPr lang="en-US" sz="1200" dirty="0">
                <a:solidFill>
                  <a:schemeClr val="bg1"/>
                </a:solidFill>
              </a:rPr>
              <a:t>-microservices-deploy-options/issues/79</a:t>
            </a:r>
          </a:p>
        </p:txBody>
      </p:sp>
    </p:spTree>
    <p:extLst>
      <p:ext uri="{BB962C8B-B14F-4D97-AF65-F5344CB8AC3E}">
        <p14:creationId xmlns:p14="http://schemas.microsoft.com/office/powerpoint/2010/main" val="327547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EKS Support for </a:t>
            </a:r>
            <a:r>
              <a:rPr lang="en-US" dirty="0" err="1"/>
              <a:t>Fargate</a:t>
            </a:r>
            <a:r>
              <a:rPr lang="en-US" dirty="0"/>
              <a:t> in 2018</a:t>
            </a:r>
          </a:p>
        </p:txBody>
      </p:sp>
      <p:grpSp>
        <p:nvGrpSpPr>
          <p:cNvPr id="6" name="Group 5">
            <a:extLst>
              <a:ext uri="{FF2B5EF4-FFF2-40B4-BE49-F238E27FC236}">
                <a16:creationId xmlns:a16="http://schemas.microsoft.com/office/drawing/2014/main" id="{DBE366E8-4DF8-4A6F-85E6-E62F59C282AB}"/>
              </a:ext>
            </a:extLst>
          </p:cNvPr>
          <p:cNvGrpSpPr/>
          <p:nvPr/>
        </p:nvGrpSpPr>
        <p:grpSpPr>
          <a:xfrm>
            <a:off x="5208942" y="2286000"/>
            <a:ext cx="3058017" cy="817208"/>
            <a:chOff x="2604512" y="2045969"/>
            <a:chExt cx="3934976" cy="1051562"/>
          </a:xfrm>
        </p:grpSpPr>
        <p:pic>
          <p:nvPicPr>
            <p:cNvPr id="4" name="Picture 3">
              <a:extLst>
                <a:ext uri="{FF2B5EF4-FFF2-40B4-BE49-F238E27FC236}">
                  <a16:creationId xmlns:a16="http://schemas.microsoft.com/office/drawing/2014/main" id="{156E8FC4-76B6-444F-96B6-ADD5C5E5E0F7}"/>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5" name="Picture 4">
              <a:extLst>
                <a:ext uri="{FF2B5EF4-FFF2-40B4-BE49-F238E27FC236}">
                  <a16:creationId xmlns:a16="http://schemas.microsoft.com/office/drawing/2014/main" id="{6A0C5CC9-B166-4B03-B91A-FF119CCD683E}"/>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grpSp>
        <p:nvGrpSpPr>
          <p:cNvPr id="7" name="Group 6">
            <a:extLst>
              <a:ext uri="{FF2B5EF4-FFF2-40B4-BE49-F238E27FC236}">
                <a16:creationId xmlns:a16="http://schemas.microsoft.com/office/drawing/2014/main" id="{052AE1F1-D755-40C8-AFC7-D6374198D761}"/>
              </a:ext>
            </a:extLst>
          </p:cNvPr>
          <p:cNvGrpSpPr/>
          <p:nvPr/>
        </p:nvGrpSpPr>
        <p:grpSpPr>
          <a:xfrm>
            <a:off x="865120" y="2123104"/>
            <a:ext cx="2894724" cy="1143000"/>
            <a:chOff x="2320034" y="3120135"/>
            <a:chExt cx="2014732" cy="795530"/>
          </a:xfrm>
        </p:grpSpPr>
        <p:pic>
          <p:nvPicPr>
            <p:cNvPr id="8" name="Picture 7">
              <a:extLst>
                <a:ext uri="{FF2B5EF4-FFF2-40B4-BE49-F238E27FC236}">
                  <a16:creationId xmlns:a16="http://schemas.microsoft.com/office/drawing/2014/main" id="{464A0FB0-B774-4586-88D7-6D0F45C65AAA}"/>
                </a:ext>
              </a:extLst>
            </p:cNvPr>
            <p:cNvPicPr>
              <a:picLocks noChangeAspect="1"/>
            </p:cNvPicPr>
            <p:nvPr/>
          </p:nvPicPr>
          <p:blipFill rotWithShape="1">
            <a:blip r:embed="rId6"/>
            <a:srcRect r="60716"/>
            <a:stretch/>
          </p:blipFill>
          <p:spPr>
            <a:xfrm>
              <a:off x="2320034" y="3120135"/>
              <a:ext cx="791466" cy="795530"/>
            </a:xfrm>
            <a:prstGeom prst="rect">
              <a:avLst/>
            </a:prstGeom>
          </p:spPr>
        </p:pic>
        <p:pic>
          <p:nvPicPr>
            <p:cNvPr id="9" name="Picture 8">
              <a:extLst>
                <a:ext uri="{FF2B5EF4-FFF2-40B4-BE49-F238E27FC236}">
                  <a16:creationId xmlns:a16="http://schemas.microsoft.com/office/drawing/2014/main" id="{C78FE7B0-D42F-472F-AA17-A09D8C06037A}"/>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41806"/>
            <a:stretch/>
          </p:blipFill>
          <p:spPr>
            <a:xfrm>
              <a:off x="3162300" y="3120135"/>
              <a:ext cx="1172466" cy="795530"/>
            </a:xfrm>
            <a:prstGeom prst="rect">
              <a:avLst/>
            </a:prstGeom>
          </p:spPr>
        </p:pic>
      </p:grpSp>
      <p:sp>
        <p:nvSpPr>
          <p:cNvPr id="10" name="Cross 9">
            <a:extLst>
              <a:ext uri="{FF2B5EF4-FFF2-40B4-BE49-F238E27FC236}">
                <a16:creationId xmlns:a16="http://schemas.microsoft.com/office/drawing/2014/main" id="{EE579095-09A6-4C83-B8B3-90C84F33720B}"/>
              </a:ext>
            </a:extLst>
          </p:cNvPr>
          <p:cNvSpPr/>
          <p:nvPr/>
        </p:nvSpPr>
        <p:spPr>
          <a:xfrm>
            <a:off x="4180515" y="2361072"/>
            <a:ext cx="667063" cy="667063"/>
          </a:xfrm>
          <a:prstGeom prst="plus">
            <a:avLst>
              <a:gd name="adj" fmla="val 43277"/>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00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 presetClass="emph" presetSubtype="0" accel="100000" autoRev="1" fill="hold" nodeType="withEffect">
                                  <p:stCondLst>
                                    <p:cond delay="0"/>
                                  </p:stCondLst>
                                  <p:childTnLst>
                                    <p:animScale>
                                      <p:cBhvr>
                                        <p:cTn id="9" dur="500" fill="hold"/>
                                        <p:tgtEl>
                                          <p:spTgt spid="7"/>
                                        </p:tgtEl>
                                      </p:cBhvr>
                                      <p:by x="50000" y="50000"/>
                                    </p:animScale>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par>
                                <p:cTn id="17" presetID="10" presetClass="entr" presetSubtype="0" fill="hold" nodeType="withEffect">
                                  <p:stCondLst>
                                    <p:cond delay="5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6" presetClass="emph" presetSubtype="0" accel="100000" autoRev="1" fill="hold" nodeType="withEffect">
                                  <p:stCondLst>
                                    <p:cond delay="0"/>
                                  </p:stCondLst>
                                  <p:childTnLst>
                                    <p:animScale>
                                      <p:cBhvr>
                                        <p:cTn id="21" dur="5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AWS Lambda</a:t>
            </a:r>
          </a:p>
        </p:txBody>
      </p:sp>
      <p:pic>
        <p:nvPicPr>
          <p:cNvPr id="5" name="Picture 4">
            <a:extLst>
              <a:ext uri="{FF2B5EF4-FFF2-40B4-BE49-F238E27FC236}">
                <a16:creationId xmlns:a16="http://schemas.microsoft.com/office/drawing/2014/main" id="{8FCD6843-8F61-4948-B52E-F4EF74EBD0C6}"/>
              </a:ext>
            </a:extLst>
          </p:cNvPr>
          <p:cNvPicPr>
            <a:picLocks noChangeAspect="1"/>
          </p:cNvPicPr>
          <p:nvPr/>
        </p:nvPicPr>
        <p:blipFill>
          <a:blip r:embed="rId3"/>
          <a:stretch>
            <a:fillRect/>
          </a:stretch>
        </p:blipFill>
        <p:spPr>
          <a:xfrm>
            <a:off x="7127697" y="1345587"/>
            <a:ext cx="1645643" cy="1982470"/>
          </a:xfrm>
          <a:prstGeom prst="rect">
            <a:avLst/>
          </a:prstGeom>
        </p:spPr>
      </p:pic>
    </p:spTree>
    <p:extLst>
      <p:ext uri="{BB962C8B-B14F-4D97-AF65-F5344CB8AC3E}">
        <p14:creationId xmlns:p14="http://schemas.microsoft.com/office/powerpoint/2010/main" val="98176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Serverless Key Concepts</a:t>
            </a:r>
          </a:p>
        </p:txBody>
      </p:sp>
    </p:spTree>
    <p:extLst>
      <p:ext uri="{BB962C8B-B14F-4D97-AF65-F5344CB8AC3E}">
        <p14:creationId xmlns:p14="http://schemas.microsoft.com/office/powerpoint/2010/main" val="27469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909196" y="2264145"/>
            <a:ext cx="3447383"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No servers to provision </a:t>
            </a:r>
            <a:br>
              <a:rPr lang="en-US" sz="1800" b="1" dirty="0">
                <a:solidFill>
                  <a:schemeClr val="bg1"/>
                </a:solidFill>
                <a:latin typeface="Amazon Ember" charset="0"/>
                <a:ea typeface="Amazon Ember" charset="0"/>
                <a:cs typeface="Amazon Ember" charset="0"/>
              </a:rPr>
            </a:br>
            <a:r>
              <a:rPr lang="en-US" sz="1800" b="1" dirty="0">
                <a:solidFill>
                  <a:schemeClr val="bg1"/>
                </a:solidFill>
                <a:latin typeface="Amazon Ember" charset="0"/>
                <a:ea typeface="Amazon Ember" charset="0"/>
                <a:cs typeface="Amazon Ember" charset="0"/>
              </a:rPr>
              <a:t>or manage</a:t>
            </a:r>
          </a:p>
        </p:txBody>
      </p:sp>
      <p:sp>
        <p:nvSpPr>
          <p:cNvPr id="10" name="TextBox 9"/>
          <p:cNvSpPr txBox="1"/>
          <p:nvPr/>
        </p:nvSpPr>
        <p:spPr>
          <a:xfrm>
            <a:off x="4632088" y="2264145"/>
            <a:ext cx="327546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Scales with usage</a:t>
            </a:r>
          </a:p>
        </p:txBody>
      </p:sp>
      <p:sp>
        <p:nvSpPr>
          <p:cNvPr id="12" name="TextBox 11"/>
          <p:cNvSpPr txBox="1"/>
          <p:nvPr/>
        </p:nvSpPr>
        <p:spPr>
          <a:xfrm>
            <a:off x="868351" y="4179121"/>
            <a:ext cx="352907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Never pay for idle</a:t>
            </a:r>
          </a:p>
        </p:txBody>
      </p:sp>
      <p:sp>
        <p:nvSpPr>
          <p:cNvPr id="16" name="TextBox 15"/>
          <p:cNvSpPr txBox="1"/>
          <p:nvPr/>
        </p:nvSpPr>
        <p:spPr>
          <a:xfrm>
            <a:off x="4723932" y="4179121"/>
            <a:ext cx="3091775"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Availability and fault tolerance built in</a:t>
            </a:r>
          </a:p>
        </p:txBody>
      </p:sp>
      <p:sp>
        <p:nvSpPr>
          <p:cNvPr id="3" name="Title 2"/>
          <p:cNvSpPr>
            <a:spLocks noGrp="1"/>
          </p:cNvSpPr>
          <p:nvPr>
            <p:ph type="title"/>
          </p:nvPr>
        </p:nvSpPr>
        <p:spPr/>
        <p:txBody>
          <a:bodyPr>
            <a:normAutofit/>
          </a:bodyPr>
          <a:lstStyle/>
          <a:p>
            <a:r>
              <a:rPr lang="en-US" dirty="0">
                <a:latin typeface="Amazon Ember" charset="0"/>
                <a:ea typeface="Amazon Ember" charset="0"/>
                <a:cs typeface="Amazon Ember" charset="0"/>
              </a:rPr>
              <a:t>Serverless means…</a:t>
            </a:r>
          </a:p>
        </p:txBody>
      </p:sp>
      <p:pic>
        <p:nvPicPr>
          <p:cNvPr id="5" name="Picture 2" descr="100x100_benefit_code-qua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485"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100x100_benefit_increase-upwar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569"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00x100_benefit_performan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8485" y="3129072"/>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5731" y="3170073"/>
            <a:ext cx="808177" cy="808177"/>
          </a:xfrm>
          <a:prstGeom prst="rect">
            <a:avLst/>
          </a:prstGeom>
        </p:spPr>
      </p:pic>
    </p:spTree>
    <p:extLst>
      <p:ext uri="{BB962C8B-B14F-4D97-AF65-F5344CB8AC3E}">
        <p14:creationId xmlns:p14="http://schemas.microsoft.com/office/powerpoint/2010/main" val="201127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Amazon Ember" charset="0"/>
                <a:ea typeface="Amazon Ember" charset="0"/>
                <a:cs typeface="Amazon Ember" charset="0"/>
              </a:rPr>
              <a:t>Spectrum of AWS offerings</a:t>
            </a:r>
          </a:p>
        </p:txBody>
      </p:sp>
      <p:grpSp>
        <p:nvGrpSpPr>
          <p:cNvPr id="46" name="Group 45"/>
          <p:cNvGrpSpPr/>
          <p:nvPr/>
        </p:nvGrpSpPr>
        <p:grpSpPr>
          <a:xfrm>
            <a:off x="6168836" y="1634347"/>
            <a:ext cx="931614" cy="675278"/>
            <a:chOff x="6869159" y="1532189"/>
            <a:chExt cx="931614" cy="675278"/>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2864" y="1532189"/>
              <a:ext cx="408586" cy="490304"/>
            </a:xfrm>
            <a:prstGeom prst="rect">
              <a:avLst/>
            </a:prstGeom>
          </p:spPr>
        </p:pic>
        <p:sp>
          <p:nvSpPr>
            <p:cNvPr id="7" name="TextBox 6"/>
            <p:cNvSpPr txBox="1"/>
            <p:nvPr/>
          </p:nvSpPr>
          <p:spPr>
            <a:xfrm>
              <a:off x="6869159" y="2077928"/>
              <a:ext cx="931614"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a:t>
              </a:r>
            </a:p>
            <a:p>
              <a:pPr algn="ctr"/>
              <a:r>
                <a:rPr lang="en-US" sz="1200" b="1" dirty="0">
                  <a:solidFill>
                    <a:schemeClr val="bg1"/>
                  </a:solidFill>
                  <a:latin typeface="Amazon Ember" charset="0"/>
                  <a:ea typeface="Amazon Ember" charset="0"/>
                  <a:cs typeface="Amazon Ember" charset="0"/>
                </a:rPr>
                <a:t>Lambda</a:t>
              </a:r>
            </a:p>
          </p:txBody>
        </p:sp>
      </p:grpSp>
      <p:grpSp>
        <p:nvGrpSpPr>
          <p:cNvPr id="45" name="Group 44"/>
          <p:cNvGrpSpPr/>
          <p:nvPr/>
        </p:nvGrpSpPr>
        <p:grpSpPr>
          <a:xfrm>
            <a:off x="8174608" y="1635342"/>
            <a:ext cx="826047" cy="667176"/>
            <a:chOff x="7574632" y="1521129"/>
            <a:chExt cx="826047" cy="667176"/>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6161" y="1521129"/>
              <a:ext cx="402988" cy="483586"/>
            </a:xfrm>
            <a:prstGeom prst="rect">
              <a:avLst/>
            </a:prstGeom>
          </p:spPr>
        </p:pic>
        <p:sp>
          <p:nvSpPr>
            <p:cNvPr id="9" name="TextBox 8"/>
            <p:cNvSpPr txBox="1"/>
            <p:nvPr/>
          </p:nvSpPr>
          <p:spPr>
            <a:xfrm>
              <a:off x="7574632" y="2058766"/>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Kinesis</a:t>
              </a:r>
            </a:p>
          </p:txBody>
        </p:sp>
      </p:grpSp>
      <p:grpSp>
        <p:nvGrpSpPr>
          <p:cNvPr id="47" name="Group 46"/>
          <p:cNvGrpSpPr/>
          <p:nvPr/>
        </p:nvGrpSpPr>
        <p:grpSpPr>
          <a:xfrm>
            <a:off x="6223946" y="2676158"/>
            <a:ext cx="826047" cy="896480"/>
            <a:chOff x="6639046" y="2769819"/>
            <a:chExt cx="826047" cy="89648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1014" y="2769819"/>
              <a:ext cx="391025" cy="469231"/>
            </a:xfrm>
            <a:prstGeom prst="rect">
              <a:avLst/>
            </a:prstGeom>
          </p:spPr>
        </p:pic>
        <p:sp>
          <p:nvSpPr>
            <p:cNvPr id="11" name="TextBox 10"/>
            <p:cNvSpPr txBox="1"/>
            <p:nvPr/>
          </p:nvSpPr>
          <p:spPr>
            <a:xfrm>
              <a:off x="6639046" y="3301844"/>
              <a:ext cx="826047" cy="364455"/>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S3</a:t>
              </a:r>
            </a:p>
          </p:txBody>
        </p:sp>
      </p:grpSp>
      <p:grpSp>
        <p:nvGrpSpPr>
          <p:cNvPr id="51" name="Group 50"/>
          <p:cNvGrpSpPr/>
          <p:nvPr/>
        </p:nvGrpSpPr>
        <p:grpSpPr>
          <a:xfrm>
            <a:off x="6132024" y="3681433"/>
            <a:ext cx="1010372" cy="654101"/>
            <a:chOff x="6755415" y="3866733"/>
            <a:chExt cx="1010372" cy="654101"/>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5088" y="3866733"/>
              <a:ext cx="391025" cy="469230"/>
            </a:xfrm>
            <a:prstGeom prst="rect">
              <a:avLst/>
            </a:prstGeom>
          </p:spPr>
        </p:pic>
        <p:sp>
          <p:nvSpPr>
            <p:cNvPr id="13" name="TextBox 12"/>
            <p:cNvSpPr txBox="1"/>
            <p:nvPr/>
          </p:nvSpPr>
          <p:spPr>
            <a:xfrm>
              <a:off x="6755415" y="439129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API Gateway</a:t>
              </a:r>
            </a:p>
          </p:txBody>
        </p:sp>
      </p:grpSp>
      <p:grpSp>
        <p:nvGrpSpPr>
          <p:cNvPr id="49" name="Group 48"/>
          <p:cNvGrpSpPr/>
          <p:nvPr/>
        </p:nvGrpSpPr>
        <p:grpSpPr>
          <a:xfrm>
            <a:off x="8040288" y="2676158"/>
            <a:ext cx="1010372" cy="682635"/>
            <a:chOff x="7433024" y="3262867"/>
            <a:chExt cx="1010372" cy="682635"/>
          </a:xfrm>
        </p:grpSpPr>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0432" y="3262867"/>
              <a:ext cx="408585" cy="490302"/>
            </a:xfrm>
            <a:prstGeom prst="rect">
              <a:avLst/>
            </a:prstGeom>
          </p:spPr>
        </p:pic>
        <p:sp>
          <p:nvSpPr>
            <p:cNvPr id="15" name="TextBox 14"/>
            <p:cNvSpPr txBox="1"/>
            <p:nvPr/>
          </p:nvSpPr>
          <p:spPr>
            <a:xfrm>
              <a:off x="7433024" y="3815963"/>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SQS</a:t>
              </a:r>
            </a:p>
          </p:txBody>
        </p:sp>
      </p:grpSp>
      <p:grpSp>
        <p:nvGrpSpPr>
          <p:cNvPr id="50" name="Group 49"/>
          <p:cNvGrpSpPr/>
          <p:nvPr/>
        </p:nvGrpSpPr>
        <p:grpSpPr>
          <a:xfrm>
            <a:off x="7065651" y="2680707"/>
            <a:ext cx="1010372" cy="630494"/>
            <a:chOff x="7404961" y="2506363"/>
            <a:chExt cx="1010372" cy="630494"/>
          </a:xfrm>
        </p:grpSpPr>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0432" y="2506363"/>
              <a:ext cx="407600" cy="451496"/>
            </a:xfrm>
            <a:prstGeom prst="rect">
              <a:avLst/>
            </a:prstGeom>
          </p:spPr>
        </p:pic>
        <p:sp>
          <p:nvSpPr>
            <p:cNvPr id="17" name="TextBox 16"/>
            <p:cNvSpPr txBox="1"/>
            <p:nvPr/>
          </p:nvSpPr>
          <p:spPr>
            <a:xfrm>
              <a:off x="7404961" y="3007318"/>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DynamoDB</a:t>
              </a:r>
            </a:p>
          </p:txBody>
        </p:sp>
      </p:grpSp>
      <p:grpSp>
        <p:nvGrpSpPr>
          <p:cNvPr id="48" name="Group 47"/>
          <p:cNvGrpSpPr/>
          <p:nvPr/>
        </p:nvGrpSpPr>
        <p:grpSpPr>
          <a:xfrm>
            <a:off x="8224145" y="3743169"/>
            <a:ext cx="726971" cy="670614"/>
            <a:chOff x="8366704" y="4065035"/>
            <a:chExt cx="726971" cy="670614"/>
          </a:xfrm>
        </p:grpSpPr>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4450" y="4065035"/>
              <a:ext cx="411480" cy="493776"/>
            </a:xfrm>
            <a:prstGeom prst="rect">
              <a:avLst/>
            </a:prstGeom>
          </p:spPr>
        </p:pic>
        <p:sp>
          <p:nvSpPr>
            <p:cNvPr id="19" name="TextBox 18"/>
            <p:cNvSpPr txBox="1"/>
            <p:nvPr/>
          </p:nvSpPr>
          <p:spPr>
            <a:xfrm>
              <a:off x="8366704" y="4606110"/>
              <a:ext cx="726971"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 IoT</a:t>
              </a:r>
            </a:p>
          </p:txBody>
        </p:sp>
      </p:grpSp>
      <p:grpSp>
        <p:nvGrpSpPr>
          <p:cNvPr id="37" name="Group 36"/>
          <p:cNvGrpSpPr/>
          <p:nvPr/>
        </p:nvGrpSpPr>
        <p:grpSpPr>
          <a:xfrm>
            <a:off x="3456301" y="1723099"/>
            <a:ext cx="826047" cy="653537"/>
            <a:chOff x="3746478" y="1724609"/>
            <a:chExt cx="826047" cy="653537"/>
          </a:xfrm>
        </p:grpSpPr>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8526" y="1724609"/>
              <a:ext cx="397542" cy="477051"/>
            </a:xfrm>
            <a:prstGeom prst="rect">
              <a:avLst/>
            </a:prstGeom>
          </p:spPr>
        </p:pic>
        <p:sp>
          <p:nvSpPr>
            <p:cNvPr id="21" name="TextBox 20"/>
            <p:cNvSpPr txBox="1"/>
            <p:nvPr/>
          </p:nvSpPr>
          <p:spPr>
            <a:xfrm>
              <a:off x="3746478" y="224860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EMR</a:t>
              </a:r>
            </a:p>
          </p:txBody>
        </p:sp>
      </p:grpSp>
      <p:grpSp>
        <p:nvGrpSpPr>
          <p:cNvPr id="2" name="Group 1"/>
          <p:cNvGrpSpPr/>
          <p:nvPr/>
        </p:nvGrpSpPr>
        <p:grpSpPr>
          <a:xfrm>
            <a:off x="3274249" y="2844667"/>
            <a:ext cx="1152305" cy="673448"/>
            <a:chOff x="3320549" y="2844667"/>
            <a:chExt cx="1152305" cy="673448"/>
          </a:xfrm>
        </p:grpSpPr>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90443" y="2844667"/>
              <a:ext cx="411480" cy="485681"/>
            </a:xfrm>
            <a:prstGeom prst="rect">
              <a:avLst/>
            </a:prstGeom>
          </p:spPr>
        </p:pic>
        <p:sp>
          <p:nvSpPr>
            <p:cNvPr id="23" name="TextBox 22"/>
            <p:cNvSpPr txBox="1"/>
            <p:nvPr/>
          </p:nvSpPr>
          <p:spPr>
            <a:xfrm>
              <a:off x="3320549" y="338857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ElastiCache</a:t>
              </a:r>
            </a:p>
          </p:txBody>
        </p:sp>
      </p:grpSp>
      <p:grpSp>
        <p:nvGrpSpPr>
          <p:cNvPr id="42" name="Group 41"/>
          <p:cNvGrpSpPr/>
          <p:nvPr/>
        </p:nvGrpSpPr>
        <p:grpSpPr>
          <a:xfrm>
            <a:off x="4179845" y="3569954"/>
            <a:ext cx="1010372" cy="633499"/>
            <a:chOff x="4626711" y="3543355"/>
            <a:chExt cx="1010372" cy="633499"/>
          </a:xfrm>
        </p:grpSpPr>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34813" y="3543355"/>
              <a:ext cx="391025" cy="452123"/>
            </a:xfrm>
            <a:prstGeom prst="rect">
              <a:avLst/>
            </a:prstGeom>
          </p:spPr>
        </p:pic>
        <p:sp>
          <p:nvSpPr>
            <p:cNvPr id="25" name="TextBox 24"/>
            <p:cNvSpPr txBox="1"/>
            <p:nvPr/>
          </p:nvSpPr>
          <p:spPr>
            <a:xfrm>
              <a:off x="4626711" y="404731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RDS</a:t>
              </a:r>
            </a:p>
          </p:txBody>
        </p:sp>
      </p:grpSp>
      <p:grpSp>
        <p:nvGrpSpPr>
          <p:cNvPr id="43" name="Group 42"/>
          <p:cNvGrpSpPr/>
          <p:nvPr/>
        </p:nvGrpSpPr>
        <p:grpSpPr>
          <a:xfrm>
            <a:off x="4811738" y="2880488"/>
            <a:ext cx="1152305" cy="615360"/>
            <a:chOff x="4969224" y="2482745"/>
            <a:chExt cx="1152305" cy="615360"/>
          </a:xfrm>
        </p:grpSpPr>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47910" y="2482745"/>
              <a:ext cx="411480" cy="452628"/>
            </a:xfrm>
            <a:prstGeom prst="rect">
              <a:avLst/>
            </a:prstGeom>
          </p:spPr>
        </p:pic>
        <p:sp>
          <p:nvSpPr>
            <p:cNvPr id="27" name="TextBox 26"/>
            <p:cNvSpPr txBox="1"/>
            <p:nvPr/>
          </p:nvSpPr>
          <p:spPr>
            <a:xfrm>
              <a:off x="4969224" y="296856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Redshift</a:t>
              </a:r>
            </a:p>
          </p:txBody>
        </p:sp>
      </p:grpSp>
      <p:grpSp>
        <p:nvGrpSpPr>
          <p:cNvPr id="44" name="Group 43"/>
          <p:cNvGrpSpPr/>
          <p:nvPr/>
        </p:nvGrpSpPr>
        <p:grpSpPr>
          <a:xfrm>
            <a:off x="4333841" y="1723099"/>
            <a:ext cx="1463417" cy="646779"/>
            <a:chOff x="4822554" y="1622878"/>
            <a:chExt cx="1463417" cy="646779"/>
          </a:xfrm>
        </p:grpSpPr>
        <p:pic>
          <p:nvPicPr>
            <p:cNvPr id="28" name="Picture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52622" y="1622878"/>
              <a:ext cx="407469" cy="488963"/>
            </a:xfrm>
            <a:prstGeom prst="rect">
              <a:avLst/>
            </a:prstGeom>
          </p:spPr>
        </p:pic>
        <p:sp>
          <p:nvSpPr>
            <p:cNvPr id="29" name="TextBox 28"/>
            <p:cNvSpPr txBox="1"/>
            <p:nvPr/>
          </p:nvSpPr>
          <p:spPr>
            <a:xfrm>
              <a:off x="4822554" y="2140118"/>
              <a:ext cx="146341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ES</a:t>
              </a:r>
            </a:p>
          </p:txBody>
        </p:sp>
      </p:grpSp>
      <p:sp>
        <p:nvSpPr>
          <p:cNvPr id="31" name="TextBox 30"/>
          <p:cNvSpPr txBox="1"/>
          <p:nvPr/>
        </p:nvSpPr>
        <p:spPr>
          <a:xfrm>
            <a:off x="3919034" y="1097444"/>
            <a:ext cx="1201082"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Managed</a:t>
            </a:r>
          </a:p>
        </p:txBody>
      </p:sp>
      <p:sp>
        <p:nvSpPr>
          <p:cNvPr id="32" name="TextBox 31"/>
          <p:cNvSpPr txBox="1"/>
          <p:nvPr/>
        </p:nvSpPr>
        <p:spPr>
          <a:xfrm>
            <a:off x="6936027" y="1109018"/>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Serverless</a:t>
            </a:r>
          </a:p>
        </p:txBody>
      </p:sp>
      <p:grpSp>
        <p:nvGrpSpPr>
          <p:cNvPr id="5" name="Group 4"/>
          <p:cNvGrpSpPr/>
          <p:nvPr/>
        </p:nvGrpSpPr>
        <p:grpSpPr>
          <a:xfrm>
            <a:off x="967507" y="1761436"/>
            <a:ext cx="935054" cy="739584"/>
            <a:chOff x="967507" y="1761436"/>
            <a:chExt cx="935054" cy="739584"/>
          </a:xfrm>
        </p:grpSpPr>
        <p:pic>
          <p:nvPicPr>
            <p:cNvPr id="34" name="Picture 3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36321" y="1761436"/>
              <a:ext cx="408586" cy="490304"/>
            </a:xfrm>
            <a:prstGeom prst="rect">
              <a:avLst/>
            </a:prstGeom>
          </p:spPr>
        </p:pic>
        <p:sp>
          <p:nvSpPr>
            <p:cNvPr id="35" name="TextBox 34"/>
            <p:cNvSpPr txBox="1"/>
            <p:nvPr/>
          </p:nvSpPr>
          <p:spPr>
            <a:xfrm>
              <a:off x="967507" y="2341651"/>
              <a:ext cx="935054" cy="15936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EC2</a:t>
              </a:r>
            </a:p>
          </p:txBody>
        </p:sp>
      </p:grpSp>
      <p:grpSp>
        <p:nvGrpSpPr>
          <p:cNvPr id="52" name="Group 51"/>
          <p:cNvGrpSpPr/>
          <p:nvPr/>
        </p:nvGrpSpPr>
        <p:grpSpPr>
          <a:xfrm>
            <a:off x="125582" y="3390230"/>
            <a:ext cx="1152143" cy="1051636"/>
            <a:chOff x="37884" y="3089696"/>
            <a:chExt cx="1152143" cy="1051636"/>
          </a:xfrm>
        </p:grpSpPr>
        <p:pic>
          <p:nvPicPr>
            <p:cNvPr id="38" name="Picture 37"/>
            <p:cNvPicPr>
              <a:picLocks noChangeAspect="1"/>
            </p:cNvPicPr>
            <p:nvPr/>
          </p:nvPicPr>
          <p:blipFill>
            <a:blip r:embed="rId16"/>
            <a:stretch>
              <a:fillRect/>
            </a:stretch>
          </p:blipFill>
          <p:spPr>
            <a:xfrm>
              <a:off x="309156" y="3089696"/>
              <a:ext cx="609600" cy="609600"/>
            </a:xfrm>
            <a:prstGeom prst="rect">
              <a:avLst/>
            </a:prstGeom>
          </p:spPr>
        </p:pic>
        <p:sp>
          <p:nvSpPr>
            <p:cNvPr id="39" name="TextBox 38"/>
            <p:cNvSpPr txBox="1"/>
            <p:nvPr/>
          </p:nvSpPr>
          <p:spPr>
            <a:xfrm>
              <a:off x="37884" y="3725834"/>
              <a:ext cx="1152143" cy="415498"/>
            </a:xfrm>
            <a:prstGeom prst="rect">
              <a:avLst/>
            </a:prstGeom>
            <a:noFill/>
          </p:spPr>
          <p:txBody>
            <a:bodyPr wrap="square" rtlCol="0">
              <a:spAutoFit/>
            </a:bodyPr>
            <a:lstStyle/>
            <a:p>
              <a:pPr algn="ctr"/>
              <a:r>
                <a:rPr lang="en-US" sz="1000" b="1" dirty="0">
                  <a:solidFill>
                    <a:schemeClr val="bg1"/>
                  </a:solidFill>
                  <a:latin typeface="Amazon Ember" charset="0"/>
                  <a:ea typeface="Amazon Ember" charset="0"/>
                  <a:cs typeface="Amazon Ember" charset="0"/>
                </a:rPr>
                <a:t>Microsoft SQL Server</a:t>
              </a:r>
            </a:p>
          </p:txBody>
        </p:sp>
      </p:grpSp>
      <p:sp>
        <p:nvSpPr>
          <p:cNvPr id="41" name="TextBox 40"/>
          <p:cNvSpPr txBox="1"/>
          <p:nvPr/>
        </p:nvSpPr>
        <p:spPr>
          <a:xfrm>
            <a:off x="992577" y="1096383"/>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“On EC2”</a:t>
            </a:r>
          </a:p>
        </p:txBody>
      </p:sp>
      <p:grpSp>
        <p:nvGrpSpPr>
          <p:cNvPr id="55" name="Group 54"/>
          <p:cNvGrpSpPr/>
          <p:nvPr/>
        </p:nvGrpSpPr>
        <p:grpSpPr>
          <a:xfrm>
            <a:off x="7162531" y="1636399"/>
            <a:ext cx="826047" cy="651083"/>
            <a:chOff x="7125955" y="1660783"/>
            <a:chExt cx="826047" cy="651083"/>
          </a:xfrm>
        </p:grpSpPr>
        <p:pic>
          <p:nvPicPr>
            <p:cNvPr id="53" name="Picture 5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4755" y="1660783"/>
              <a:ext cx="433845" cy="520615"/>
            </a:xfrm>
            <a:prstGeom prst="rect">
              <a:avLst/>
            </a:prstGeom>
          </p:spPr>
        </p:pic>
        <p:sp>
          <p:nvSpPr>
            <p:cNvPr id="54" name="TextBox 53"/>
            <p:cNvSpPr txBox="1"/>
            <p:nvPr/>
          </p:nvSpPr>
          <p:spPr>
            <a:xfrm>
              <a:off x="7125955" y="218232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Cognito</a:t>
              </a:r>
            </a:p>
          </p:txBody>
        </p:sp>
      </p:grpSp>
      <p:pic>
        <p:nvPicPr>
          <p:cNvPr id="56" name="Picture 5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391122" y="3656438"/>
            <a:ext cx="460413" cy="522631"/>
          </a:xfrm>
          <a:prstGeom prst="rect">
            <a:avLst/>
          </a:prstGeom>
        </p:spPr>
      </p:pic>
      <p:sp>
        <p:nvSpPr>
          <p:cNvPr id="57" name="TextBox 56"/>
          <p:cNvSpPr txBox="1"/>
          <p:nvPr/>
        </p:nvSpPr>
        <p:spPr>
          <a:xfrm>
            <a:off x="7106341" y="4205994"/>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CloudWatch</a:t>
            </a:r>
          </a:p>
        </p:txBody>
      </p:sp>
      <p:pic>
        <p:nvPicPr>
          <p:cNvPr id="1026" name="Picture 2" descr="mage result for docke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85745" y="3709443"/>
            <a:ext cx="918756" cy="784771"/>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p:cNvCxnSpPr/>
          <p:nvPr/>
        </p:nvCxnSpPr>
        <p:spPr>
          <a:xfrm>
            <a:off x="2851355" y="1109018"/>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962351" y="1120992"/>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45645" y="2762865"/>
            <a:ext cx="2378777"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5" name="Picture 1024"/>
          <p:cNvPicPr>
            <a:picLocks noChangeAspect="1"/>
          </p:cNvPicPr>
          <p:nvPr/>
        </p:nvPicPr>
        <p:blipFill>
          <a:blip r:embed="rId20"/>
          <a:stretch>
            <a:fillRect/>
          </a:stretch>
        </p:blipFill>
        <p:spPr>
          <a:xfrm>
            <a:off x="1169332" y="2917706"/>
            <a:ext cx="691373" cy="752634"/>
          </a:xfrm>
          <a:prstGeom prst="rect">
            <a:avLst/>
          </a:prstGeom>
        </p:spPr>
      </p:pic>
      <p:pic>
        <p:nvPicPr>
          <p:cNvPr id="1028" name="Picture 1027"/>
          <p:cNvPicPr>
            <a:picLocks noChangeAspect="1"/>
          </p:cNvPicPr>
          <p:nvPr/>
        </p:nvPicPr>
        <p:blipFill>
          <a:blip r:embed="rId21"/>
          <a:stretch>
            <a:fillRect/>
          </a:stretch>
        </p:blipFill>
        <p:spPr>
          <a:xfrm>
            <a:off x="1706657" y="3275203"/>
            <a:ext cx="1310627" cy="640751"/>
          </a:xfrm>
          <a:prstGeom prst="rect">
            <a:avLst/>
          </a:prstGeom>
        </p:spPr>
      </p:pic>
    </p:spTree>
    <p:extLst>
      <p:ext uri="{BB962C8B-B14F-4D97-AF65-F5344CB8AC3E}">
        <p14:creationId xmlns:p14="http://schemas.microsoft.com/office/powerpoint/2010/main" val="1428261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Basics</a:t>
            </a:r>
          </a:p>
        </p:txBody>
      </p:sp>
    </p:spTree>
    <p:extLst>
      <p:ext uri="{BB962C8B-B14F-4D97-AF65-F5344CB8AC3E}">
        <p14:creationId xmlns:p14="http://schemas.microsoft.com/office/powerpoint/2010/main" val="106422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38593</TotalTime>
  <Words>7170</Words>
  <Application>Microsoft Macintosh PowerPoint</Application>
  <PresentationFormat>On-screen Show (16:9)</PresentationFormat>
  <Paragraphs>1048</Paragraphs>
  <Slides>129</Slides>
  <Notes>70</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129</vt:i4>
      </vt:variant>
    </vt:vector>
  </HeadingPairs>
  <TitlesOfParts>
    <vt:vector size="147" baseType="lpstr">
      <vt:lpstr>Amazon Ember</vt:lpstr>
      <vt:lpstr>Amazon Ember Heavy</vt:lpstr>
      <vt:lpstr>Amazon Ember Light</vt:lpstr>
      <vt:lpstr>Amazon Ember Regular</vt:lpstr>
      <vt:lpstr>Anonymous Pro for Powerline</vt:lpstr>
      <vt:lpstr>Arial</vt:lpstr>
      <vt:lpstr>Avenir Book</vt:lpstr>
      <vt:lpstr>Calibri</vt:lpstr>
      <vt:lpstr>Consolas</vt:lpstr>
      <vt:lpstr>Courier</vt:lpstr>
      <vt:lpstr>Helvetica</vt:lpstr>
      <vt:lpstr>Helvetica Neue</vt:lpstr>
      <vt:lpstr>Lucida Console</vt:lpstr>
      <vt:lpstr>Mangal</vt:lpstr>
      <vt:lpstr>Open Sans</vt:lpstr>
      <vt:lpstr>Open Sans Light</vt:lpstr>
      <vt:lpstr>Verdana</vt:lpstr>
      <vt:lpstr>DeckTemplate-AWS</vt:lpstr>
      <vt:lpstr>PowerPoint Presentation</vt:lpstr>
      <vt:lpstr>Agenda</vt:lpstr>
      <vt:lpstr>Introduction</vt:lpstr>
      <vt:lpstr>Show different AWS Compute Options</vt:lpstr>
      <vt:lpstr>A Typical Application with Microservices</vt:lpstr>
      <vt:lpstr>Application Concerns</vt:lpstr>
      <vt:lpstr>WildFly Swarm</vt:lpstr>
      <vt:lpstr>Eclipse Microprofile</vt:lpstr>
      <vt:lpstr>WildFly Swarm</vt:lpstr>
      <vt:lpstr>Hollow Jars – Customize your app server</vt:lpstr>
      <vt:lpstr>PowerPoint Presentation</vt:lpstr>
      <vt:lpstr>PowerPoint Presentation</vt:lpstr>
      <vt:lpstr>PowerPoint Presentation</vt:lpstr>
      <vt:lpstr>PowerPoint Presentation</vt:lpstr>
      <vt:lpstr>Microservices and Containers</vt:lpstr>
      <vt:lpstr>Microservices</vt:lpstr>
      <vt:lpstr>Microservices and Containers</vt:lpstr>
      <vt:lpstr>Running Container</vt:lpstr>
      <vt:lpstr>Running Containers</vt:lpstr>
      <vt:lpstr>Running Containers at Scale</vt:lpstr>
      <vt:lpstr>Amazon Fargate and ECS</vt:lpstr>
      <vt:lpstr>Running Containers on AWS</vt:lpstr>
      <vt:lpstr>Helping Customers Scale Containers</vt:lpstr>
      <vt:lpstr>Add 125 logo slide</vt:lpstr>
      <vt:lpstr>Compute Consumption Model</vt:lpstr>
      <vt:lpstr>Production Workloads on AWS</vt:lpstr>
      <vt:lpstr>PowerPoint Presentation</vt:lpstr>
      <vt:lpstr>ECS Constructs</vt:lpstr>
      <vt:lpstr>Task Definition</vt:lpstr>
      <vt:lpstr>PowerPoint Presentation</vt:lpstr>
      <vt:lpstr>PowerPoint Presentation</vt:lpstr>
      <vt:lpstr>PowerPoint Presentation</vt:lpstr>
      <vt:lpstr>Running Containers with ECS</vt:lpstr>
      <vt:lpstr>Running Fargate Containers with ECS</vt:lpstr>
      <vt:lpstr>PowerPoint Presentation</vt:lpstr>
      <vt:lpstr>PowerPoint Presentation</vt:lpstr>
      <vt:lpstr>Rightsizing your microservices with Amazon Fargate</vt:lpstr>
      <vt:lpstr>Cluster Level Isolation</vt:lpstr>
      <vt:lpstr>Pricing Dimensions</vt:lpstr>
      <vt:lpstr>Task CPU &amp; Memory Configurations</vt:lpstr>
      <vt:lpstr>PowerPoint Presentation</vt:lpstr>
      <vt:lpstr>PowerPoint Presentation</vt:lpstr>
      <vt:lpstr>Deployment Pipelines with  AWS CodePipeline</vt:lpstr>
      <vt:lpstr>PowerPoint Presentation</vt:lpstr>
      <vt:lpstr>PowerPoint Presentation</vt:lpstr>
      <vt:lpstr>Get slides from Kfir/Ankur</vt:lpstr>
      <vt:lpstr>Deployment Pipeline with Amazon ECS</vt:lpstr>
      <vt:lpstr>PowerPoint Presentation</vt:lpstr>
      <vt:lpstr>Monitoring</vt:lpstr>
      <vt:lpstr>Metrics</vt:lpstr>
      <vt:lpstr>Get slides from Bharath/Abhishek</vt:lpstr>
      <vt:lpstr>PowerPoint Presentation</vt:lpstr>
      <vt:lpstr>ECS Logging with Prometheus and Grafana</vt:lpstr>
      <vt:lpstr>PowerPoint Presentation</vt:lpstr>
      <vt:lpstr>Microservices using Kubernetes</vt:lpstr>
      <vt:lpstr>What is Kubernetes?</vt:lpstr>
      <vt:lpstr>PowerPoint Presentation</vt:lpstr>
      <vt:lpstr>Kubernetes on AWS</vt:lpstr>
      <vt:lpstr>Kubernetes master</vt:lpstr>
      <vt:lpstr>PowerPoint Presentation</vt:lpstr>
      <vt:lpstr>PowerPoint Presentation</vt:lpstr>
      <vt:lpstr>“Run Kubernetes for 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Kubernetes Application Packaging using Helm</vt:lpstr>
      <vt:lpstr>Helm – Package Manager for Kubernetes</vt:lpstr>
      <vt:lpstr>PowerPoint Presentation</vt:lpstr>
      <vt:lpstr>Helm Chart Structure</vt:lpstr>
      <vt:lpstr>Helm Sample Chart</vt:lpstr>
      <vt:lpstr>PowerPoint Presentation</vt:lpstr>
      <vt:lpstr>Kubernetes Application Packaging using Ksonnet</vt:lpstr>
      <vt:lpstr>Ksonnet</vt:lpstr>
      <vt:lpstr>Ksonnet Components</vt:lpstr>
      <vt:lpstr>Ksonnet Components</vt:lpstr>
      <vt:lpstr>Ksonnet Params</vt:lpstr>
      <vt:lpstr>PowerPoint Presentation</vt:lpstr>
      <vt:lpstr>Kubernetes Deployment Pipeline with  AWS CodePipeline</vt:lpstr>
      <vt:lpstr>AWS CodePipeline – CI/CD with Kubernetes</vt:lpstr>
      <vt:lpstr>PowerPoint Presentation</vt:lpstr>
      <vt:lpstr>Logging using EKS</vt:lpstr>
      <vt:lpstr>PowerPoint Presentation</vt:lpstr>
      <vt:lpstr>Kubernetes Logging with Prometheus &amp; Grafana</vt:lpstr>
      <vt:lpstr>PowerPoint Presentation</vt:lpstr>
      <vt:lpstr>PowerPoint Presentation</vt:lpstr>
      <vt:lpstr>PowerPoint Presentation</vt:lpstr>
      <vt:lpstr>EKS Support for Fargate in 2018</vt:lpstr>
      <vt:lpstr>Microservices using AWS Lambda</vt:lpstr>
      <vt:lpstr>Serverless Key Concepts</vt:lpstr>
      <vt:lpstr>Serverless means…</vt:lpstr>
      <vt:lpstr>Spectrum of AWS offerings</vt:lpstr>
      <vt:lpstr>Lambda Basics</vt:lpstr>
      <vt:lpstr>Using AWS Lambda</vt:lpstr>
      <vt:lpstr>Lambda execution model</vt:lpstr>
      <vt:lpstr>Anatomy of a Lambda function</vt:lpstr>
      <vt:lpstr>PowerPoint Presentation</vt:lpstr>
      <vt:lpstr>Lambda Best Practices</vt:lpstr>
      <vt:lpstr>Lambda Best Practices</vt:lpstr>
      <vt:lpstr>Lambda Best Practices</vt:lpstr>
      <vt:lpstr>Lambda Best Practices</vt:lpstr>
      <vt:lpstr>Lambda Best Practices</vt:lpstr>
      <vt:lpstr>Lambda Best Practices</vt:lpstr>
      <vt:lpstr>Lambda Best Practices</vt:lpstr>
      <vt:lpstr>PowerPoint Presentation</vt:lpstr>
      <vt:lpstr>Serverless Application Model</vt:lpstr>
      <vt:lpstr>SAM Template</vt:lpstr>
      <vt:lpstr>SAM Commands</vt:lpstr>
      <vt:lpstr>SAM Local</vt:lpstr>
      <vt:lpstr>PowerPoint Presentation</vt:lpstr>
      <vt:lpstr>PowerPoint Presentation</vt:lpstr>
      <vt:lpstr>App Monitoring with AWS X-Ray and Serverless</vt:lpstr>
      <vt:lpstr>X-Ray Trace Example</vt:lpstr>
      <vt:lpstr>PowerPoint Presentation</vt:lpstr>
      <vt:lpstr>Composing Lambda Functions</vt:lpstr>
      <vt:lpstr>Event Processing</vt:lpstr>
      <vt:lpstr>Event-driven platform</vt:lpstr>
      <vt:lpstr>Event-driven actions</vt:lpstr>
      <vt:lpstr>AWS Step Functions:   Orchestrate a Serverless processing  workflow using AWS Lambda  </vt:lpstr>
      <vt:lpstr>PowerPoint Presentation</vt:lpstr>
      <vt:lpstr>Serverless Application Repository</vt:lpstr>
      <vt:lpstr>PowerPoint Presentation</vt:lpstr>
      <vt:lpstr>Further Reading</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588</cp:revision>
  <dcterms:created xsi:type="dcterms:W3CDTF">2016-06-17T18:22:10Z</dcterms:created>
  <dcterms:modified xsi:type="dcterms:W3CDTF">2018-03-13T13:40:32Z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